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wmv" ContentType="video/x-ms-wmv"/>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ppt/ink/ink4.xml" ContentType="application/inkml+xml"/>
  <Override PartName="/ppt/ink/ink5.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2.xml" ContentType="application/inkml+xml"/>
  <Override PartName="/ppt/charts/chart1.xml" ContentType="application/vnd.openxmlformats-officedocument.drawingml.chart+xml"/>
  <Override PartName="/ppt/theme/themeOverride1.xml" ContentType="application/vnd.openxmlformats-officedocument.themeOverr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xml" ContentType="application/vnd.openxmlformats-officedocument.presentationml.tags+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3.xml" ContentType="application/vnd.openxmlformats-officedocument.presentationml.tags+xml"/>
  <Override PartName="/ppt/notesSlides/notesSlide18.xml" ContentType="application/vnd.openxmlformats-officedocument.presentationml.notesSlide+xml"/>
  <Override PartName="/ppt/tags/tag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5.xml" ContentType="application/vnd.openxmlformats-officedocument.presentationml.tags+xml"/>
  <Override PartName="/ppt/notesSlides/notesSlide42.xml" ContentType="application/vnd.openxmlformats-officedocument.presentationml.notesSlide+xml"/>
  <Override PartName="/ppt/tags/tag6.xml" ContentType="application/vnd.openxmlformats-officedocument.presentationml.tags+xml"/>
  <Override PartName="/ppt/notesSlides/notesSlide43.xml" ContentType="application/vnd.openxmlformats-officedocument.presentationml.notesSlide+xml"/>
  <Override PartName="/ppt/tags/tag7.xml" ContentType="application/vnd.openxmlformats-officedocument.presentationml.tags+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0" r:id="rId5"/>
  </p:sldMasterIdLst>
  <p:notesMasterIdLst>
    <p:notesMasterId r:id="rId103"/>
  </p:notesMasterIdLst>
  <p:handoutMasterIdLst>
    <p:handoutMasterId r:id="rId104"/>
  </p:handoutMasterIdLst>
  <p:sldIdLst>
    <p:sldId id="295" r:id="rId6"/>
    <p:sldId id="787" r:id="rId7"/>
    <p:sldId id="745" r:id="rId8"/>
    <p:sldId id="791" r:id="rId9"/>
    <p:sldId id="792" r:id="rId10"/>
    <p:sldId id="872" r:id="rId11"/>
    <p:sldId id="788" r:id="rId12"/>
    <p:sldId id="789" r:id="rId13"/>
    <p:sldId id="426" r:id="rId14"/>
    <p:sldId id="812" r:id="rId15"/>
    <p:sldId id="550" r:id="rId16"/>
    <p:sldId id="801" r:id="rId17"/>
    <p:sldId id="794" r:id="rId18"/>
    <p:sldId id="819" r:id="rId19"/>
    <p:sldId id="796" r:id="rId20"/>
    <p:sldId id="871" r:id="rId21"/>
    <p:sldId id="813" r:id="rId22"/>
    <p:sldId id="782" r:id="rId23"/>
    <p:sldId id="811" r:id="rId24"/>
    <p:sldId id="494" r:id="rId25"/>
    <p:sldId id="805" r:id="rId26"/>
    <p:sldId id="551" r:id="rId27"/>
    <p:sldId id="797" r:id="rId28"/>
    <p:sldId id="799" r:id="rId29"/>
    <p:sldId id="800" r:id="rId30"/>
    <p:sldId id="496" r:id="rId31"/>
    <p:sldId id="783" r:id="rId32"/>
    <p:sldId id="810" r:id="rId33"/>
    <p:sldId id="814" r:id="rId34"/>
    <p:sldId id="752" r:id="rId35"/>
    <p:sldId id="753" r:id="rId36"/>
    <p:sldId id="754" r:id="rId37"/>
    <p:sldId id="755" r:id="rId38"/>
    <p:sldId id="756" r:id="rId39"/>
    <p:sldId id="757" r:id="rId40"/>
    <p:sldId id="758" r:id="rId41"/>
    <p:sldId id="759" r:id="rId42"/>
    <p:sldId id="760" r:id="rId43"/>
    <p:sldId id="762" r:id="rId44"/>
    <p:sldId id="763" r:id="rId45"/>
    <p:sldId id="764" r:id="rId46"/>
    <p:sldId id="765" r:id="rId47"/>
    <p:sldId id="781" r:id="rId48"/>
    <p:sldId id="815" r:id="rId49"/>
    <p:sldId id="652" r:id="rId50"/>
    <p:sldId id="653" r:id="rId51"/>
    <p:sldId id="719" r:id="rId52"/>
    <p:sldId id="767" r:id="rId53"/>
    <p:sldId id="768" r:id="rId54"/>
    <p:sldId id="769" r:id="rId55"/>
    <p:sldId id="770" r:id="rId56"/>
    <p:sldId id="771" r:id="rId57"/>
    <p:sldId id="816" r:id="rId58"/>
    <p:sldId id="773" r:id="rId59"/>
    <p:sldId id="774" r:id="rId60"/>
    <p:sldId id="775" r:id="rId61"/>
    <p:sldId id="776" r:id="rId62"/>
    <p:sldId id="859" r:id="rId63"/>
    <p:sldId id="860" r:id="rId64"/>
    <p:sldId id="861" r:id="rId65"/>
    <p:sldId id="818" r:id="rId66"/>
    <p:sldId id="820" r:id="rId67"/>
    <p:sldId id="870" r:id="rId68"/>
    <p:sldId id="830" r:id="rId69"/>
    <p:sldId id="834" r:id="rId70"/>
    <p:sldId id="862" r:id="rId71"/>
    <p:sldId id="863" r:id="rId72"/>
    <p:sldId id="864" r:id="rId73"/>
    <p:sldId id="865" r:id="rId74"/>
    <p:sldId id="866" r:id="rId75"/>
    <p:sldId id="867" r:id="rId76"/>
    <p:sldId id="868" r:id="rId77"/>
    <p:sldId id="869" r:id="rId78"/>
    <p:sldId id="835" r:id="rId79"/>
    <p:sldId id="836" r:id="rId80"/>
    <p:sldId id="837" r:id="rId81"/>
    <p:sldId id="838" r:id="rId82"/>
    <p:sldId id="839" r:id="rId83"/>
    <p:sldId id="840" r:id="rId84"/>
    <p:sldId id="841" r:id="rId85"/>
    <p:sldId id="842" r:id="rId86"/>
    <p:sldId id="843" r:id="rId87"/>
    <p:sldId id="844" r:id="rId88"/>
    <p:sldId id="845" r:id="rId89"/>
    <p:sldId id="846" r:id="rId90"/>
    <p:sldId id="847" r:id="rId91"/>
    <p:sldId id="848" r:id="rId92"/>
    <p:sldId id="849" r:id="rId93"/>
    <p:sldId id="850" r:id="rId94"/>
    <p:sldId id="851" r:id="rId95"/>
    <p:sldId id="852" r:id="rId96"/>
    <p:sldId id="853" r:id="rId97"/>
    <p:sldId id="854" r:id="rId98"/>
    <p:sldId id="855" r:id="rId99"/>
    <p:sldId id="856" r:id="rId100"/>
    <p:sldId id="857" r:id="rId101"/>
    <p:sldId id="858" r:id="rId102"/>
  </p:sldIdLst>
  <p:sldSz cx="9144000" cy="6858000" type="screen4x3"/>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6A3D"/>
    <a:srgbClr val="9C42E6"/>
    <a:srgbClr val="F1C283"/>
    <a:srgbClr val="FFCD2D"/>
    <a:srgbClr val="CE7E5A"/>
    <a:srgbClr val="D1943B"/>
    <a:srgbClr val="F8F57B"/>
    <a:srgbClr val="D5B953"/>
    <a:srgbClr val="B87DF3"/>
    <a:srgbClr val="F4A2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260" autoAdjust="0"/>
    <p:restoredTop sz="94622" autoAdjust="0"/>
  </p:normalViewPr>
  <p:slideViewPr>
    <p:cSldViewPr snapToGrid="0">
      <p:cViewPr varScale="1">
        <p:scale>
          <a:sx n="74" d="100"/>
          <a:sy n="74" d="100"/>
        </p:scale>
        <p:origin x="-828" y="-90"/>
      </p:cViewPr>
      <p:guideLst>
        <p:guide orient="horz" pos="146"/>
        <p:guide orient="horz" pos="889"/>
        <p:guide orient="horz" pos="1490"/>
        <p:guide orient="horz"/>
        <p:guide orient="horz" pos="1200"/>
        <p:guide orient="horz" pos="2737"/>
        <p:guide pos="2880"/>
        <p:guide pos="250"/>
        <p:guide pos="455"/>
        <p:guide pos="5520"/>
        <p:guide pos="863"/>
        <p:guide pos="529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9306"/>
    </p:cViewPr>
  </p:sorterViewPr>
  <p:notesViewPr>
    <p:cSldViewPr snapToGrid="0" showGuides="1">
      <p:cViewPr varScale="1">
        <p:scale>
          <a:sx n="88" d="100"/>
          <a:sy n="88" d="100"/>
        </p:scale>
        <p:origin x="-3179" y="-8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07" Type="http://schemas.openxmlformats.org/officeDocument/2006/relationships/theme" Target="theme/them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102" Type="http://schemas.openxmlformats.org/officeDocument/2006/relationships/slide" Target="slides/slide97.xml"/><Relationship Id="rId5" Type="http://schemas.openxmlformats.org/officeDocument/2006/relationships/slideMaster" Target="slideMasters/slideMaster1.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slide" Target="slides/slide90.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2" Type="http://schemas.openxmlformats.org/officeDocument/2006/relationships/oleObject" Target="file:///C:\Users\stobies\Documents\vccperf.xlsx"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0793876421145335"/>
          <c:y val="3.3680223439700702E-2"/>
          <c:w val="0.94168786097309864"/>
          <c:h val="0.94392666825737692"/>
        </c:manualLayout>
      </c:layout>
      <c:lineChart>
        <c:grouping val="standard"/>
        <c:varyColors val="0"/>
        <c:ser>
          <c:idx val="0"/>
          <c:order val="0"/>
          <c:marker>
            <c:symbol val="none"/>
          </c:marker>
          <c:val>
            <c:numRef>
              <c:f>Sheet1!$D$100:$D$410</c:f>
              <c:numCache>
                <c:formatCode>General</c:formatCode>
                <c:ptCount val="311"/>
                <c:pt idx="0">
                  <c:v>1.56</c:v>
                </c:pt>
                <c:pt idx="1">
                  <c:v>1.57</c:v>
                </c:pt>
                <c:pt idx="2">
                  <c:v>1.54</c:v>
                </c:pt>
                <c:pt idx="3">
                  <c:v>1.61</c:v>
                </c:pt>
                <c:pt idx="4">
                  <c:v>1.56</c:v>
                </c:pt>
                <c:pt idx="5">
                  <c:v>1.55</c:v>
                </c:pt>
                <c:pt idx="6">
                  <c:v>1.57</c:v>
                </c:pt>
                <c:pt idx="7">
                  <c:v>1.54</c:v>
                </c:pt>
                <c:pt idx="8">
                  <c:v>1.55</c:v>
                </c:pt>
                <c:pt idx="9">
                  <c:v>1.56</c:v>
                </c:pt>
                <c:pt idx="10">
                  <c:v>1.58</c:v>
                </c:pt>
                <c:pt idx="11">
                  <c:v>1.6300000000000001</c:v>
                </c:pt>
                <c:pt idx="12">
                  <c:v>1.59</c:v>
                </c:pt>
                <c:pt idx="13">
                  <c:v>1.6</c:v>
                </c:pt>
                <c:pt idx="14">
                  <c:v>1.55</c:v>
                </c:pt>
                <c:pt idx="15">
                  <c:v>1.55</c:v>
                </c:pt>
                <c:pt idx="16">
                  <c:v>1.6400000000000001</c:v>
                </c:pt>
                <c:pt idx="17">
                  <c:v>1.57</c:v>
                </c:pt>
                <c:pt idx="18">
                  <c:v>1.58</c:v>
                </c:pt>
                <c:pt idx="19">
                  <c:v>1.62</c:v>
                </c:pt>
                <c:pt idx="20">
                  <c:v>1.62</c:v>
                </c:pt>
                <c:pt idx="21">
                  <c:v>1.61</c:v>
                </c:pt>
                <c:pt idx="22">
                  <c:v>1.6600000000000001</c:v>
                </c:pt>
                <c:pt idx="23">
                  <c:v>1.6600000000000001</c:v>
                </c:pt>
                <c:pt idx="24">
                  <c:v>1.59</c:v>
                </c:pt>
                <c:pt idx="25">
                  <c:v>1.6700000000000021</c:v>
                </c:pt>
                <c:pt idx="26">
                  <c:v>1.6300000000000001</c:v>
                </c:pt>
                <c:pt idx="27">
                  <c:v>1.6900000000000053</c:v>
                </c:pt>
                <c:pt idx="28">
                  <c:v>1.7200000000000015</c:v>
                </c:pt>
                <c:pt idx="29">
                  <c:v>1.7100000000000015</c:v>
                </c:pt>
                <c:pt idx="30">
                  <c:v>1.7700000000000018</c:v>
                </c:pt>
                <c:pt idx="31">
                  <c:v>1.7900000000000018</c:v>
                </c:pt>
                <c:pt idx="32">
                  <c:v>1.7600000000000016</c:v>
                </c:pt>
                <c:pt idx="33">
                  <c:v>1.7100000000000015</c:v>
                </c:pt>
                <c:pt idx="34">
                  <c:v>1.7400000000000015</c:v>
                </c:pt>
                <c:pt idx="35">
                  <c:v>1.7300000000000015</c:v>
                </c:pt>
                <c:pt idx="36">
                  <c:v>1.7700000000000018</c:v>
                </c:pt>
                <c:pt idx="37">
                  <c:v>1.7500000000000016</c:v>
                </c:pt>
                <c:pt idx="38">
                  <c:v>1.7300000000000015</c:v>
                </c:pt>
                <c:pt idx="39">
                  <c:v>1.7500000000000016</c:v>
                </c:pt>
                <c:pt idx="40">
                  <c:v>1.61</c:v>
                </c:pt>
                <c:pt idx="41">
                  <c:v>1.6400000000000001</c:v>
                </c:pt>
                <c:pt idx="42">
                  <c:v>1.6300000000000001</c:v>
                </c:pt>
                <c:pt idx="43">
                  <c:v>1.8800000000000001</c:v>
                </c:pt>
                <c:pt idx="44">
                  <c:v>1.7900000000000018</c:v>
                </c:pt>
                <c:pt idx="45">
                  <c:v>1.83</c:v>
                </c:pt>
                <c:pt idx="46">
                  <c:v>1.7500000000000016</c:v>
                </c:pt>
                <c:pt idx="47">
                  <c:v>1.83</c:v>
                </c:pt>
                <c:pt idx="48">
                  <c:v>1.9</c:v>
                </c:pt>
                <c:pt idx="49">
                  <c:v>1.7600000000000016</c:v>
                </c:pt>
                <c:pt idx="50">
                  <c:v>1.84</c:v>
                </c:pt>
                <c:pt idx="51">
                  <c:v>1.7500000000000016</c:v>
                </c:pt>
                <c:pt idx="52">
                  <c:v>1.7300000000000015</c:v>
                </c:pt>
                <c:pt idx="53">
                  <c:v>1.7800000000000018</c:v>
                </c:pt>
                <c:pt idx="54">
                  <c:v>1.83</c:v>
                </c:pt>
                <c:pt idx="55">
                  <c:v>1.7600000000000016</c:v>
                </c:pt>
                <c:pt idx="56">
                  <c:v>1.7500000000000016</c:v>
                </c:pt>
                <c:pt idx="57">
                  <c:v>1.7500000000000016</c:v>
                </c:pt>
                <c:pt idx="58">
                  <c:v>1.7200000000000015</c:v>
                </c:pt>
                <c:pt idx="59">
                  <c:v>1.6800000000000053</c:v>
                </c:pt>
                <c:pt idx="60">
                  <c:v>1.7700000000000018</c:v>
                </c:pt>
                <c:pt idx="61">
                  <c:v>1.7500000000000016</c:v>
                </c:pt>
                <c:pt idx="62">
                  <c:v>1.7400000000000015</c:v>
                </c:pt>
                <c:pt idx="63">
                  <c:v>1.7500000000000016</c:v>
                </c:pt>
                <c:pt idx="64">
                  <c:v>1.84</c:v>
                </c:pt>
                <c:pt idx="65">
                  <c:v>1.8800000000000001</c:v>
                </c:pt>
                <c:pt idx="66">
                  <c:v>2.42</c:v>
                </c:pt>
                <c:pt idx="67">
                  <c:v>1.7500000000000016</c:v>
                </c:pt>
                <c:pt idx="68">
                  <c:v>1.8</c:v>
                </c:pt>
                <c:pt idx="69">
                  <c:v>1.7100000000000015</c:v>
                </c:pt>
                <c:pt idx="70">
                  <c:v>1.6900000000000053</c:v>
                </c:pt>
                <c:pt idx="71">
                  <c:v>1.7300000000000015</c:v>
                </c:pt>
                <c:pt idx="72">
                  <c:v>1.7000000000000015</c:v>
                </c:pt>
                <c:pt idx="73">
                  <c:v>0.75000000000000278</c:v>
                </c:pt>
                <c:pt idx="74">
                  <c:v>0.77000000000000213</c:v>
                </c:pt>
                <c:pt idx="75">
                  <c:v>0.78</c:v>
                </c:pt>
                <c:pt idx="76">
                  <c:v>0.75000000000000278</c:v>
                </c:pt>
                <c:pt idx="77">
                  <c:v>0.75000000000000278</c:v>
                </c:pt>
                <c:pt idx="78">
                  <c:v>0.81</c:v>
                </c:pt>
                <c:pt idx="79">
                  <c:v>0.73000000000000065</c:v>
                </c:pt>
                <c:pt idx="80">
                  <c:v>0.72000000000000064</c:v>
                </c:pt>
                <c:pt idx="81">
                  <c:v>0.73000000000000065</c:v>
                </c:pt>
                <c:pt idx="82">
                  <c:v>0.75000000000000278</c:v>
                </c:pt>
                <c:pt idx="83">
                  <c:v>0.74000000000000266</c:v>
                </c:pt>
                <c:pt idx="84">
                  <c:v>0.78</c:v>
                </c:pt>
                <c:pt idx="85">
                  <c:v>0.75000000000000278</c:v>
                </c:pt>
                <c:pt idx="86">
                  <c:v>0.75000000000000278</c:v>
                </c:pt>
                <c:pt idx="87">
                  <c:v>0.76000000000000301</c:v>
                </c:pt>
                <c:pt idx="88">
                  <c:v>0.76000000000000301</c:v>
                </c:pt>
                <c:pt idx="89">
                  <c:v>0.78</c:v>
                </c:pt>
                <c:pt idx="90">
                  <c:v>0.78</c:v>
                </c:pt>
                <c:pt idx="91">
                  <c:v>0.74000000000000266</c:v>
                </c:pt>
                <c:pt idx="92">
                  <c:v>0.75000000000000278</c:v>
                </c:pt>
                <c:pt idx="93">
                  <c:v>0.74000000000000266</c:v>
                </c:pt>
                <c:pt idx="94">
                  <c:v>0.9</c:v>
                </c:pt>
                <c:pt idx="95">
                  <c:v>0.74000000000000266</c:v>
                </c:pt>
                <c:pt idx="96">
                  <c:v>0.74000000000000266</c:v>
                </c:pt>
                <c:pt idx="97">
                  <c:v>0.74000000000000266</c:v>
                </c:pt>
                <c:pt idx="98">
                  <c:v>0.72000000000000064</c:v>
                </c:pt>
                <c:pt idx="99">
                  <c:v>0.76000000000000301</c:v>
                </c:pt>
                <c:pt idx="100">
                  <c:v>0.79</c:v>
                </c:pt>
                <c:pt idx="101">
                  <c:v>0.81</c:v>
                </c:pt>
                <c:pt idx="102">
                  <c:v>0.81</c:v>
                </c:pt>
                <c:pt idx="103">
                  <c:v>0.72000000000000064</c:v>
                </c:pt>
                <c:pt idx="104">
                  <c:v>0.76000000000000301</c:v>
                </c:pt>
                <c:pt idx="105">
                  <c:v>0.74000000000000266</c:v>
                </c:pt>
                <c:pt idx="106">
                  <c:v>0.73000000000000065</c:v>
                </c:pt>
                <c:pt idx="107">
                  <c:v>0.75000000000000278</c:v>
                </c:pt>
                <c:pt idx="108">
                  <c:v>0.75000000000000278</c:v>
                </c:pt>
                <c:pt idx="109">
                  <c:v>0.78</c:v>
                </c:pt>
                <c:pt idx="110">
                  <c:v>0.72000000000000064</c:v>
                </c:pt>
                <c:pt idx="111">
                  <c:v>0.71000000000000063</c:v>
                </c:pt>
                <c:pt idx="112">
                  <c:v>0.72000000000000064</c:v>
                </c:pt>
                <c:pt idx="113">
                  <c:v>0.8</c:v>
                </c:pt>
                <c:pt idx="114">
                  <c:v>1.05</c:v>
                </c:pt>
                <c:pt idx="115">
                  <c:v>0.8</c:v>
                </c:pt>
                <c:pt idx="116">
                  <c:v>0.85000000000000064</c:v>
                </c:pt>
                <c:pt idx="117">
                  <c:v>0.79</c:v>
                </c:pt>
                <c:pt idx="118">
                  <c:v>0.74000000000000266</c:v>
                </c:pt>
                <c:pt idx="119">
                  <c:v>0.75000000000000278</c:v>
                </c:pt>
                <c:pt idx="120">
                  <c:v>0.74000000000000266</c:v>
                </c:pt>
                <c:pt idx="121">
                  <c:v>0.76000000000000301</c:v>
                </c:pt>
                <c:pt idx="122">
                  <c:v>0.78</c:v>
                </c:pt>
                <c:pt idx="123">
                  <c:v>0.75000000000000278</c:v>
                </c:pt>
                <c:pt idx="124">
                  <c:v>0.88000000000000089</c:v>
                </c:pt>
                <c:pt idx="125">
                  <c:v>0.78</c:v>
                </c:pt>
                <c:pt idx="126">
                  <c:v>0.76000000000000301</c:v>
                </c:pt>
                <c:pt idx="127">
                  <c:v>0.8</c:v>
                </c:pt>
                <c:pt idx="128">
                  <c:v>0.82000000000000062</c:v>
                </c:pt>
                <c:pt idx="129">
                  <c:v>0.8</c:v>
                </c:pt>
                <c:pt idx="130">
                  <c:v>0.8</c:v>
                </c:pt>
                <c:pt idx="131">
                  <c:v>0.77000000000000213</c:v>
                </c:pt>
                <c:pt idx="132">
                  <c:v>0.79</c:v>
                </c:pt>
                <c:pt idx="133">
                  <c:v>0.84000000000000064</c:v>
                </c:pt>
                <c:pt idx="134">
                  <c:v>0.78</c:v>
                </c:pt>
                <c:pt idx="135">
                  <c:v>0.8</c:v>
                </c:pt>
                <c:pt idx="136">
                  <c:v>0.81</c:v>
                </c:pt>
                <c:pt idx="137">
                  <c:v>0.77000000000000213</c:v>
                </c:pt>
                <c:pt idx="138">
                  <c:v>0.85000000000000064</c:v>
                </c:pt>
                <c:pt idx="139">
                  <c:v>0.82000000000000062</c:v>
                </c:pt>
                <c:pt idx="140">
                  <c:v>0.84000000000000064</c:v>
                </c:pt>
                <c:pt idx="141">
                  <c:v>0.83000000000000063</c:v>
                </c:pt>
                <c:pt idx="142">
                  <c:v>0.83000000000000063</c:v>
                </c:pt>
                <c:pt idx="143">
                  <c:v>0.83000000000000063</c:v>
                </c:pt>
                <c:pt idx="144">
                  <c:v>0.88000000000000089</c:v>
                </c:pt>
                <c:pt idx="145">
                  <c:v>0.81</c:v>
                </c:pt>
                <c:pt idx="146">
                  <c:v>0.84000000000000064</c:v>
                </c:pt>
                <c:pt idx="147">
                  <c:v>0.85000000000000064</c:v>
                </c:pt>
                <c:pt idx="148">
                  <c:v>0.81</c:v>
                </c:pt>
                <c:pt idx="149">
                  <c:v>0.82000000000000062</c:v>
                </c:pt>
                <c:pt idx="150">
                  <c:v>0.81</c:v>
                </c:pt>
                <c:pt idx="151">
                  <c:v>0.81</c:v>
                </c:pt>
                <c:pt idx="152">
                  <c:v>0.81</c:v>
                </c:pt>
                <c:pt idx="153">
                  <c:v>0.85000000000000064</c:v>
                </c:pt>
                <c:pt idx="154">
                  <c:v>0.83000000000000063</c:v>
                </c:pt>
                <c:pt idx="155">
                  <c:v>0.82000000000000062</c:v>
                </c:pt>
                <c:pt idx="156">
                  <c:v>0.87000000000000266</c:v>
                </c:pt>
                <c:pt idx="157">
                  <c:v>0.86000000000000065</c:v>
                </c:pt>
                <c:pt idx="158">
                  <c:v>0.86000000000000065</c:v>
                </c:pt>
                <c:pt idx="159">
                  <c:v>0.84000000000000064</c:v>
                </c:pt>
                <c:pt idx="160">
                  <c:v>0.86000000000000065</c:v>
                </c:pt>
                <c:pt idx="161">
                  <c:v>0.86000000000000065</c:v>
                </c:pt>
                <c:pt idx="162">
                  <c:v>0.87000000000000266</c:v>
                </c:pt>
                <c:pt idx="163">
                  <c:v>0.88000000000000089</c:v>
                </c:pt>
                <c:pt idx="164">
                  <c:v>0.86000000000000065</c:v>
                </c:pt>
                <c:pt idx="165">
                  <c:v>1.37</c:v>
                </c:pt>
                <c:pt idx="166">
                  <c:v>1.3800000000000001</c:v>
                </c:pt>
                <c:pt idx="167">
                  <c:v>1.3900000000000001</c:v>
                </c:pt>
                <c:pt idx="168">
                  <c:v>1.35</c:v>
                </c:pt>
                <c:pt idx="169">
                  <c:v>1.33</c:v>
                </c:pt>
                <c:pt idx="170">
                  <c:v>1.3</c:v>
                </c:pt>
                <c:pt idx="171">
                  <c:v>1.35</c:v>
                </c:pt>
                <c:pt idx="172">
                  <c:v>1.27</c:v>
                </c:pt>
                <c:pt idx="173">
                  <c:v>1.35</c:v>
                </c:pt>
                <c:pt idx="174">
                  <c:v>1.29</c:v>
                </c:pt>
                <c:pt idx="175">
                  <c:v>1.28</c:v>
                </c:pt>
                <c:pt idx="176">
                  <c:v>1.4</c:v>
                </c:pt>
                <c:pt idx="177">
                  <c:v>1.3800000000000001</c:v>
                </c:pt>
                <c:pt idx="178">
                  <c:v>1.56</c:v>
                </c:pt>
                <c:pt idx="179">
                  <c:v>1.29</c:v>
                </c:pt>
                <c:pt idx="180">
                  <c:v>1.35</c:v>
                </c:pt>
                <c:pt idx="181">
                  <c:v>1.34</c:v>
                </c:pt>
                <c:pt idx="182">
                  <c:v>1.3</c:v>
                </c:pt>
                <c:pt idx="183">
                  <c:v>1.48</c:v>
                </c:pt>
                <c:pt idx="184">
                  <c:v>1.51</c:v>
                </c:pt>
                <c:pt idx="185">
                  <c:v>1.42</c:v>
                </c:pt>
                <c:pt idx="186">
                  <c:v>1.6</c:v>
                </c:pt>
                <c:pt idx="187">
                  <c:v>1.41</c:v>
                </c:pt>
                <c:pt idx="188">
                  <c:v>1.41</c:v>
                </c:pt>
                <c:pt idx="189">
                  <c:v>1.46</c:v>
                </c:pt>
                <c:pt idx="190">
                  <c:v>1.47</c:v>
                </c:pt>
                <c:pt idx="191">
                  <c:v>1.37</c:v>
                </c:pt>
                <c:pt idx="192">
                  <c:v>1.45</c:v>
                </c:pt>
                <c:pt idx="193">
                  <c:v>1.35</c:v>
                </c:pt>
                <c:pt idx="194">
                  <c:v>1.41</c:v>
                </c:pt>
                <c:pt idx="195">
                  <c:v>1.37</c:v>
                </c:pt>
                <c:pt idx="196">
                  <c:v>1.46</c:v>
                </c:pt>
                <c:pt idx="197">
                  <c:v>1.49</c:v>
                </c:pt>
                <c:pt idx="198">
                  <c:v>1.42</c:v>
                </c:pt>
                <c:pt idx="199">
                  <c:v>1.41</c:v>
                </c:pt>
                <c:pt idx="200">
                  <c:v>1.49</c:v>
                </c:pt>
                <c:pt idx="201">
                  <c:v>1.3900000000000001</c:v>
                </c:pt>
                <c:pt idx="202">
                  <c:v>1.5</c:v>
                </c:pt>
                <c:pt idx="203">
                  <c:v>1.25</c:v>
                </c:pt>
                <c:pt idx="204">
                  <c:v>1.1900000000000053</c:v>
                </c:pt>
                <c:pt idx="205">
                  <c:v>1.1599999999999941</c:v>
                </c:pt>
                <c:pt idx="206">
                  <c:v>1.2</c:v>
                </c:pt>
                <c:pt idx="207">
                  <c:v>1.21</c:v>
                </c:pt>
                <c:pt idx="208">
                  <c:v>1.24</c:v>
                </c:pt>
                <c:pt idx="209">
                  <c:v>1.1800000000000053</c:v>
                </c:pt>
                <c:pt idx="210">
                  <c:v>1.1800000000000053</c:v>
                </c:pt>
                <c:pt idx="211">
                  <c:v>1.1900000000000053</c:v>
                </c:pt>
                <c:pt idx="212">
                  <c:v>1.1700000000000021</c:v>
                </c:pt>
                <c:pt idx="213">
                  <c:v>1.1800000000000053</c:v>
                </c:pt>
                <c:pt idx="214">
                  <c:v>1.21</c:v>
                </c:pt>
                <c:pt idx="215">
                  <c:v>1.1900000000000053</c:v>
                </c:pt>
                <c:pt idx="216">
                  <c:v>1.21</c:v>
                </c:pt>
                <c:pt idx="217">
                  <c:v>1.1599999999999941</c:v>
                </c:pt>
                <c:pt idx="218">
                  <c:v>1.1800000000000053</c:v>
                </c:pt>
                <c:pt idx="219">
                  <c:v>1.23</c:v>
                </c:pt>
                <c:pt idx="220">
                  <c:v>1.21</c:v>
                </c:pt>
                <c:pt idx="221">
                  <c:v>1.1800000000000053</c:v>
                </c:pt>
                <c:pt idx="222">
                  <c:v>1.1800000000000053</c:v>
                </c:pt>
                <c:pt idx="223">
                  <c:v>1.2</c:v>
                </c:pt>
                <c:pt idx="224">
                  <c:v>1.2</c:v>
                </c:pt>
                <c:pt idx="225">
                  <c:v>1.23</c:v>
                </c:pt>
                <c:pt idx="226">
                  <c:v>1.26</c:v>
                </c:pt>
                <c:pt idx="227">
                  <c:v>1.2</c:v>
                </c:pt>
                <c:pt idx="228">
                  <c:v>1.25</c:v>
                </c:pt>
                <c:pt idx="229">
                  <c:v>1.26</c:v>
                </c:pt>
                <c:pt idx="230">
                  <c:v>1.27</c:v>
                </c:pt>
                <c:pt idx="231">
                  <c:v>1.25</c:v>
                </c:pt>
                <c:pt idx="232">
                  <c:v>1.22</c:v>
                </c:pt>
                <c:pt idx="233">
                  <c:v>1.1700000000000021</c:v>
                </c:pt>
                <c:pt idx="234">
                  <c:v>1.1800000000000053</c:v>
                </c:pt>
                <c:pt idx="235">
                  <c:v>1.23</c:v>
                </c:pt>
                <c:pt idx="236">
                  <c:v>1.22</c:v>
                </c:pt>
                <c:pt idx="237">
                  <c:v>1.31</c:v>
                </c:pt>
                <c:pt idx="238">
                  <c:v>1.3</c:v>
                </c:pt>
                <c:pt idx="239">
                  <c:v>1.25</c:v>
                </c:pt>
                <c:pt idx="240">
                  <c:v>1.21</c:v>
                </c:pt>
                <c:pt idx="241">
                  <c:v>1.24</c:v>
                </c:pt>
                <c:pt idx="242">
                  <c:v>1.28</c:v>
                </c:pt>
                <c:pt idx="243">
                  <c:v>1.21</c:v>
                </c:pt>
                <c:pt idx="244">
                  <c:v>1.36</c:v>
                </c:pt>
                <c:pt idx="245">
                  <c:v>1.1499999999999941</c:v>
                </c:pt>
                <c:pt idx="246">
                  <c:v>1.23</c:v>
                </c:pt>
                <c:pt idx="247">
                  <c:v>1.23</c:v>
                </c:pt>
                <c:pt idx="248">
                  <c:v>1.29</c:v>
                </c:pt>
                <c:pt idx="249">
                  <c:v>1.24</c:v>
                </c:pt>
                <c:pt idx="250">
                  <c:v>1.36</c:v>
                </c:pt>
                <c:pt idx="251">
                  <c:v>1.23</c:v>
                </c:pt>
                <c:pt idx="252">
                  <c:v>1.21</c:v>
                </c:pt>
                <c:pt idx="253">
                  <c:v>1.61</c:v>
                </c:pt>
                <c:pt idx="254">
                  <c:v>1.1800000000000053</c:v>
                </c:pt>
                <c:pt idx="255">
                  <c:v>1.24</c:v>
                </c:pt>
                <c:pt idx="256">
                  <c:v>1.1900000000000053</c:v>
                </c:pt>
                <c:pt idx="257">
                  <c:v>1.31</c:v>
                </c:pt>
                <c:pt idx="258">
                  <c:v>1.1599999999999941</c:v>
                </c:pt>
                <c:pt idx="259">
                  <c:v>1.24</c:v>
                </c:pt>
                <c:pt idx="260">
                  <c:v>1.29</c:v>
                </c:pt>
                <c:pt idx="261">
                  <c:v>1.22</c:v>
                </c:pt>
                <c:pt idx="262">
                  <c:v>1.25</c:v>
                </c:pt>
                <c:pt idx="263">
                  <c:v>1.26</c:v>
                </c:pt>
                <c:pt idx="264">
                  <c:v>1.25</c:v>
                </c:pt>
                <c:pt idx="265">
                  <c:v>1.27</c:v>
                </c:pt>
                <c:pt idx="266">
                  <c:v>1.27</c:v>
                </c:pt>
                <c:pt idx="267">
                  <c:v>1.31</c:v>
                </c:pt>
                <c:pt idx="268">
                  <c:v>1.36</c:v>
                </c:pt>
                <c:pt idx="269">
                  <c:v>1.26</c:v>
                </c:pt>
                <c:pt idx="270">
                  <c:v>1.28</c:v>
                </c:pt>
                <c:pt idx="271">
                  <c:v>1.36</c:v>
                </c:pt>
                <c:pt idx="272">
                  <c:v>1.3800000000000001</c:v>
                </c:pt>
                <c:pt idx="273">
                  <c:v>1.24</c:v>
                </c:pt>
                <c:pt idx="274">
                  <c:v>1.4</c:v>
                </c:pt>
                <c:pt idx="275">
                  <c:v>1.33</c:v>
                </c:pt>
                <c:pt idx="276">
                  <c:v>1.27</c:v>
                </c:pt>
                <c:pt idx="277">
                  <c:v>1.3</c:v>
                </c:pt>
                <c:pt idx="278">
                  <c:v>1.3900000000000001</c:v>
                </c:pt>
                <c:pt idx="279">
                  <c:v>1.3800000000000001</c:v>
                </c:pt>
                <c:pt idx="280">
                  <c:v>1.28</c:v>
                </c:pt>
                <c:pt idx="281">
                  <c:v>1.36</c:v>
                </c:pt>
                <c:pt idx="282">
                  <c:v>1.41</c:v>
                </c:pt>
                <c:pt idx="283">
                  <c:v>1.32</c:v>
                </c:pt>
                <c:pt idx="284">
                  <c:v>1.33</c:v>
                </c:pt>
                <c:pt idx="285">
                  <c:v>1.28</c:v>
                </c:pt>
                <c:pt idx="286">
                  <c:v>1.36</c:v>
                </c:pt>
                <c:pt idx="287">
                  <c:v>1.8</c:v>
                </c:pt>
                <c:pt idx="288">
                  <c:v>1.8</c:v>
                </c:pt>
                <c:pt idx="289">
                  <c:v>1.32</c:v>
                </c:pt>
                <c:pt idx="290">
                  <c:v>1.24</c:v>
                </c:pt>
                <c:pt idx="291">
                  <c:v>1.35</c:v>
                </c:pt>
                <c:pt idx="292">
                  <c:v>1.3</c:v>
                </c:pt>
                <c:pt idx="293">
                  <c:v>1.31</c:v>
                </c:pt>
                <c:pt idx="294">
                  <c:v>1.34</c:v>
                </c:pt>
                <c:pt idx="295">
                  <c:v>1.3</c:v>
                </c:pt>
                <c:pt idx="296">
                  <c:v>1.33</c:v>
                </c:pt>
                <c:pt idx="297">
                  <c:v>1.29</c:v>
                </c:pt>
                <c:pt idx="298">
                  <c:v>1.33</c:v>
                </c:pt>
                <c:pt idx="299">
                  <c:v>1.44</c:v>
                </c:pt>
                <c:pt idx="300">
                  <c:v>1.3</c:v>
                </c:pt>
                <c:pt idx="301">
                  <c:v>1.2</c:v>
                </c:pt>
                <c:pt idx="302">
                  <c:v>1.26</c:v>
                </c:pt>
                <c:pt idx="303">
                  <c:v>1.27</c:v>
                </c:pt>
                <c:pt idx="304">
                  <c:v>1.32</c:v>
                </c:pt>
                <c:pt idx="305">
                  <c:v>1.24</c:v>
                </c:pt>
                <c:pt idx="306">
                  <c:v>1.31</c:v>
                </c:pt>
                <c:pt idx="307">
                  <c:v>1.26</c:v>
                </c:pt>
                <c:pt idx="308">
                  <c:v>1.2</c:v>
                </c:pt>
                <c:pt idx="309">
                  <c:v>1.1800000000000053</c:v>
                </c:pt>
                <c:pt idx="310">
                  <c:v>1.26</c:v>
                </c:pt>
              </c:numCache>
            </c:numRef>
          </c:val>
          <c:smooth val="0"/>
        </c:ser>
        <c:ser>
          <c:idx val="1"/>
          <c:order val="1"/>
          <c:marker>
            <c:symbol val="none"/>
          </c:marker>
          <c:val>
            <c:numRef>
              <c:f>Sheet1!$E$100:$E$410</c:f>
              <c:numCache>
                <c:formatCode>General</c:formatCode>
                <c:ptCount val="311"/>
                <c:pt idx="0">
                  <c:v>3.4</c:v>
                </c:pt>
                <c:pt idx="1">
                  <c:v>3.44</c:v>
                </c:pt>
                <c:pt idx="2">
                  <c:v>3.4</c:v>
                </c:pt>
                <c:pt idx="3">
                  <c:v>3.38</c:v>
                </c:pt>
                <c:pt idx="4">
                  <c:v>3.42</c:v>
                </c:pt>
                <c:pt idx="5">
                  <c:v>3.4499999999999997</c:v>
                </c:pt>
                <c:pt idx="6">
                  <c:v>3.4</c:v>
                </c:pt>
                <c:pt idx="7">
                  <c:v>3.4099999999999997</c:v>
                </c:pt>
                <c:pt idx="8">
                  <c:v>3.4</c:v>
                </c:pt>
                <c:pt idx="9">
                  <c:v>3.4099999999999997</c:v>
                </c:pt>
                <c:pt idx="10">
                  <c:v>3.12</c:v>
                </c:pt>
                <c:pt idx="11">
                  <c:v>3.04</c:v>
                </c:pt>
                <c:pt idx="12">
                  <c:v>3.61</c:v>
                </c:pt>
                <c:pt idx="13">
                  <c:v>3.02</c:v>
                </c:pt>
                <c:pt idx="14">
                  <c:v>3.29</c:v>
                </c:pt>
                <c:pt idx="15">
                  <c:v>3.29</c:v>
                </c:pt>
                <c:pt idx="16">
                  <c:v>3.18</c:v>
                </c:pt>
                <c:pt idx="17">
                  <c:v>3.2</c:v>
                </c:pt>
                <c:pt idx="18">
                  <c:v>3.4</c:v>
                </c:pt>
                <c:pt idx="19">
                  <c:v>3.18</c:v>
                </c:pt>
                <c:pt idx="20">
                  <c:v>3.21</c:v>
                </c:pt>
                <c:pt idx="21">
                  <c:v>3.16</c:v>
                </c:pt>
                <c:pt idx="22">
                  <c:v>3.3499999999999988</c:v>
                </c:pt>
                <c:pt idx="23">
                  <c:v>3.17</c:v>
                </c:pt>
                <c:pt idx="24">
                  <c:v>3.62</c:v>
                </c:pt>
                <c:pt idx="25">
                  <c:v>3.62</c:v>
                </c:pt>
                <c:pt idx="26">
                  <c:v>3.54</c:v>
                </c:pt>
                <c:pt idx="27">
                  <c:v>3.3899999999999997</c:v>
                </c:pt>
                <c:pt idx="28">
                  <c:v>3.4099999999999997</c:v>
                </c:pt>
                <c:pt idx="29">
                  <c:v>3.36</c:v>
                </c:pt>
                <c:pt idx="30">
                  <c:v>3.4299999999999997</c:v>
                </c:pt>
                <c:pt idx="31">
                  <c:v>3.3899999999999997</c:v>
                </c:pt>
                <c:pt idx="32">
                  <c:v>3.3699999999999997</c:v>
                </c:pt>
                <c:pt idx="33">
                  <c:v>3.56</c:v>
                </c:pt>
                <c:pt idx="34">
                  <c:v>3.59</c:v>
                </c:pt>
                <c:pt idx="35">
                  <c:v>3.63</c:v>
                </c:pt>
                <c:pt idx="36">
                  <c:v>3.59</c:v>
                </c:pt>
                <c:pt idx="37">
                  <c:v>3.58</c:v>
                </c:pt>
                <c:pt idx="38">
                  <c:v>3.22</c:v>
                </c:pt>
                <c:pt idx="39">
                  <c:v>3.27</c:v>
                </c:pt>
                <c:pt idx="40">
                  <c:v>3.4</c:v>
                </c:pt>
                <c:pt idx="41">
                  <c:v>3.4099999999999997</c:v>
                </c:pt>
                <c:pt idx="42">
                  <c:v>3.4</c:v>
                </c:pt>
                <c:pt idx="43">
                  <c:v>3.72</c:v>
                </c:pt>
                <c:pt idx="44">
                  <c:v>3.62</c:v>
                </c:pt>
                <c:pt idx="45">
                  <c:v>3.63</c:v>
                </c:pt>
                <c:pt idx="46">
                  <c:v>3.64</c:v>
                </c:pt>
                <c:pt idx="47">
                  <c:v>3.56</c:v>
                </c:pt>
                <c:pt idx="48">
                  <c:v>4.04</c:v>
                </c:pt>
                <c:pt idx="49">
                  <c:v>3.66</c:v>
                </c:pt>
                <c:pt idx="50">
                  <c:v>3.69</c:v>
                </c:pt>
                <c:pt idx="51">
                  <c:v>3.6</c:v>
                </c:pt>
                <c:pt idx="52">
                  <c:v>3.67</c:v>
                </c:pt>
                <c:pt idx="53">
                  <c:v>3.58</c:v>
                </c:pt>
                <c:pt idx="54">
                  <c:v>4.28</c:v>
                </c:pt>
                <c:pt idx="55">
                  <c:v>3.69</c:v>
                </c:pt>
                <c:pt idx="56">
                  <c:v>3.69</c:v>
                </c:pt>
                <c:pt idx="57">
                  <c:v>3.66</c:v>
                </c:pt>
                <c:pt idx="58">
                  <c:v>3.74</c:v>
                </c:pt>
                <c:pt idx="59">
                  <c:v>3.61</c:v>
                </c:pt>
                <c:pt idx="60">
                  <c:v>3.8899999999999997</c:v>
                </c:pt>
                <c:pt idx="61">
                  <c:v>3.55</c:v>
                </c:pt>
                <c:pt idx="62">
                  <c:v>3.7600000000000002</c:v>
                </c:pt>
                <c:pt idx="63">
                  <c:v>3.27</c:v>
                </c:pt>
                <c:pt idx="64">
                  <c:v>3.3899999999999997</c:v>
                </c:pt>
                <c:pt idx="65">
                  <c:v>3.44</c:v>
                </c:pt>
                <c:pt idx="66">
                  <c:v>3.4899999999999998</c:v>
                </c:pt>
                <c:pt idx="67">
                  <c:v>3.44</c:v>
                </c:pt>
                <c:pt idx="68">
                  <c:v>3.44</c:v>
                </c:pt>
                <c:pt idx="69">
                  <c:v>3.4099999999999997</c:v>
                </c:pt>
                <c:pt idx="70">
                  <c:v>3.82</c:v>
                </c:pt>
                <c:pt idx="71">
                  <c:v>4.6599999999999975</c:v>
                </c:pt>
                <c:pt idx="72">
                  <c:v>4.54</c:v>
                </c:pt>
                <c:pt idx="73">
                  <c:v>3.29</c:v>
                </c:pt>
                <c:pt idx="74">
                  <c:v>3.3</c:v>
                </c:pt>
                <c:pt idx="75">
                  <c:v>3.2800000000000002</c:v>
                </c:pt>
                <c:pt idx="76">
                  <c:v>3.27</c:v>
                </c:pt>
                <c:pt idx="77">
                  <c:v>3.27</c:v>
                </c:pt>
                <c:pt idx="78">
                  <c:v>3.3099999999999987</c:v>
                </c:pt>
                <c:pt idx="79">
                  <c:v>3.29</c:v>
                </c:pt>
                <c:pt idx="80">
                  <c:v>3.9499999999999997</c:v>
                </c:pt>
                <c:pt idx="81">
                  <c:v>3.94</c:v>
                </c:pt>
                <c:pt idx="82">
                  <c:v>4</c:v>
                </c:pt>
                <c:pt idx="83">
                  <c:v>3.22</c:v>
                </c:pt>
                <c:pt idx="84">
                  <c:v>3.34</c:v>
                </c:pt>
                <c:pt idx="85">
                  <c:v>3.19</c:v>
                </c:pt>
                <c:pt idx="86">
                  <c:v>3.2</c:v>
                </c:pt>
                <c:pt idx="87">
                  <c:v>3.48</c:v>
                </c:pt>
                <c:pt idx="88">
                  <c:v>3.4499999999999997</c:v>
                </c:pt>
                <c:pt idx="89">
                  <c:v>3.4899999999999998</c:v>
                </c:pt>
                <c:pt idx="90">
                  <c:v>3.7</c:v>
                </c:pt>
                <c:pt idx="91">
                  <c:v>3.6</c:v>
                </c:pt>
                <c:pt idx="92">
                  <c:v>3.62</c:v>
                </c:pt>
                <c:pt idx="93">
                  <c:v>3.61</c:v>
                </c:pt>
                <c:pt idx="94">
                  <c:v>4.6099999999999985</c:v>
                </c:pt>
                <c:pt idx="95">
                  <c:v>3.4699999999999998</c:v>
                </c:pt>
                <c:pt idx="96">
                  <c:v>3.66</c:v>
                </c:pt>
                <c:pt idx="97">
                  <c:v>3.5</c:v>
                </c:pt>
                <c:pt idx="98">
                  <c:v>3.82</c:v>
                </c:pt>
                <c:pt idx="99">
                  <c:v>3.86</c:v>
                </c:pt>
                <c:pt idx="100">
                  <c:v>3.84</c:v>
                </c:pt>
                <c:pt idx="101">
                  <c:v>4.0199999999999996</c:v>
                </c:pt>
                <c:pt idx="102">
                  <c:v>3.8899999999999997</c:v>
                </c:pt>
                <c:pt idx="103">
                  <c:v>3.34</c:v>
                </c:pt>
                <c:pt idx="104">
                  <c:v>3.63</c:v>
                </c:pt>
                <c:pt idx="105">
                  <c:v>2.9499999999999997</c:v>
                </c:pt>
                <c:pt idx="106">
                  <c:v>3.24</c:v>
                </c:pt>
                <c:pt idx="107">
                  <c:v>3.23</c:v>
                </c:pt>
                <c:pt idx="108">
                  <c:v>3.2</c:v>
                </c:pt>
                <c:pt idx="109">
                  <c:v>3.24</c:v>
                </c:pt>
                <c:pt idx="110">
                  <c:v>3.18</c:v>
                </c:pt>
                <c:pt idx="111">
                  <c:v>3.14</c:v>
                </c:pt>
                <c:pt idx="112">
                  <c:v>3.16</c:v>
                </c:pt>
                <c:pt idx="113">
                  <c:v>3.32</c:v>
                </c:pt>
                <c:pt idx="114">
                  <c:v>4.4700000000000024</c:v>
                </c:pt>
                <c:pt idx="115">
                  <c:v>4.1599999999999975</c:v>
                </c:pt>
                <c:pt idx="116">
                  <c:v>4.2699999999999996</c:v>
                </c:pt>
                <c:pt idx="117">
                  <c:v>3.9499999999999997</c:v>
                </c:pt>
                <c:pt idx="118">
                  <c:v>3.38</c:v>
                </c:pt>
                <c:pt idx="119">
                  <c:v>3.4099999999999997</c:v>
                </c:pt>
                <c:pt idx="120">
                  <c:v>3.4</c:v>
                </c:pt>
                <c:pt idx="121">
                  <c:v>4.45</c:v>
                </c:pt>
                <c:pt idx="122">
                  <c:v>4.5</c:v>
                </c:pt>
                <c:pt idx="123">
                  <c:v>4.3899999999999997</c:v>
                </c:pt>
                <c:pt idx="124">
                  <c:v>5.03</c:v>
                </c:pt>
                <c:pt idx="125">
                  <c:v>4.21</c:v>
                </c:pt>
                <c:pt idx="126">
                  <c:v>4.96</c:v>
                </c:pt>
                <c:pt idx="127">
                  <c:v>4.8499999999999996</c:v>
                </c:pt>
                <c:pt idx="128">
                  <c:v>3.9499999999999997</c:v>
                </c:pt>
                <c:pt idx="129">
                  <c:v>3.74</c:v>
                </c:pt>
                <c:pt idx="130">
                  <c:v>3.55</c:v>
                </c:pt>
                <c:pt idx="131">
                  <c:v>3.7</c:v>
                </c:pt>
                <c:pt idx="132">
                  <c:v>3.3899999999999997</c:v>
                </c:pt>
                <c:pt idx="133">
                  <c:v>3.36</c:v>
                </c:pt>
                <c:pt idx="134">
                  <c:v>4.1599999999999975</c:v>
                </c:pt>
                <c:pt idx="135">
                  <c:v>3.9499999999999997</c:v>
                </c:pt>
                <c:pt idx="136">
                  <c:v>3.8699999999999997</c:v>
                </c:pt>
                <c:pt idx="137">
                  <c:v>4.41</c:v>
                </c:pt>
                <c:pt idx="138">
                  <c:v>3.64</c:v>
                </c:pt>
                <c:pt idx="139">
                  <c:v>3.6</c:v>
                </c:pt>
                <c:pt idx="140">
                  <c:v>3.46</c:v>
                </c:pt>
                <c:pt idx="141">
                  <c:v>3.57</c:v>
                </c:pt>
                <c:pt idx="142">
                  <c:v>4.0599999999999996</c:v>
                </c:pt>
                <c:pt idx="143">
                  <c:v>3.92</c:v>
                </c:pt>
                <c:pt idx="144">
                  <c:v>3.8899999999999997</c:v>
                </c:pt>
                <c:pt idx="145">
                  <c:v>3.84</c:v>
                </c:pt>
                <c:pt idx="146">
                  <c:v>3.8499999999999988</c:v>
                </c:pt>
                <c:pt idx="147">
                  <c:v>3.74</c:v>
                </c:pt>
                <c:pt idx="148">
                  <c:v>3.7800000000000002</c:v>
                </c:pt>
                <c:pt idx="149">
                  <c:v>3.58</c:v>
                </c:pt>
                <c:pt idx="150">
                  <c:v>3.55</c:v>
                </c:pt>
                <c:pt idx="151">
                  <c:v>3.63</c:v>
                </c:pt>
                <c:pt idx="152">
                  <c:v>3.63</c:v>
                </c:pt>
                <c:pt idx="153">
                  <c:v>3.67</c:v>
                </c:pt>
                <c:pt idx="154">
                  <c:v>3.65</c:v>
                </c:pt>
                <c:pt idx="155">
                  <c:v>3.68</c:v>
                </c:pt>
                <c:pt idx="156">
                  <c:v>3.46</c:v>
                </c:pt>
                <c:pt idx="157">
                  <c:v>3.4899999999999998</c:v>
                </c:pt>
                <c:pt idx="158">
                  <c:v>3.57</c:v>
                </c:pt>
                <c:pt idx="159">
                  <c:v>3.4</c:v>
                </c:pt>
                <c:pt idx="160">
                  <c:v>3.3899999999999997</c:v>
                </c:pt>
                <c:pt idx="161">
                  <c:v>3.42</c:v>
                </c:pt>
                <c:pt idx="162">
                  <c:v>3.5</c:v>
                </c:pt>
                <c:pt idx="163">
                  <c:v>3.52</c:v>
                </c:pt>
                <c:pt idx="164">
                  <c:v>3.51</c:v>
                </c:pt>
                <c:pt idx="165">
                  <c:v>5.33</c:v>
                </c:pt>
                <c:pt idx="166">
                  <c:v>5.41</c:v>
                </c:pt>
                <c:pt idx="167">
                  <c:v>5.3199999999999985</c:v>
                </c:pt>
                <c:pt idx="168">
                  <c:v>5.48</c:v>
                </c:pt>
                <c:pt idx="169">
                  <c:v>4.03</c:v>
                </c:pt>
                <c:pt idx="170">
                  <c:v>4.1499999999999995</c:v>
                </c:pt>
                <c:pt idx="171">
                  <c:v>4.4700000000000024</c:v>
                </c:pt>
                <c:pt idx="172">
                  <c:v>4.25</c:v>
                </c:pt>
                <c:pt idx="173">
                  <c:v>4.26</c:v>
                </c:pt>
                <c:pt idx="174">
                  <c:v>4.63</c:v>
                </c:pt>
                <c:pt idx="175">
                  <c:v>3.9899999999999998</c:v>
                </c:pt>
                <c:pt idx="176">
                  <c:v>4.29</c:v>
                </c:pt>
                <c:pt idx="177">
                  <c:v>4.42</c:v>
                </c:pt>
                <c:pt idx="178">
                  <c:v>5.04</c:v>
                </c:pt>
                <c:pt idx="179">
                  <c:v>4.25</c:v>
                </c:pt>
                <c:pt idx="180">
                  <c:v>4.41</c:v>
                </c:pt>
                <c:pt idx="181">
                  <c:v>4.24</c:v>
                </c:pt>
                <c:pt idx="182">
                  <c:v>4.3099999999999996</c:v>
                </c:pt>
                <c:pt idx="183">
                  <c:v>4.74</c:v>
                </c:pt>
                <c:pt idx="184">
                  <c:v>5.26</c:v>
                </c:pt>
                <c:pt idx="185">
                  <c:v>4.63</c:v>
                </c:pt>
                <c:pt idx="186">
                  <c:v>5.53</c:v>
                </c:pt>
                <c:pt idx="187">
                  <c:v>4.4300000000000024</c:v>
                </c:pt>
                <c:pt idx="188">
                  <c:v>4.53</c:v>
                </c:pt>
                <c:pt idx="189">
                  <c:v>4.4700000000000024</c:v>
                </c:pt>
                <c:pt idx="190">
                  <c:v>4.29</c:v>
                </c:pt>
                <c:pt idx="191">
                  <c:v>4.34</c:v>
                </c:pt>
                <c:pt idx="192">
                  <c:v>4.33</c:v>
                </c:pt>
                <c:pt idx="193">
                  <c:v>4.46</c:v>
                </c:pt>
                <c:pt idx="194">
                  <c:v>4.72</c:v>
                </c:pt>
                <c:pt idx="195">
                  <c:v>4.8</c:v>
                </c:pt>
                <c:pt idx="196">
                  <c:v>4.78</c:v>
                </c:pt>
                <c:pt idx="197">
                  <c:v>5.08</c:v>
                </c:pt>
                <c:pt idx="198">
                  <c:v>4.76</c:v>
                </c:pt>
                <c:pt idx="199">
                  <c:v>4.7300000000000004</c:v>
                </c:pt>
                <c:pt idx="200">
                  <c:v>4.46</c:v>
                </c:pt>
                <c:pt idx="201">
                  <c:v>4.53</c:v>
                </c:pt>
                <c:pt idx="202">
                  <c:v>4.6199999999999966</c:v>
                </c:pt>
                <c:pt idx="203">
                  <c:v>4.13</c:v>
                </c:pt>
                <c:pt idx="204">
                  <c:v>4.13</c:v>
                </c:pt>
                <c:pt idx="205">
                  <c:v>4.2300000000000004</c:v>
                </c:pt>
                <c:pt idx="206">
                  <c:v>4.1899999999999995</c:v>
                </c:pt>
                <c:pt idx="207">
                  <c:v>4.26</c:v>
                </c:pt>
                <c:pt idx="208">
                  <c:v>4.22</c:v>
                </c:pt>
                <c:pt idx="209">
                  <c:v>4.08</c:v>
                </c:pt>
                <c:pt idx="210">
                  <c:v>4.17</c:v>
                </c:pt>
                <c:pt idx="211">
                  <c:v>4.1399999999999997</c:v>
                </c:pt>
                <c:pt idx="212">
                  <c:v>4.13</c:v>
                </c:pt>
                <c:pt idx="213">
                  <c:v>4.1399999999999997</c:v>
                </c:pt>
                <c:pt idx="214">
                  <c:v>4.07</c:v>
                </c:pt>
                <c:pt idx="215">
                  <c:v>4.26</c:v>
                </c:pt>
                <c:pt idx="216">
                  <c:v>4.25</c:v>
                </c:pt>
                <c:pt idx="217">
                  <c:v>4.2300000000000004</c:v>
                </c:pt>
                <c:pt idx="218">
                  <c:v>4.21</c:v>
                </c:pt>
                <c:pt idx="219">
                  <c:v>4.17</c:v>
                </c:pt>
                <c:pt idx="220">
                  <c:v>4.25</c:v>
                </c:pt>
                <c:pt idx="221">
                  <c:v>4.1199999999999966</c:v>
                </c:pt>
                <c:pt idx="222">
                  <c:v>4.09</c:v>
                </c:pt>
                <c:pt idx="223">
                  <c:v>4.17</c:v>
                </c:pt>
                <c:pt idx="224">
                  <c:v>4.3499999999999996</c:v>
                </c:pt>
                <c:pt idx="225">
                  <c:v>4.09</c:v>
                </c:pt>
                <c:pt idx="226">
                  <c:v>4.4400000000000004</c:v>
                </c:pt>
                <c:pt idx="227">
                  <c:v>4.24</c:v>
                </c:pt>
                <c:pt idx="228">
                  <c:v>1.9500000000000037</c:v>
                </c:pt>
                <c:pt idx="229">
                  <c:v>1.9400000000000037</c:v>
                </c:pt>
                <c:pt idx="230">
                  <c:v>1.91</c:v>
                </c:pt>
                <c:pt idx="231">
                  <c:v>1.91</c:v>
                </c:pt>
                <c:pt idx="232">
                  <c:v>1.9600000000000037</c:v>
                </c:pt>
                <c:pt idx="233">
                  <c:v>2.04</c:v>
                </c:pt>
                <c:pt idx="234">
                  <c:v>1.9900000000000042</c:v>
                </c:pt>
                <c:pt idx="235">
                  <c:v>1.9500000000000037</c:v>
                </c:pt>
                <c:pt idx="236">
                  <c:v>1.9800000000000042</c:v>
                </c:pt>
                <c:pt idx="237">
                  <c:v>1.9300000000000037</c:v>
                </c:pt>
                <c:pt idx="238">
                  <c:v>1.9400000000000037</c:v>
                </c:pt>
                <c:pt idx="239">
                  <c:v>1.9400000000000037</c:v>
                </c:pt>
                <c:pt idx="240">
                  <c:v>1.9900000000000042</c:v>
                </c:pt>
                <c:pt idx="241">
                  <c:v>1.9500000000000037</c:v>
                </c:pt>
                <c:pt idx="242">
                  <c:v>1.9800000000000042</c:v>
                </c:pt>
                <c:pt idx="243">
                  <c:v>2.0699999999999998</c:v>
                </c:pt>
                <c:pt idx="244">
                  <c:v>2.2200000000000002</c:v>
                </c:pt>
                <c:pt idx="245">
                  <c:v>1.91</c:v>
                </c:pt>
                <c:pt idx="246">
                  <c:v>2</c:v>
                </c:pt>
                <c:pt idx="247">
                  <c:v>1.9600000000000037</c:v>
                </c:pt>
                <c:pt idx="248">
                  <c:v>1.9200000000000019</c:v>
                </c:pt>
                <c:pt idx="249">
                  <c:v>1.9600000000000037</c:v>
                </c:pt>
                <c:pt idx="250">
                  <c:v>2.08</c:v>
                </c:pt>
                <c:pt idx="251">
                  <c:v>1.9200000000000019</c:v>
                </c:pt>
                <c:pt idx="252">
                  <c:v>1.9200000000000019</c:v>
                </c:pt>
                <c:pt idx="253">
                  <c:v>2.62</c:v>
                </c:pt>
                <c:pt idx="254">
                  <c:v>1.9900000000000042</c:v>
                </c:pt>
                <c:pt idx="255">
                  <c:v>1.9500000000000037</c:v>
                </c:pt>
                <c:pt idx="256">
                  <c:v>1.8900000000000001</c:v>
                </c:pt>
                <c:pt idx="257">
                  <c:v>1.9500000000000037</c:v>
                </c:pt>
                <c:pt idx="258">
                  <c:v>1.9500000000000037</c:v>
                </c:pt>
                <c:pt idx="259">
                  <c:v>2</c:v>
                </c:pt>
                <c:pt idx="260">
                  <c:v>1.91</c:v>
                </c:pt>
                <c:pt idx="261">
                  <c:v>1.9500000000000037</c:v>
                </c:pt>
                <c:pt idx="262">
                  <c:v>1.9600000000000037</c:v>
                </c:pt>
                <c:pt idx="263">
                  <c:v>1.85</c:v>
                </c:pt>
                <c:pt idx="264">
                  <c:v>2.1</c:v>
                </c:pt>
                <c:pt idx="265">
                  <c:v>1.9300000000000037</c:v>
                </c:pt>
                <c:pt idx="266">
                  <c:v>1.9400000000000037</c:v>
                </c:pt>
                <c:pt idx="267">
                  <c:v>2</c:v>
                </c:pt>
                <c:pt idx="268">
                  <c:v>1.9900000000000042</c:v>
                </c:pt>
                <c:pt idx="269">
                  <c:v>2.13</c:v>
                </c:pt>
                <c:pt idx="270">
                  <c:v>2.0099999999999998</c:v>
                </c:pt>
                <c:pt idx="271">
                  <c:v>1.9900000000000042</c:v>
                </c:pt>
                <c:pt idx="272">
                  <c:v>2.15</c:v>
                </c:pt>
                <c:pt idx="273">
                  <c:v>2.1</c:v>
                </c:pt>
                <c:pt idx="274">
                  <c:v>2.13</c:v>
                </c:pt>
                <c:pt idx="275">
                  <c:v>2</c:v>
                </c:pt>
                <c:pt idx="276">
                  <c:v>2.0699999999999998</c:v>
                </c:pt>
                <c:pt idx="277">
                  <c:v>2.12</c:v>
                </c:pt>
                <c:pt idx="278">
                  <c:v>2.0699999999999998</c:v>
                </c:pt>
                <c:pt idx="279">
                  <c:v>2.09</c:v>
                </c:pt>
                <c:pt idx="280">
                  <c:v>2.0699999999999998</c:v>
                </c:pt>
                <c:pt idx="281">
                  <c:v>2.04</c:v>
                </c:pt>
                <c:pt idx="282">
                  <c:v>2.15</c:v>
                </c:pt>
                <c:pt idx="283">
                  <c:v>1.9200000000000019</c:v>
                </c:pt>
                <c:pt idx="284">
                  <c:v>1.9700000000000037</c:v>
                </c:pt>
                <c:pt idx="285">
                  <c:v>2.0099999999999998</c:v>
                </c:pt>
                <c:pt idx="286">
                  <c:v>1.9300000000000037</c:v>
                </c:pt>
                <c:pt idx="287">
                  <c:v>3.15</c:v>
                </c:pt>
                <c:pt idx="288">
                  <c:v>3.18</c:v>
                </c:pt>
                <c:pt idx="289">
                  <c:v>1.9</c:v>
                </c:pt>
                <c:pt idx="290">
                  <c:v>1.9600000000000037</c:v>
                </c:pt>
                <c:pt idx="291">
                  <c:v>1.9400000000000037</c:v>
                </c:pt>
                <c:pt idx="292">
                  <c:v>1.9400000000000037</c:v>
                </c:pt>
                <c:pt idx="293">
                  <c:v>1.9200000000000019</c:v>
                </c:pt>
                <c:pt idx="294">
                  <c:v>1.8800000000000001</c:v>
                </c:pt>
                <c:pt idx="295">
                  <c:v>1.82</c:v>
                </c:pt>
                <c:pt idx="296">
                  <c:v>1.82</c:v>
                </c:pt>
                <c:pt idx="297">
                  <c:v>2</c:v>
                </c:pt>
                <c:pt idx="298">
                  <c:v>1.9200000000000019</c:v>
                </c:pt>
                <c:pt idx="299">
                  <c:v>2.08</c:v>
                </c:pt>
                <c:pt idx="300">
                  <c:v>1.7800000000000018</c:v>
                </c:pt>
                <c:pt idx="301">
                  <c:v>1.8</c:v>
                </c:pt>
                <c:pt idx="302">
                  <c:v>1.81</c:v>
                </c:pt>
                <c:pt idx="303">
                  <c:v>1.7800000000000018</c:v>
                </c:pt>
                <c:pt idx="304">
                  <c:v>1.84</c:v>
                </c:pt>
                <c:pt idx="305">
                  <c:v>1.8800000000000001</c:v>
                </c:pt>
                <c:pt idx="306">
                  <c:v>1.85</c:v>
                </c:pt>
                <c:pt idx="307">
                  <c:v>1.9500000000000037</c:v>
                </c:pt>
                <c:pt idx="308">
                  <c:v>1.8</c:v>
                </c:pt>
                <c:pt idx="309">
                  <c:v>1.9300000000000037</c:v>
                </c:pt>
                <c:pt idx="310">
                  <c:v>1.82</c:v>
                </c:pt>
              </c:numCache>
            </c:numRef>
          </c:val>
          <c:smooth val="0"/>
        </c:ser>
        <c:ser>
          <c:idx val="2"/>
          <c:order val="2"/>
          <c:marker>
            <c:symbol val="none"/>
          </c:marker>
          <c:val>
            <c:numRef>
              <c:f>Sheet1!$F$100:$F$410</c:f>
              <c:numCache>
                <c:formatCode>General</c:formatCode>
                <c:ptCount val="311"/>
                <c:pt idx="0">
                  <c:v>0.32000000000000151</c:v>
                </c:pt>
                <c:pt idx="1">
                  <c:v>0.33000000000000174</c:v>
                </c:pt>
                <c:pt idx="2">
                  <c:v>0.32000000000000151</c:v>
                </c:pt>
                <c:pt idx="3">
                  <c:v>0.32000000000000151</c:v>
                </c:pt>
                <c:pt idx="4">
                  <c:v>0.32000000000000151</c:v>
                </c:pt>
                <c:pt idx="5">
                  <c:v>0.34000000000000052</c:v>
                </c:pt>
                <c:pt idx="6">
                  <c:v>0.32000000000000151</c:v>
                </c:pt>
                <c:pt idx="7">
                  <c:v>0.33000000000000174</c:v>
                </c:pt>
                <c:pt idx="8">
                  <c:v>0.35000000000000031</c:v>
                </c:pt>
                <c:pt idx="9">
                  <c:v>0.30000000000000032</c:v>
                </c:pt>
                <c:pt idx="10">
                  <c:v>0.35000000000000031</c:v>
                </c:pt>
                <c:pt idx="11">
                  <c:v>0.32000000000000151</c:v>
                </c:pt>
                <c:pt idx="12">
                  <c:v>0.33000000000000174</c:v>
                </c:pt>
                <c:pt idx="13">
                  <c:v>0.34000000000000052</c:v>
                </c:pt>
                <c:pt idx="14">
                  <c:v>0.34000000000000052</c:v>
                </c:pt>
                <c:pt idx="15">
                  <c:v>0.32000000000000151</c:v>
                </c:pt>
                <c:pt idx="16">
                  <c:v>0.31000000000000133</c:v>
                </c:pt>
                <c:pt idx="17">
                  <c:v>0.33000000000000174</c:v>
                </c:pt>
                <c:pt idx="18">
                  <c:v>0.34000000000000052</c:v>
                </c:pt>
                <c:pt idx="19">
                  <c:v>0.33000000000000174</c:v>
                </c:pt>
                <c:pt idx="20">
                  <c:v>0.34000000000000052</c:v>
                </c:pt>
                <c:pt idx="21">
                  <c:v>0.37000000000000038</c:v>
                </c:pt>
                <c:pt idx="22">
                  <c:v>0.34000000000000052</c:v>
                </c:pt>
                <c:pt idx="23">
                  <c:v>0.33000000000000174</c:v>
                </c:pt>
                <c:pt idx="24">
                  <c:v>0.35000000000000031</c:v>
                </c:pt>
                <c:pt idx="25">
                  <c:v>0.34000000000000052</c:v>
                </c:pt>
                <c:pt idx="26">
                  <c:v>0.37000000000000038</c:v>
                </c:pt>
                <c:pt idx="27">
                  <c:v>0.32000000000000151</c:v>
                </c:pt>
                <c:pt idx="28">
                  <c:v>0.33000000000000174</c:v>
                </c:pt>
                <c:pt idx="29">
                  <c:v>0.34000000000000052</c:v>
                </c:pt>
                <c:pt idx="30">
                  <c:v>0.33000000000000174</c:v>
                </c:pt>
                <c:pt idx="31">
                  <c:v>0.32000000000000151</c:v>
                </c:pt>
                <c:pt idx="32">
                  <c:v>0.36000000000000032</c:v>
                </c:pt>
                <c:pt idx="33">
                  <c:v>0.31000000000000133</c:v>
                </c:pt>
                <c:pt idx="34">
                  <c:v>0.33000000000000174</c:v>
                </c:pt>
                <c:pt idx="35">
                  <c:v>0.32000000000000151</c:v>
                </c:pt>
                <c:pt idx="36">
                  <c:v>0.34000000000000052</c:v>
                </c:pt>
                <c:pt idx="37">
                  <c:v>0.35000000000000031</c:v>
                </c:pt>
                <c:pt idx="38">
                  <c:v>0.33000000000000174</c:v>
                </c:pt>
                <c:pt idx="39">
                  <c:v>0.36000000000000032</c:v>
                </c:pt>
                <c:pt idx="40">
                  <c:v>0.33000000000000174</c:v>
                </c:pt>
                <c:pt idx="41">
                  <c:v>0.35000000000000031</c:v>
                </c:pt>
                <c:pt idx="42">
                  <c:v>0.36000000000000032</c:v>
                </c:pt>
                <c:pt idx="43">
                  <c:v>0.4</c:v>
                </c:pt>
                <c:pt idx="44">
                  <c:v>0.45</c:v>
                </c:pt>
                <c:pt idx="45">
                  <c:v>0.41000000000000031</c:v>
                </c:pt>
                <c:pt idx="46">
                  <c:v>0.4</c:v>
                </c:pt>
                <c:pt idx="47">
                  <c:v>0.43000000000000038</c:v>
                </c:pt>
                <c:pt idx="48">
                  <c:v>0.46</c:v>
                </c:pt>
                <c:pt idx="49">
                  <c:v>0.41000000000000031</c:v>
                </c:pt>
                <c:pt idx="50">
                  <c:v>0.43000000000000038</c:v>
                </c:pt>
                <c:pt idx="51">
                  <c:v>0.42000000000000032</c:v>
                </c:pt>
                <c:pt idx="52">
                  <c:v>0.44000000000000039</c:v>
                </c:pt>
                <c:pt idx="53">
                  <c:v>0.43000000000000038</c:v>
                </c:pt>
                <c:pt idx="54">
                  <c:v>0.51</c:v>
                </c:pt>
                <c:pt idx="55">
                  <c:v>0.46</c:v>
                </c:pt>
                <c:pt idx="56">
                  <c:v>0.42000000000000032</c:v>
                </c:pt>
                <c:pt idx="57">
                  <c:v>0.45</c:v>
                </c:pt>
                <c:pt idx="58">
                  <c:v>0.44000000000000039</c:v>
                </c:pt>
                <c:pt idx="59">
                  <c:v>0.43000000000000038</c:v>
                </c:pt>
                <c:pt idx="60">
                  <c:v>0.42000000000000032</c:v>
                </c:pt>
                <c:pt idx="61">
                  <c:v>0.41000000000000031</c:v>
                </c:pt>
                <c:pt idx="62">
                  <c:v>0.43000000000000038</c:v>
                </c:pt>
                <c:pt idx="63">
                  <c:v>0.42000000000000032</c:v>
                </c:pt>
                <c:pt idx="64">
                  <c:v>0.42000000000000032</c:v>
                </c:pt>
                <c:pt idx="65">
                  <c:v>0.4</c:v>
                </c:pt>
                <c:pt idx="66">
                  <c:v>0.44000000000000039</c:v>
                </c:pt>
                <c:pt idx="67">
                  <c:v>0.41000000000000031</c:v>
                </c:pt>
                <c:pt idx="68">
                  <c:v>0.42000000000000032</c:v>
                </c:pt>
                <c:pt idx="69">
                  <c:v>0.44000000000000039</c:v>
                </c:pt>
                <c:pt idx="70">
                  <c:v>0.41000000000000031</c:v>
                </c:pt>
                <c:pt idx="71">
                  <c:v>0.4</c:v>
                </c:pt>
                <c:pt idx="72">
                  <c:v>0.42000000000000032</c:v>
                </c:pt>
                <c:pt idx="73">
                  <c:v>0.39000000000000151</c:v>
                </c:pt>
                <c:pt idx="74">
                  <c:v>0.39000000000000151</c:v>
                </c:pt>
                <c:pt idx="75">
                  <c:v>0.39000000000000151</c:v>
                </c:pt>
                <c:pt idx="76">
                  <c:v>0.4</c:v>
                </c:pt>
                <c:pt idx="77">
                  <c:v>0.4</c:v>
                </c:pt>
                <c:pt idx="78">
                  <c:v>0.4</c:v>
                </c:pt>
                <c:pt idx="79">
                  <c:v>0.39000000000000151</c:v>
                </c:pt>
                <c:pt idx="80">
                  <c:v>0.39000000000000151</c:v>
                </c:pt>
                <c:pt idx="81">
                  <c:v>0.41000000000000031</c:v>
                </c:pt>
                <c:pt idx="82">
                  <c:v>0.39000000000000151</c:v>
                </c:pt>
                <c:pt idx="83">
                  <c:v>0.41000000000000031</c:v>
                </c:pt>
                <c:pt idx="84">
                  <c:v>0.42000000000000032</c:v>
                </c:pt>
                <c:pt idx="85">
                  <c:v>0.41000000000000031</c:v>
                </c:pt>
                <c:pt idx="86">
                  <c:v>0.42000000000000032</c:v>
                </c:pt>
                <c:pt idx="87">
                  <c:v>0.41000000000000031</c:v>
                </c:pt>
                <c:pt idx="88">
                  <c:v>0.41000000000000031</c:v>
                </c:pt>
                <c:pt idx="89">
                  <c:v>0.42000000000000032</c:v>
                </c:pt>
                <c:pt idx="90">
                  <c:v>0.45</c:v>
                </c:pt>
                <c:pt idx="91">
                  <c:v>0.46</c:v>
                </c:pt>
                <c:pt idx="92">
                  <c:v>0.44000000000000039</c:v>
                </c:pt>
                <c:pt idx="93">
                  <c:v>0.45</c:v>
                </c:pt>
                <c:pt idx="94">
                  <c:v>0.56000000000000005</c:v>
                </c:pt>
                <c:pt idx="95">
                  <c:v>0.44000000000000039</c:v>
                </c:pt>
                <c:pt idx="96">
                  <c:v>0.42000000000000032</c:v>
                </c:pt>
                <c:pt idx="97">
                  <c:v>0.43000000000000038</c:v>
                </c:pt>
                <c:pt idx="98">
                  <c:v>0.42000000000000032</c:v>
                </c:pt>
                <c:pt idx="99">
                  <c:v>0.46</c:v>
                </c:pt>
                <c:pt idx="100">
                  <c:v>0.42000000000000032</c:v>
                </c:pt>
                <c:pt idx="101">
                  <c:v>0.45</c:v>
                </c:pt>
                <c:pt idx="102">
                  <c:v>0.46</c:v>
                </c:pt>
                <c:pt idx="103">
                  <c:v>0.42000000000000032</c:v>
                </c:pt>
                <c:pt idx="104">
                  <c:v>0.43000000000000038</c:v>
                </c:pt>
                <c:pt idx="105">
                  <c:v>0.43000000000000038</c:v>
                </c:pt>
                <c:pt idx="106">
                  <c:v>0.46</c:v>
                </c:pt>
                <c:pt idx="107">
                  <c:v>0.44000000000000039</c:v>
                </c:pt>
                <c:pt idx="108">
                  <c:v>0.42000000000000032</c:v>
                </c:pt>
                <c:pt idx="109">
                  <c:v>0.43000000000000038</c:v>
                </c:pt>
                <c:pt idx="110">
                  <c:v>0.48000000000000032</c:v>
                </c:pt>
                <c:pt idx="111">
                  <c:v>0.5</c:v>
                </c:pt>
                <c:pt idx="112">
                  <c:v>0.43000000000000038</c:v>
                </c:pt>
                <c:pt idx="113">
                  <c:v>0.45</c:v>
                </c:pt>
                <c:pt idx="114">
                  <c:v>0.51</c:v>
                </c:pt>
                <c:pt idx="115">
                  <c:v>0.5</c:v>
                </c:pt>
                <c:pt idx="116">
                  <c:v>0.47000000000000008</c:v>
                </c:pt>
                <c:pt idx="117">
                  <c:v>0.43000000000000038</c:v>
                </c:pt>
                <c:pt idx="118">
                  <c:v>0.44000000000000039</c:v>
                </c:pt>
                <c:pt idx="119">
                  <c:v>0.43000000000000038</c:v>
                </c:pt>
                <c:pt idx="120">
                  <c:v>0.43000000000000038</c:v>
                </c:pt>
                <c:pt idx="121">
                  <c:v>0.46</c:v>
                </c:pt>
                <c:pt idx="122">
                  <c:v>0.44000000000000039</c:v>
                </c:pt>
                <c:pt idx="123">
                  <c:v>0.41000000000000031</c:v>
                </c:pt>
                <c:pt idx="124">
                  <c:v>0.5</c:v>
                </c:pt>
                <c:pt idx="125">
                  <c:v>0.48000000000000032</c:v>
                </c:pt>
                <c:pt idx="126">
                  <c:v>0.45</c:v>
                </c:pt>
                <c:pt idx="127">
                  <c:v>0.44000000000000039</c:v>
                </c:pt>
                <c:pt idx="128">
                  <c:v>0.44000000000000039</c:v>
                </c:pt>
                <c:pt idx="129">
                  <c:v>0.45</c:v>
                </c:pt>
                <c:pt idx="130">
                  <c:v>0.47000000000000008</c:v>
                </c:pt>
                <c:pt idx="131">
                  <c:v>0.44000000000000039</c:v>
                </c:pt>
                <c:pt idx="132">
                  <c:v>0.45</c:v>
                </c:pt>
                <c:pt idx="133">
                  <c:v>0.45</c:v>
                </c:pt>
                <c:pt idx="134">
                  <c:v>0.47000000000000008</c:v>
                </c:pt>
                <c:pt idx="135">
                  <c:v>0.45</c:v>
                </c:pt>
                <c:pt idx="136">
                  <c:v>0.45</c:v>
                </c:pt>
                <c:pt idx="137">
                  <c:v>0.48000000000000032</c:v>
                </c:pt>
                <c:pt idx="138">
                  <c:v>0.5</c:v>
                </c:pt>
                <c:pt idx="139">
                  <c:v>0.49000000000000032</c:v>
                </c:pt>
                <c:pt idx="140">
                  <c:v>0.51</c:v>
                </c:pt>
                <c:pt idx="141">
                  <c:v>0.49000000000000032</c:v>
                </c:pt>
                <c:pt idx="142">
                  <c:v>0.49000000000000032</c:v>
                </c:pt>
                <c:pt idx="143">
                  <c:v>0.5</c:v>
                </c:pt>
                <c:pt idx="144">
                  <c:v>0.52</c:v>
                </c:pt>
                <c:pt idx="145">
                  <c:v>0.49000000000000032</c:v>
                </c:pt>
                <c:pt idx="146">
                  <c:v>0.53</c:v>
                </c:pt>
                <c:pt idx="147">
                  <c:v>0.53</c:v>
                </c:pt>
                <c:pt idx="148">
                  <c:v>0.49000000000000032</c:v>
                </c:pt>
                <c:pt idx="149">
                  <c:v>0.56000000000000005</c:v>
                </c:pt>
                <c:pt idx="150">
                  <c:v>0.51</c:v>
                </c:pt>
                <c:pt idx="151">
                  <c:v>0.54</c:v>
                </c:pt>
                <c:pt idx="152">
                  <c:v>0.48000000000000032</c:v>
                </c:pt>
                <c:pt idx="153">
                  <c:v>0.5</c:v>
                </c:pt>
                <c:pt idx="154">
                  <c:v>0.55000000000000004</c:v>
                </c:pt>
                <c:pt idx="155">
                  <c:v>0.53</c:v>
                </c:pt>
                <c:pt idx="156">
                  <c:v>0.53</c:v>
                </c:pt>
                <c:pt idx="157">
                  <c:v>0.56000000000000005</c:v>
                </c:pt>
                <c:pt idx="158">
                  <c:v>0.49000000000000032</c:v>
                </c:pt>
                <c:pt idx="159">
                  <c:v>0.52</c:v>
                </c:pt>
                <c:pt idx="160">
                  <c:v>0.53</c:v>
                </c:pt>
                <c:pt idx="161">
                  <c:v>0.56000000000000005</c:v>
                </c:pt>
                <c:pt idx="162">
                  <c:v>0.49000000000000032</c:v>
                </c:pt>
                <c:pt idx="163">
                  <c:v>0.59000000000000064</c:v>
                </c:pt>
                <c:pt idx="164">
                  <c:v>0.53</c:v>
                </c:pt>
                <c:pt idx="165">
                  <c:v>0.94000000000000061</c:v>
                </c:pt>
                <c:pt idx="166">
                  <c:v>0.9</c:v>
                </c:pt>
                <c:pt idx="167">
                  <c:v>0.8900000000000009</c:v>
                </c:pt>
                <c:pt idx="168">
                  <c:v>0.9</c:v>
                </c:pt>
                <c:pt idx="169">
                  <c:v>0.91</c:v>
                </c:pt>
                <c:pt idx="170">
                  <c:v>0.95000000000000062</c:v>
                </c:pt>
                <c:pt idx="171">
                  <c:v>0.92</c:v>
                </c:pt>
                <c:pt idx="172">
                  <c:v>0.9</c:v>
                </c:pt>
                <c:pt idx="173">
                  <c:v>0.88000000000000089</c:v>
                </c:pt>
                <c:pt idx="174">
                  <c:v>1.06</c:v>
                </c:pt>
                <c:pt idx="175">
                  <c:v>0.91</c:v>
                </c:pt>
                <c:pt idx="176">
                  <c:v>0.9</c:v>
                </c:pt>
                <c:pt idx="177">
                  <c:v>0.97000000000000053</c:v>
                </c:pt>
                <c:pt idx="178">
                  <c:v>1.1000000000000001</c:v>
                </c:pt>
                <c:pt idx="179">
                  <c:v>0.91</c:v>
                </c:pt>
                <c:pt idx="180">
                  <c:v>0.91</c:v>
                </c:pt>
                <c:pt idx="181">
                  <c:v>0.91</c:v>
                </c:pt>
                <c:pt idx="182">
                  <c:v>0.92</c:v>
                </c:pt>
                <c:pt idx="183">
                  <c:v>0.9</c:v>
                </c:pt>
                <c:pt idx="184">
                  <c:v>0.96000000000000063</c:v>
                </c:pt>
                <c:pt idx="185">
                  <c:v>0.97000000000000053</c:v>
                </c:pt>
                <c:pt idx="186">
                  <c:v>1.1599999999999941</c:v>
                </c:pt>
                <c:pt idx="187">
                  <c:v>0.98</c:v>
                </c:pt>
                <c:pt idx="188">
                  <c:v>1.04</c:v>
                </c:pt>
                <c:pt idx="189">
                  <c:v>1.02</c:v>
                </c:pt>
                <c:pt idx="190">
                  <c:v>0.95000000000000062</c:v>
                </c:pt>
                <c:pt idx="191">
                  <c:v>0.97000000000000053</c:v>
                </c:pt>
                <c:pt idx="192">
                  <c:v>0.97000000000000053</c:v>
                </c:pt>
                <c:pt idx="193">
                  <c:v>0.97000000000000053</c:v>
                </c:pt>
                <c:pt idx="194">
                  <c:v>0.96000000000000063</c:v>
                </c:pt>
                <c:pt idx="195">
                  <c:v>0.96000000000000063</c:v>
                </c:pt>
                <c:pt idx="196">
                  <c:v>0.94000000000000061</c:v>
                </c:pt>
                <c:pt idx="197">
                  <c:v>1.06</c:v>
                </c:pt>
                <c:pt idx="198">
                  <c:v>0.96000000000000063</c:v>
                </c:pt>
                <c:pt idx="199">
                  <c:v>0.97000000000000053</c:v>
                </c:pt>
                <c:pt idx="200">
                  <c:v>0.98</c:v>
                </c:pt>
                <c:pt idx="201">
                  <c:v>0.96000000000000063</c:v>
                </c:pt>
                <c:pt idx="202">
                  <c:v>0.99</c:v>
                </c:pt>
                <c:pt idx="203">
                  <c:v>0.85000000000000064</c:v>
                </c:pt>
                <c:pt idx="204">
                  <c:v>0.83000000000000063</c:v>
                </c:pt>
                <c:pt idx="205">
                  <c:v>0.88000000000000089</c:v>
                </c:pt>
                <c:pt idx="206">
                  <c:v>0.88000000000000089</c:v>
                </c:pt>
                <c:pt idx="207">
                  <c:v>0.8900000000000009</c:v>
                </c:pt>
                <c:pt idx="208">
                  <c:v>0.9</c:v>
                </c:pt>
                <c:pt idx="209">
                  <c:v>0.85000000000000064</c:v>
                </c:pt>
                <c:pt idx="210">
                  <c:v>0.9</c:v>
                </c:pt>
                <c:pt idx="211">
                  <c:v>0.9</c:v>
                </c:pt>
                <c:pt idx="212">
                  <c:v>0.92</c:v>
                </c:pt>
                <c:pt idx="213">
                  <c:v>0.9</c:v>
                </c:pt>
                <c:pt idx="214">
                  <c:v>0.86000000000000065</c:v>
                </c:pt>
                <c:pt idx="215">
                  <c:v>0.9</c:v>
                </c:pt>
                <c:pt idx="216">
                  <c:v>0.88000000000000089</c:v>
                </c:pt>
                <c:pt idx="217">
                  <c:v>0.8900000000000009</c:v>
                </c:pt>
                <c:pt idx="218">
                  <c:v>0.86000000000000065</c:v>
                </c:pt>
                <c:pt idx="219">
                  <c:v>0.87000000000000266</c:v>
                </c:pt>
                <c:pt idx="220">
                  <c:v>0.86000000000000065</c:v>
                </c:pt>
                <c:pt idx="221">
                  <c:v>0.9</c:v>
                </c:pt>
                <c:pt idx="222">
                  <c:v>0.86000000000000065</c:v>
                </c:pt>
                <c:pt idx="223">
                  <c:v>0.87000000000000266</c:v>
                </c:pt>
                <c:pt idx="224">
                  <c:v>0.85000000000000064</c:v>
                </c:pt>
                <c:pt idx="225">
                  <c:v>0.91</c:v>
                </c:pt>
                <c:pt idx="226">
                  <c:v>0.84000000000000064</c:v>
                </c:pt>
                <c:pt idx="227">
                  <c:v>0.88000000000000089</c:v>
                </c:pt>
                <c:pt idx="228">
                  <c:v>0.97000000000000053</c:v>
                </c:pt>
                <c:pt idx="229">
                  <c:v>0.96000000000000063</c:v>
                </c:pt>
                <c:pt idx="230">
                  <c:v>0.99</c:v>
                </c:pt>
                <c:pt idx="231">
                  <c:v>0.94000000000000061</c:v>
                </c:pt>
                <c:pt idx="232">
                  <c:v>0.96000000000000063</c:v>
                </c:pt>
                <c:pt idx="233">
                  <c:v>1.01</c:v>
                </c:pt>
                <c:pt idx="234">
                  <c:v>0.98</c:v>
                </c:pt>
                <c:pt idx="235">
                  <c:v>0.97000000000000053</c:v>
                </c:pt>
                <c:pt idx="236">
                  <c:v>0.95000000000000062</c:v>
                </c:pt>
                <c:pt idx="237">
                  <c:v>0.98</c:v>
                </c:pt>
                <c:pt idx="238">
                  <c:v>0.98</c:v>
                </c:pt>
                <c:pt idx="239">
                  <c:v>0.97000000000000053</c:v>
                </c:pt>
                <c:pt idx="240">
                  <c:v>0.99</c:v>
                </c:pt>
                <c:pt idx="241">
                  <c:v>0.95000000000000062</c:v>
                </c:pt>
                <c:pt idx="242">
                  <c:v>1</c:v>
                </c:pt>
                <c:pt idx="243">
                  <c:v>1.03</c:v>
                </c:pt>
                <c:pt idx="244">
                  <c:v>1.01</c:v>
                </c:pt>
                <c:pt idx="245">
                  <c:v>1.01</c:v>
                </c:pt>
                <c:pt idx="246">
                  <c:v>0.98</c:v>
                </c:pt>
                <c:pt idx="247">
                  <c:v>0.99</c:v>
                </c:pt>
                <c:pt idx="248">
                  <c:v>1.02</c:v>
                </c:pt>
                <c:pt idx="249">
                  <c:v>0.95000000000000062</c:v>
                </c:pt>
                <c:pt idx="250">
                  <c:v>1.04</c:v>
                </c:pt>
                <c:pt idx="251">
                  <c:v>0.99</c:v>
                </c:pt>
                <c:pt idx="252">
                  <c:v>0.98</c:v>
                </c:pt>
                <c:pt idx="253">
                  <c:v>1.22</c:v>
                </c:pt>
                <c:pt idx="254">
                  <c:v>0.99</c:v>
                </c:pt>
                <c:pt idx="255">
                  <c:v>0.98</c:v>
                </c:pt>
                <c:pt idx="256">
                  <c:v>0.95000000000000062</c:v>
                </c:pt>
                <c:pt idx="257">
                  <c:v>1</c:v>
                </c:pt>
                <c:pt idx="258">
                  <c:v>0.99</c:v>
                </c:pt>
                <c:pt idx="259">
                  <c:v>0.97000000000000053</c:v>
                </c:pt>
                <c:pt idx="260">
                  <c:v>1.03</c:v>
                </c:pt>
                <c:pt idx="261">
                  <c:v>0.96000000000000063</c:v>
                </c:pt>
                <c:pt idx="262">
                  <c:v>0.95000000000000062</c:v>
                </c:pt>
                <c:pt idx="263">
                  <c:v>1.03</c:v>
                </c:pt>
                <c:pt idx="264">
                  <c:v>0.99</c:v>
                </c:pt>
                <c:pt idx="265">
                  <c:v>0.94000000000000061</c:v>
                </c:pt>
                <c:pt idx="266">
                  <c:v>1.02</c:v>
                </c:pt>
                <c:pt idx="267">
                  <c:v>1.01</c:v>
                </c:pt>
                <c:pt idx="268">
                  <c:v>0.99</c:v>
                </c:pt>
                <c:pt idx="269">
                  <c:v>0.96000000000000063</c:v>
                </c:pt>
                <c:pt idx="270">
                  <c:v>0.95000000000000062</c:v>
                </c:pt>
                <c:pt idx="271">
                  <c:v>0.92</c:v>
                </c:pt>
                <c:pt idx="272">
                  <c:v>0.99</c:v>
                </c:pt>
                <c:pt idx="273">
                  <c:v>0.96000000000000063</c:v>
                </c:pt>
                <c:pt idx="274">
                  <c:v>0.96000000000000063</c:v>
                </c:pt>
                <c:pt idx="275">
                  <c:v>0.97000000000000053</c:v>
                </c:pt>
                <c:pt idx="276">
                  <c:v>1.02</c:v>
                </c:pt>
                <c:pt idx="277">
                  <c:v>0.94000000000000061</c:v>
                </c:pt>
                <c:pt idx="278">
                  <c:v>1.03</c:v>
                </c:pt>
                <c:pt idx="279">
                  <c:v>0.95000000000000062</c:v>
                </c:pt>
                <c:pt idx="280">
                  <c:v>0.97000000000000053</c:v>
                </c:pt>
                <c:pt idx="281">
                  <c:v>1</c:v>
                </c:pt>
                <c:pt idx="282">
                  <c:v>0.96000000000000063</c:v>
                </c:pt>
                <c:pt idx="283">
                  <c:v>0.97000000000000053</c:v>
                </c:pt>
                <c:pt idx="284">
                  <c:v>0.97000000000000053</c:v>
                </c:pt>
                <c:pt idx="285">
                  <c:v>0.98</c:v>
                </c:pt>
                <c:pt idx="286">
                  <c:v>0.96000000000000063</c:v>
                </c:pt>
                <c:pt idx="287">
                  <c:v>1.7400000000000015</c:v>
                </c:pt>
                <c:pt idx="288">
                  <c:v>1.7700000000000018</c:v>
                </c:pt>
                <c:pt idx="289">
                  <c:v>0.97000000000000053</c:v>
                </c:pt>
                <c:pt idx="290">
                  <c:v>1.04</c:v>
                </c:pt>
                <c:pt idx="291">
                  <c:v>0.94000000000000061</c:v>
                </c:pt>
                <c:pt idx="292">
                  <c:v>0.93</c:v>
                </c:pt>
                <c:pt idx="293">
                  <c:v>0.97000000000000053</c:v>
                </c:pt>
                <c:pt idx="294">
                  <c:v>0.92</c:v>
                </c:pt>
                <c:pt idx="295">
                  <c:v>0.98</c:v>
                </c:pt>
                <c:pt idx="296">
                  <c:v>0.94000000000000061</c:v>
                </c:pt>
                <c:pt idx="297">
                  <c:v>0.96000000000000063</c:v>
                </c:pt>
                <c:pt idx="298">
                  <c:v>0.95000000000000062</c:v>
                </c:pt>
                <c:pt idx="299">
                  <c:v>1.05</c:v>
                </c:pt>
                <c:pt idx="300">
                  <c:v>0.95000000000000062</c:v>
                </c:pt>
                <c:pt idx="301">
                  <c:v>0.91</c:v>
                </c:pt>
                <c:pt idx="302">
                  <c:v>0.96000000000000063</c:v>
                </c:pt>
                <c:pt idx="303">
                  <c:v>0.92</c:v>
                </c:pt>
                <c:pt idx="304">
                  <c:v>0.96000000000000063</c:v>
                </c:pt>
                <c:pt idx="305">
                  <c:v>0.93</c:v>
                </c:pt>
                <c:pt idx="306">
                  <c:v>0.99</c:v>
                </c:pt>
                <c:pt idx="307">
                  <c:v>0.95000000000000062</c:v>
                </c:pt>
                <c:pt idx="308">
                  <c:v>0.95000000000000062</c:v>
                </c:pt>
                <c:pt idx="309">
                  <c:v>0.96000000000000063</c:v>
                </c:pt>
                <c:pt idx="310">
                  <c:v>0.94000000000000061</c:v>
                </c:pt>
              </c:numCache>
            </c:numRef>
          </c:val>
          <c:smooth val="0"/>
        </c:ser>
        <c:ser>
          <c:idx val="3"/>
          <c:order val="3"/>
          <c:marker>
            <c:symbol val="none"/>
          </c:marker>
          <c:val>
            <c:numRef>
              <c:f>Sheet1!$G$100:$G$410</c:f>
              <c:numCache>
                <c:formatCode>General</c:formatCode>
                <c:ptCount val="311"/>
                <c:pt idx="0">
                  <c:v>0.48000000000000032</c:v>
                </c:pt>
                <c:pt idx="1">
                  <c:v>0.49000000000000032</c:v>
                </c:pt>
                <c:pt idx="2">
                  <c:v>0.45</c:v>
                </c:pt>
                <c:pt idx="3">
                  <c:v>0.45</c:v>
                </c:pt>
                <c:pt idx="4">
                  <c:v>0.43000000000000038</c:v>
                </c:pt>
                <c:pt idx="5">
                  <c:v>0.49000000000000032</c:v>
                </c:pt>
                <c:pt idx="6">
                  <c:v>0.47000000000000008</c:v>
                </c:pt>
                <c:pt idx="7">
                  <c:v>0.48000000000000032</c:v>
                </c:pt>
                <c:pt idx="8">
                  <c:v>0.47000000000000008</c:v>
                </c:pt>
                <c:pt idx="9">
                  <c:v>0.48000000000000032</c:v>
                </c:pt>
                <c:pt idx="10">
                  <c:v>0.46</c:v>
                </c:pt>
                <c:pt idx="11">
                  <c:v>0.47000000000000008</c:v>
                </c:pt>
                <c:pt idx="12">
                  <c:v>0.49000000000000032</c:v>
                </c:pt>
                <c:pt idx="13">
                  <c:v>0.48000000000000032</c:v>
                </c:pt>
                <c:pt idx="14">
                  <c:v>0.46</c:v>
                </c:pt>
                <c:pt idx="15">
                  <c:v>0.48000000000000032</c:v>
                </c:pt>
                <c:pt idx="16">
                  <c:v>0.46</c:v>
                </c:pt>
                <c:pt idx="17">
                  <c:v>0.47000000000000008</c:v>
                </c:pt>
                <c:pt idx="18">
                  <c:v>0.46</c:v>
                </c:pt>
                <c:pt idx="19">
                  <c:v>0.47000000000000008</c:v>
                </c:pt>
                <c:pt idx="20">
                  <c:v>0.46</c:v>
                </c:pt>
                <c:pt idx="21">
                  <c:v>0.5</c:v>
                </c:pt>
                <c:pt idx="22">
                  <c:v>0.48000000000000032</c:v>
                </c:pt>
                <c:pt idx="23">
                  <c:v>0.46</c:v>
                </c:pt>
                <c:pt idx="24">
                  <c:v>0.49000000000000032</c:v>
                </c:pt>
                <c:pt idx="25">
                  <c:v>0.48000000000000032</c:v>
                </c:pt>
                <c:pt idx="26">
                  <c:v>0.54</c:v>
                </c:pt>
                <c:pt idx="27">
                  <c:v>0.51</c:v>
                </c:pt>
                <c:pt idx="28">
                  <c:v>0.52</c:v>
                </c:pt>
                <c:pt idx="29">
                  <c:v>0.48000000000000032</c:v>
                </c:pt>
                <c:pt idx="30">
                  <c:v>0.82000000000000062</c:v>
                </c:pt>
                <c:pt idx="31">
                  <c:v>0.84000000000000064</c:v>
                </c:pt>
                <c:pt idx="32">
                  <c:v>0.8</c:v>
                </c:pt>
                <c:pt idx="33">
                  <c:v>0.82000000000000062</c:v>
                </c:pt>
                <c:pt idx="34">
                  <c:v>0.85000000000000064</c:v>
                </c:pt>
                <c:pt idx="35">
                  <c:v>0.81</c:v>
                </c:pt>
                <c:pt idx="36">
                  <c:v>0.82000000000000062</c:v>
                </c:pt>
                <c:pt idx="37">
                  <c:v>0.82000000000000062</c:v>
                </c:pt>
                <c:pt idx="38">
                  <c:v>0.81</c:v>
                </c:pt>
                <c:pt idx="39">
                  <c:v>0.82000000000000062</c:v>
                </c:pt>
                <c:pt idx="40">
                  <c:v>0.71000000000000063</c:v>
                </c:pt>
                <c:pt idx="41">
                  <c:v>0.66000000000000336</c:v>
                </c:pt>
                <c:pt idx="42">
                  <c:v>0.65000000000000313</c:v>
                </c:pt>
                <c:pt idx="43">
                  <c:v>0.79</c:v>
                </c:pt>
                <c:pt idx="44">
                  <c:v>0.75000000000000278</c:v>
                </c:pt>
                <c:pt idx="45">
                  <c:v>0.74000000000000266</c:v>
                </c:pt>
                <c:pt idx="46">
                  <c:v>0.76000000000000301</c:v>
                </c:pt>
                <c:pt idx="47">
                  <c:v>0.77000000000000213</c:v>
                </c:pt>
                <c:pt idx="48">
                  <c:v>0.78</c:v>
                </c:pt>
                <c:pt idx="49">
                  <c:v>0.72000000000000064</c:v>
                </c:pt>
                <c:pt idx="50">
                  <c:v>0.71000000000000063</c:v>
                </c:pt>
                <c:pt idx="51">
                  <c:v>0.70000000000000062</c:v>
                </c:pt>
                <c:pt idx="52">
                  <c:v>0.72000000000000064</c:v>
                </c:pt>
                <c:pt idx="53">
                  <c:v>0.72000000000000064</c:v>
                </c:pt>
                <c:pt idx="54">
                  <c:v>0.83000000000000063</c:v>
                </c:pt>
                <c:pt idx="55">
                  <c:v>0.74000000000000266</c:v>
                </c:pt>
                <c:pt idx="56">
                  <c:v>0.71000000000000063</c:v>
                </c:pt>
                <c:pt idx="57">
                  <c:v>0.78</c:v>
                </c:pt>
                <c:pt idx="58">
                  <c:v>0.74000000000000266</c:v>
                </c:pt>
                <c:pt idx="59">
                  <c:v>0.72000000000000064</c:v>
                </c:pt>
                <c:pt idx="60">
                  <c:v>0.71000000000000063</c:v>
                </c:pt>
                <c:pt idx="61">
                  <c:v>0.76000000000000301</c:v>
                </c:pt>
                <c:pt idx="62">
                  <c:v>0.73000000000000065</c:v>
                </c:pt>
                <c:pt idx="63">
                  <c:v>0.53</c:v>
                </c:pt>
                <c:pt idx="64">
                  <c:v>0.52</c:v>
                </c:pt>
                <c:pt idx="65">
                  <c:v>0.52</c:v>
                </c:pt>
                <c:pt idx="66">
                  <c:v>0.5</c:v>
                </c:pt>
                <c:pt idx="67">
                  <c:v>0.5</c:v>
                </c:pt>
                <c:pt idx="68">
                  <c:v>0.53</c:v>
                </c:pt>
                <c:pt idx="69">
                  <c:v>0.52</c:v>
                </c:pt>
                <c:pt idx="70">
                  <c:v>0.51</c:v>
                </c:pt>
                <c:pt idx="71">
                  <c:v>0.5</c:v>
                </c:pt>
                <c:pt idx="72">
                  <c:v>0.49000000000000032</c:v>
                </c:pt>
                <c:pt idx="73">
                  <c:v>0.48000000000000032</c:v>
                </c:pt>
                <c:pt idx="74">
                  <c:v>0.55000000000000004</c:v>
                </c:pt>
                <c:pt idx="75">
                  <c:v>0.47000000000000008</c:v>
                </c:pt>
                <c:pt idx="76">
                  <c:v>0.51</c:v>
                </c:pt>
                <c:pt idx="77">
                  <c:v>0.5</c:v>
                </c:pt>
                <c:pt idx="78">
                  <c:v>0.47000000000000008</c:v>
                </c:pt>
                <c:pt idx="79">
                  <c:v>0.5</c:v>
                </c:pt>
                <c:pt idx="80">
                  <c:v>0.49000000000000032</c:v>
                </c:pt>
                <c:pt idx="81">
                  <c:v>0.52</c:v>
                </c:pt>
                <c:pt idx="82">
                  <c:v>0.58000000000000063</c:v>
                </c:pt>
                <c:pt idx="83">
                  <c:v>0.630000000000003</c:v>
                </c:pt>
                <c:pt idx="84">
                  <c:v>0.60000000000000064</c:v>
                </c:pt>
                <c:pt idx="85">
                  <c:v>0.62000000000000266</c:v>
                </c:pt>
                <c:pt idx="86">
                  <c:v>0.64000000000000301</c:v>
                </c:pt>
                <c:pt idx="87">
                  <c:v>0.630000000000003</c:v>
                </c:pt>
                <c:pt idx="88">
                  <c:v>0.60000000000000064</c:v>
                </c:pt>
                <c:pt idx="89">
                  <c:v>0.62000000000000266</c:v>
                </c:pt>
                <c:pt idx="90">
                  <c:v>0.66000000000000336</c:v>
                </c:pt>
                <c:pt idx="91">
                  <c:v>0.65000000000000313</c:v>
                </c:pt>
                <c:pt idx="92">
                  <c:v>0.70000000000000062</c:v>
                </c:pt>
                <c:pt idx="93">
                  <c:v>0.64000000000000301</c:v>
                </c:pt>
                <c:pt idx="94">
                  <c:v>0.91</c:v>
                </c:pt>
                <c:pt idx="95">
                  <c:v>0.70000000000000062</c:v>
                </c:pt>
                <c:pt idx="96">
                  <c:v>0.71000000000000063</c:v>
                </c:pt>
                <c:pt idx="97">
                  <c:v>0.70000000000000062</c:v>
                </c:pt>
                <c:pt idx="98">
                  <c:v>0.71000000000000063</c:v>
                </c:pt>
                <c:pt idx="99">
                  <c:v>0.71000000000000063</c:v>
                </c:pt>
                <c:pt idx="100">
                  <c:v>0.71000000000000063</c:v>
                </c:pt>
                <c:pt idx="101">
                  <c:v>0.73000000000000065</c:v>
                </c:pt>
                <c:pt idx="102">
                  <c:v>0.70000000000000062</c:v>
                </c:pt>
                <c:pt idx="103">
                  <c:v>0.74000000000000266</c:v>
                </c:pt>
                <c:pt idx="104">
                  <c:v>0.77000000000000213</c:v>
                </c:pt>
                <c:pt idx="105">
                  <c:v>0.79</c:v>
                </c:pt>
                <c:pt idx="106">
                  <c:v>0.74000000000000266</c:v>
                </c:pt>
                <c:pt idx="107">
                  <c:v>0.72000000000000064</c:v>
                </c:pt>
                <c:pt idx="108">
                  <c:v>0.72000000000000064</c:v>
                </c:pt>
                <c:pt idx="109">
                  <c:v>0.75000000000000278</c:v>
                </c:pt>
                <c:pt idx="110">
                  <c:v>0.75000000000000278</c:v>
                </c:pt>
                <c:pt idx="111">
                  <c:v>0.77000000000000213</c:v>
                </c:pt>
                <c:pt idx="112">
                  <c:v>0.76000000000000301</c:v>
                </c:pt>
                <c:pt idx="113">
                  <c:v>0.71000000000000063</c:v>
                </c:pt>
                <c:pt idx="114">
                  <c:v>0.83000000000000063</c:v>
                </c:pt>
                <c:pt idx="115">
                  <c:v>0.79</c:v>
                </c:pt>
                <c:pt idx="116">
                  <c:v>0.77000000000000213</c:v>
                </c:pt>
                <c:pt idx="117">
                  <c:v>0.68000000000000105</c:v>
                </c:pt>
                <c:pt idx="118">
                  <c:v>0.68000000000000105</c:v>
                </c:pt>
                <c:pt idx="119">
                  <c:v>0.68000000000000105</c:v>
                </c:pt>
                <c:pt idx="120">
                  <c:v>0.67000000000000348</c:v>
                </c:pt>
                <c:pt idx="121">
                  <c:v>0.70000000000000062</c:v>
                </c:pt>
                <c:pt idx="122">
                  <c:v>0.67000000000000348</c:v>
                </c:pt>
                <c:pt idx="123">
                  <c:v>0.68000000000000105</c:v>
                </c:pt>
                <c:pt idx="124">
                  <c:v>0.71000000000000063</c:v>
                </c:pt>
                <c:pt idx="125">
                  <c:v>0.69000000000000172</c:v>
                </c:pt>
                <c:pt idx="126">
                  <c:v>0.73000000000000065</c:v>
                </c:pt>
                <c:pt idx="127">
                  <c:v>0.67000000000000348</c:v>
                </c:pt>
                <c:pt idx="128">
                  <c:v>0.75000000000000278</c:v>
                </c:pt>
                <c:pt idx="129">
                  <c:v>0.73000000000000065</c:v>
                </c:pt>
                <c:pt idx="130">
                  <c:v>0.73000000000000065</c:v>
                </c:pt>
                <c:pt idx="131">
                  <c:v>0.71000000000000063</c:v>
                </c:pt>
                <c:pt idx="132">
                  <c:v>0.74000000000000266</c:v>
                </c:pt>
                <c:pt idx="133">
                  <c:v>0.67000000000000348</c:v>
                </c:pt>
                <c:pt idx="134">
                  <c:v>0.72000000000000064</c:v>
                </c:pt>
                <c:pt idx="135">
                  <c:v>0.74000000000000266</c:v>
                </c:pt>
                <c:pt idx="136">
                  <c:v>0.72000000000000064</c:v>
                </c:pt>
                <c:pt idx="137">
                  <c:v>0.70000000000000062</c:v>
                </c:pt>
                <c:pt idx="138">
                  <c:v>0.86000000000000065</c:v>
                </c:pt>
                <c:pt idx="139">
                  <c:v>0.8900000000000009</c:v>
                </c:pt>
                <c:pt idx="140">
                  <c:v>0.85000000000000064</c:v>
                </c:pt>
                <c:pt idx="141">
                  <c:v>0.91</c:v>
                </c:pt>
                <c:pt idx="142">
                  <c:v>0.76000000000000301</c:v>
                </c:pt>
                <c:pt idx="143">
                  <c:v>0.79</c:v>
                </c:pt>
                <c:pt idx="144">
                  <c:v>0.8</c:v>
                </c:pt>
                <c:pt idx="145">
                  <c:v>0.83000000000000063</c:v>
                </c:pt>
                <c:pt idx="146">
                  <c:v>0.8</c:v>
                </c:pt>
                <c:pt idx="147">
                  <c:v>0.78</c:v>
                </c:pt>
                <c:pt idx="148">
                  <c:v>0.81</c:v>
                </c:pt>
                <c:pt idx="149">
                  <c:v>0.79</c:v>
                </c:pt>
                <c:pt idx="150">
                  <c:v>0.83000000000000063</c:v>
                </c:pt>
                <c:pt idx="151">
                  <c:v>0.78</c:v>
                </c:pt>
                <c:pt idx="152">
                  <c:v>0.79</c:v>
                </c:pt>
                <c:pt idx="153">
                  <c:v>0.79</c:v>
                </c:pt>
                <c:pt idx="154">
                  <c:v>0.8</c:v>
                </c:pt>
                <c:pt idx="155">
                  <c:v>0.83000000000000063</c:v>
                </c:pt>
                <c:pt idx="156">
                  <c:v>0.77000000000000213</c:v>
                </c:pt>
                <c:pt idx="157">
                  <c:v>0.83000000000000063</c:v>
                </c:pt>
                <c:pt idx="158">
                  <c:v>0.81</c:v>
                </c:pt>
                <c:pt idx="159">
                  <c:v>0.82000000000000062</c:v>
                </c:pt>
                <c:pt idx="160">
                  <c:v>0.81</c:v>
                </c:pt>
                <c:pt idx="161">
                  <c:v>0.78</c:v>
                </c:pt>
                <c:pt idx="162">
                  <c:v>0.76000000000000301</c:v>
                </c:pt>
                <c:pt idx="163">
                  <c:v>0.79</c:v>
                </c:pt>
                <c:pt idx="164">
                  <c:v>0.76000000000000301</c:v>
                </c:pt>
                <c:pt idx="165">
                  <c:v>1.1800000000000053</c:v>
                </c:pt>
                <c:pt idx="166">
                  <c:v>1.22</c:v>
                </c:pt>
                <c:pt idx="167">
                  <c:v>1.2</c:v>
                </c:pt>
                <c:pt idx="168">
                  <c:v>1.21</c:v>
                </c:pt>
                <c:pt idx="169">
                  <c:v>1.1900000000000053</c:v>
                </c:pt>
                <c:pt idx="170">
                  <c:v>1.24</c:v>
                </c:pt>
                <c:pt idx="171">
                  <c:v>1.23</c:v>
                </c:pt>
                <c:pt idx="172">
                  <c:v>1.22</c:v>
                </c:pt>
                <c:pt idx="173">
                  <c:v>1.22</c:v>
                </c:pt>
                <c:pt idx="174">
                  <c:v>1.45</c:v>
                </c:pt>
                <c:pt idx="175">
                  <c:v>1.2</c:v>
                </c:pt>
                <c:pt idx="176">
                  <c:v>1.23</c:v>
                </c:pt>
                <c:pt idx="177">
                  <c:v>1.29</c:v>
                </c:pt>
                <c:pt idx="178">
                  <c:v>1.37</c:v>
                </c:pt>
                <c:pt idx="179">
                  <c:v>1.2</c:v>
                </c:pt>
                <c:pt idx="180">
                  <c:v>1.27</c:v>
                </c:pt>
                <c:pt idx="181">
                  <c:v>1.1900000000000053</c:v>
                </c:pt>
                <c:pt idx="182">
                  <c:v>1.21</c:v>
                </c:pt>
                <c:pt idx="183">
                  <c:v>1.1900000000000053</c:v>
                </c:pt>
                <c:pt idx="184">
                  <c:v>1.21</c:v>
                </c:pt>
                <c:pt idx="185">
                  <c:v>1.29</c:v>
                </c:pt>
                <c:pt idx="186">
                  <c:v>1.5</c:v>
                </c:pt>
                <c:pt idx="187">
                  <c:v>1.27</c:v>
                </c:pt>
                <c:pt idx="188">
                  <c:v>1.29</c:v>
                </c:pt>
                <c:pt idx="189">
                  <c:v>1.29</c:v>
                </c:pt>
                <c:pt idx="190">
                  <c:v>1.25</c:v>
                </c:pt>
                <c:pt idx="191">
                  <c:v>1.28</c:v>
                </c:pt>
                <c:pt idx="192">
                  <c:v>1.23</c:v>
                </c:pt>
                <c:pt idx="193">
                  <c:v>1.21</c:v>
                </c:pt>
                <c:pt idx="194">
                  <c:v>1.27</c:v>
                </c:pt>
                <c:pt idx="195">
                  <c:v>1.2</c:v>
                </c:pt>
                <c:pt idx="196">
                  <c:v>1.23</c:v>
                </c:pt>
                <c:pt idx="197">
                  <c:v>1.3900000000000001</c:v>
                </c:pt>
                <c:pt idx="198">
                  <c:v>1.24</c:v>
                </c:pt>
                <c:pt idx="199">
                  <c:v>1.23</c:v>
                </c:pt>
                <c:pt idx="200">
                  <c:v>1.35</c:v>
                </c:pt>
                <c:pt idx="201">
                  <c:v>1.24</c:v>
                </c:pt>
                <c:pt idx="202">
                  <c:v>1.27</c:v>
                </c:pt>
                <c:pt idx="203">
                  <c:v>1.1000000000000001</c:v>
                </c:pt>
                <c:pt idx="204">
                  <c:v>1.06</c:v>
                </c:pt>
                <c:pt idx="205">
                  <c:v>1.0900000000000001</c:v>
                </c:pt>
                <c:pt idx="206">
                  <c:v>1.06</c:v>
                </c:pt>
                <c:pt idx="207">
                  <c:v>1.1499999999999941</c:v>
                </c:pt>
                <c:pt idx="208">
                  <c:v>1.0900000000000001</c:v>
                </c:pt>
                <c:pt idx="209">
                  <c:v>1.1299999999999939</c:v>
                </c:pt>
                <c:pt idx="210">
                  <c:v>1.0900000000000001</c:v>
                </c:pt>
                <c:pt idx="211">
                  <c:v>1.08</c:v>
                </c:pt>
                <c:pt idx="212">
                  <c:v>1.06</c:v>
                </c:pt>
                <c:pt idx="213">
                  <c:v>1.05</c:v>
                </c:pt>
                <c:pt idx="214">
                  <c:v>1.07</c:v>
                </c:pt>
                <c:pt idx="215">
                  <c:v>1.1299999999999939</c:v>
                </c:pt>
                <c:pt idx="216">
                  <c:v>1.0900000000000001</c:v>
                </c:pt>
                <c:pt idx="217">
                  <c:v>1.07</c:v>
                </c:pt>
                <c:pt idx="218">
                  <c:v>1.06</c:v>
                </c:pt>
                <c:pt idx="219">
                  <c:v>1.06</c:v>
                </c:pt>
                <c:pt idx="220">
                  <c:v>1.08</c:v>
                </c:pt>
                <c:pt idx="221">
                  <c:v>1.08</c:v>
                </c:pt>
                <c:pt idx="222">
                  <c:v>1.04</c:v>
                </c:pt>
                <c:pt idx="223">
                  <c:v>1.04</c:v>
                </c:pt>
                <c:pt idx="224">
                  <c:v>1.03</c:v>
                </c:pt>
                <c:pt idx="225">
                  <c:v>1.06</c:v>
                </c:pt>
                <c:pt idx="226">
                  <c:v>1.08</c:v>
                </c:pt>
                <c:pt idx="227">
                  <c:v>1.05</c:v>
                </c:pt>
                <c:pt idx="228">
                  <c:v>1.1499999999999941</c:v>
                </c:pt>
                <c:pt idx="229">
                  <c:v>1.1499999999999941</c:v>
                </c:pt>
                <c:pt idx="230">
                  <c:v>1.1000000000000001</c:v>
                </c:pt>
                <c:pt idx="231">
                  <c:v>1.1900000000000053</c:v>
                </c:pt>
                <c:pt idx="232">
                  <c:v>1.1499999999999941</c:v>
                </c:pt>
                <c:pt idx="233">
                  <c:v>1.1200000000000001</c:v>
                </c:pt>
                <c:pt idx="234">
                  <c:v>1.1499999999999941</c:v>
                </c:pt>
                <c:pt idx="235">
                  <c:v>1.1399999999999941</c:v>
                </c:pt>
                <c:pt idx="236">
                  <c:v>1.1000000000000001</c:v>
                </c:pt>
                <c:pt idx="237">
                  <c:v>1.1200000000000001</c:v>
                </c:pt>
                <c:pt idx="238">
                  <c:v>1.1499999999999941</c:v>
                </c:pt>
                <c:pt idx="239">
                  <c:v>1.1299999999999939</c:v>
                </c:pt>
                <c:pt idx="240">
                  <c:v>1.1399999999999941</c:v>
                </c:pt>
                <c:pt idx="241">
                  <c:v>1.1299999999999939</c:v>
                </c:pt>
                <c:pt idx="242">
                  <c:v>1.1800000000000053</c:v>
                </c:pt>
                <c:pt idx="243">
                  <c:v>1.1299999999999939</c:v>
                </c:pt>
                <c:pt idx="244">
                  <c:v>1.1900000000000053</c:v>
                </c:pt>
                <c:pt idx="245">
                  <c:v>1.1700000000000021</c:v>
                </c:pt>
                <c:pt idx="246">
                  <c:v>1.1499999999999941</c:v>
                </c:pt>
                <c:pt idx="247">
                  <c:v>1.1399999999999941</c:v>
                </c:pt>
                <c:pt idx="248">
                  <c:v>1.1499999999999941</c:v>
                </c:pt>
                <c:pt idx="249">
                  <c:v>1.1000000000000001</c:v>
                </c:pt>
                <c:pt idx="250">
                  <c:v>1.22</c:v>
                </c:pt>
                <c:pt idx="251">
                  <c:v>1.08</c:v>
                </c:pt>
                <c:pt idx="252">
                  <c:v>1.1100000000000001</c:v>
                </c:pt>
                <c:pt idx="253">
                  <c:v>1.28</c:v>
                </c:pt>
                <c:pt idx="254">
                  <c:v>1.1900000000000053</c:v>
                </c:pt>
                <c:pt idx="255">
                  <c:v>1.1299999999999939</c:v>
                </c:pt>
                <c:pt idx="256">
                  <c:v>1.1200000000000001</c:v>
                </c:pt>
                <c:pt idx="257">
                  <c:v>1.1499999999999941</c:v>
                </c:pt>
                <c:pt idx="258">
                  <c:v>1.1599999999999941</c:v>
                </c:pt>
                <c:pt idx="259">
                  <c:v>1.1399999999999941</c:v>
                </c:pt>
                <c:pt idx="260">
                  <c:v>1.1900000000000053</c:v>
                </c:pt>
                <c:pt idx="261">
                  <c:v>1.1100000000000001</c:v>
                </c:pt>
                <c:pt idx="262">
                  <c:v>1.1299999999999939</c:v>
                </c:pt>
                <c:pt idx="263">
                  <c:v>1.1700000000000021</c:v>
                </c:pt>
                <c:pt idx="264">
                  <c:v>1.1700000000000021</c:v>
                </c:pt>
                <c:pt idx="265">
                  <c:v>1.1399999999999941</c:v>
                </c:pt>
                <c:pt idx="266">
                  <c:v>1.1900000000000053</c:v>
                </c:pt>
                <c:pt idx="267">
                  <c:v>1.1800000000000053</c:v>
                </c:pt>
                <c:pt idx="268">
                  <c:v>1.1299999999999939</c:v>
                </c:pt>
                <c:pt idx="269">
                  <c:v>1.0900000000000001</c:v>
                </c:pt>
                <c:pt idx="270">
                  <c:v>1.07</c:v>
                </c:pt>
                <c:pt idx="271">
                  <c:v>1.08</c:v>
                </c:pt>
                <c:pt idx="272">
                  <c:v>1.08</c:v>
                </c:pt>
                <c:pt idx="273">
                  <c:v>1.07</c:v>
                </c:pt>
                <c:pt idx="274">
                  <c:v>1.1000000000000001</c:v>
                </c:pt>
                <c:pt idx="275">
                  <c:v>1.08</c:v>
                </c:pt>
                <c:pt idx="276">
                  <c:v>1.07</c:v>
                </c:pt>
                <c:pt idx="277">
                  <c:v>1.06</c:v>
                </c:pt>
                <c:pt idx="278">
                  <c:v>1.04</c:v>
                </c:pt>
                <c:pt idx="279">
                  <c:v>1.07</c:v>
                </c:pt>
                <c:pt idx="280">
                  <c:v>1.0900000000000001</c:v>
                </c:pt>
                <c:pt idx="281">
                  <c:v>1.08</c:v>
                </c:pt>
                <c:pt idx="282">
                  <c:v>1.08</c:v>
                </c:pt>
                <c:pt idx="283">
                  <c:v>1.07</c:v>
                </c:pt>
                <c:pt idx="284">
                  <c:v>1.1100000000000001</c:v>
                </c:pt>
                <c:pt idx="285">
                  <c:v>1.1000000000000001</c:v>
                </c:pt>
                <c:pt idx="286">
                  <c:v>1.06</c:v>
                </c:pt>
                <c:pt idx="287">
                  <c:v>2.38</c:v>
                </c:pt>
                <c:pt idx="288">
                  <c:v>2.4099999999999997</c:v>
                </c:pt>
                <c:pt idx="289">
                  <c:v>1.07</c:v>
                </c:pt>
                <c:pt idx="290">
                  <c:v>1.1200000000000001</c:v>
                </c:pt>
                <c:pt idx="291">
                  <c:v>1.06</c:v>
                </c:pt>
                <c:pt idx="292">
                  <c:v>1.07</c:v>
                </c:pt>
                <c:pt idx="293">
                  <c:v>1.07</c:v>
                </c:pt>
                <c:pt idx="294">
                  <c:v>1.05</c:v>
                </c:pt>
                <c:pt idx="295">
                  <c:v>1.08</c:v>
                </c:pt>
                <c:pt idx="296">
                  <c:v>1.1499999999999941</c:v>
                </c:pt>
                <c:pt idx="297">
                  <c:v>1.06</c:v>
                </c:pt>
                <c:pt idx="298">
                  <c:v>1.06</c:v>
                </c:pt>
                <c:pt idx="299">
                  <c:v>1.22</c:v>
                </c:pt>
                <c:pt idx="300">
                  <c:v>1.07</c:v>
                </c:pt>
                <c:pt idx="301">
                  <c:v>1.06</c:v>
                </c:pt>
                <c:pt idx="302">
                  <c:v>1.08</c:v>
                </c:pt>
                <c:pt idx="303">
                  <c:v>1.1000000000000001</c:v>
                </c:pt>
                <c:pt idx="304">
                  <c:v>1.08</c:v>
                </c:pt>
                <c:pt idx="305">
                  <c:v>1.0900000000000001</c:v>
                </c:pt>
                <c:pt idx="306">
                  <c:v>1.0900000000000001</c:v>
                </c:pt>
                <c:pt idx="307">
                  <c:v>1.06</c:v>
                </c:pt>
                <c:pt idx="308">
                  <c:v>1.1000000000000001</c:v>
                </c:pt>
                <c:pt idx="309">
                  <c:v>1.0900000000000001</c:v>
                </c:pt>
                <c:pt idx="310">
                  <c:v>1.08</c:v>
                </c:pt>
              </c:numCache>
            </c:numRef>
          </c:val>
          <c:smooth val="0"/>
        </c:ser>
        <c:ser>
          <c:idx val="4"/>
          <c:order val="4"/>
          <c:marker>
            <c:symbol val="none"/>
          </c:marker>
          <c:val>
            <c:numRef>
              <c:f>Sheet1!$H$100:$H$410</c:f>
              <c:numCache>
                <c:formatCode>General</c:formatCode>
                <c:ptCount val="311"/>
                <c:pt idx="0">
                  <c:v>29.01</c:v>
                </c:pt>
                <c:pt idx="1">
                  <c:v>29.14</c:v>
                </c:pt>
                <c:pt idx="2">
                  <c:v>28.93</c:v>
                </c:pt>
                <c:pt idx="3">
                  <c:v>29.02</c:v>
                </c:pt>
                <c:pt idx="4">
                  <c:v>29.05</c:v>
                </c:pt>
                <c:pt idx="5">
                  <c:v>28.919999999999987</c:v>
                </c:pt>
                <c:pt idx="6">
                  <c:v>28.650000000000031</c:v>
                </c:pt>
                <c:pt idx="7">
                  <c:v>29.16</c:v>
                </c:pt>
                <c:pt idx="8">
                  <c:v>29.05</c:v>
                </c:pt>
                <c:pt idx="9">
                  <c:v>29.130000000000031</c:v>
                </c:pt>
                <c:pt idx="10">
                  <c:v>33.090000000000003</c:v>
                </c:pt>
                <c:pt idx="11">
                  <c:v>33.25</c:v>
                </c:pt>
                <c:pt idx="12">
                  <c:v>30.759999999999987</c:v>
                </c:pt>
                <c:pt idx="13">
                  <c:v>32.290000000000013</c:v>
                </c:pt>
                <c:pt idx="14">
                  <c:v>30.62</c:v>
                </c:pt>
                <c:pt idx="15">
                  <c:v>31.58</c:v>
                </c:pt>
                <c:pt idx="16">
                  <c:v>30.7</c:v>
                </c:pt>
                <c:pt idx="17">
                  <c:v>30.55</c:v>
                </c:pt>
                <c:pt idx="18">
                  <c:v>29.82</c:v>
                </c:pt>
                <c:pt idx="19">
                  <c:v>41.98</c:v>
                </c:pt>
                <c:pt idx="20">
                  <c:v>42</c:v>
                </c:pt>
                <c:pt idx="21">
                  <c:v>42.44</c:v>
                </c:pt>
                <c:pt idx="22">
                  <c:v>42.38</c:v>
                </c:pt>
                <c:pt idx="23">
                  <c:v>42.290000000000013</c:v>
                </c:pt>
                <c:pt idx="24">
                  <c:v>42.67</c:v>
                </c:pt>
                <c:pt idx="25">
                  <c:v>42.84</c:v>
                </c:pt>
                <c:pt idx="26">
                  <c:v>43.86</c:v>
                </c:pt>
                <c:pt idx="27">
                  <c:v>39.28</c:v>
                </c:pt>
                <c:pt idx="28">
                  <c:v>39.03</c:v>
                </c:pt>
                <c:pt idx="29">
                  <c:v>38.870000000000005</c:v>
                </c:pt>
                <c:pt idx="30">
                  <c:v>48.44</c:v>
                </c:pt>
                <c:pt idx="31">
                  <c:v>48.61</c:v>
                </c:pt>
                <c:pt idx="32">
                  <c:v>48.42</c:v>
                </c:pt>
                <c:pt idx="33">
                  <c:v>47.99</c:v>
                </c:pt>
                <c:pt idx="34">
                  <c:v>47.98</c:v>
                </c:pt>
                <c:pt idx="35">
                  <c:v>48.05</c:v>
                </c:pt>
                <c:pt idx="36">
                  <c:v>48.230000000000011</c:v>
                </c:pt>
                <c:pt idx="37">
                  <c:v>48.07</c:v>
                </c:pt>
                <c:pt idx="38">
                  <c:v>48.660000000000011</c:v>
                </c:pt>
                <c:pt idx="39">
                  <c:v>48.71</c:v>
                </c:pt>
                <c:pt idx="40">
                  <c:v>44.68</c:v>
                </c:pt>
                <c:pt idx="41">
                  <c:v>44.67</c:v>
                </c:pt>
                <c:pt idx="42">
                  <c:v>45</c:v>
                </c:pt>
                <c:pt idx="43">
                  <c:v>46.39</c:v>
                </c:pt>
                <c:pt idx="44">
                  <c:v>46.230000000000011</c:v>
                </c:pt>
                <c:pt idx="45">
                  <c:v>46.81</c:v>
                </c:pt>
                <c:pt idx="46">
                  <c:v>46.2</c:v>
                </c:pt>
                <c:pt idx="47">
                  <c:v>35.800000000000004</c:v>
                </c:pt>
                <c:pt idx="48">
                  <c:v>33.68</c:v>
                </c:pt>
                <c:pt idx="49">
                  <c:v>49.17</c:v>
                </c:pt>
                <c:pt idx="50">
                  <c:v>48.94</c:v>
                </c:pt>
                <c:pt idx="51">
                  <c:v>49.18</c:v>
                </c:pt>
                <c:pt idx="52">
                  <c:v>49.46</c:v>
                </c:pt>
                <c:pt idx="53">
                  <c:v>48.61</c:v>
                </c:pt>
                <c:pt idx="54">
                  <c:v>51.45</c:v>
                </c:pt>
                <c:pt idx="55">
                  <c:v>51.08</c:v>
                </c:pt>
                <c:pt idx="56">
                  <c:v>49.2</c:v>
                </c:pt>
                <c:pt idx="57">
                  <c:v>49.2</c:v>
                </c:pt>
                <c:pt idx="58">
                  <c:v>48.75</c:v>
                </c:pt>
                <c:pt idx="59">
                  <c:v>49.5</c:v>
                </c:pt>
                <c:pt idx="60">
                  <c:v>49.33</c:v>
                </c:pt>
                <c:pt idx="61">
                  <c:v>48.63</c:v>
                </c:pt>
                <c:pt idx="62">
                  <c:v>48.220000000000013</c:v>
                </c:pt>
                <c:pt idx="63">
                  <c:v>30.479999999999986</c:v>
                </c:pt>
                <c:pt idx="64">
                  <c:v>31.51</c:v>
                </c:pt>
                <c:pt idx="65">
                  <c:v>31.130000000000031</c:v>
                </c:pt>
                <c:pt idx="66">
                  <c:v>33.58</c:v>
                </c:pt>
                <c:pt idx="67">
                  <c:v>30.830000000000005</c:v>
                </c:pt>
                <c:pt idx="68">
                  <c:v>29.9</c:v>
                </c:pt>
                <c:pt idx="69">
                  <c:v>30.779999999999987</c:v>
                </c:pt>
                <c:pt idx="70">
                  <c:v>52.95</c:v>
                </c:pt>
                <c:pt idx="71">
                  <c:v>53.07</c:v>
                </c:pt>
                <c:pt idx="72">
                  <c:v>52.32</c:v>
                </c:pt>
                <c:pt idx="73">
                  <c:v>11.21</c:v>
                </c:pt>
                <c:pt idx="74">
                  <c:v>11.2</c:v>
                </c:pt>
                <c:pt idx="75">
                  <c:v>11.09</c:v>
                </c:pt>
                <c:pt idx="76">
                  <c:v>11.07</c:v>
                </c:pt>
                <c:pt idx="77">
                  <c:v>11.08</c:v>
                </c:pt>
                <c:pt idx="78">
                  <c:v>11.11</c:v>
                </c:pt>
                <c:pt idx="79">
                  <c:v>11.13</c:v>
                </c:pt>
                <c:pt idx="80">
                  <c:v>11.22</c:v>
                </c:pt>
                <c:pt idx="81">
                  <c:v>11.23</c:v>
                </c:pt>
                <c:pt idx="82">
                  <c:v>11.13</c:v>
                </c:pt>
                <c:pt idx="83">
                  <c:v>10.62</c:v>
                </c:pt>
                <c:pt idx="84">
                  <c:v>10.79</c:v>
                </c:pt>
                <c:pt idx="85">
                  <c:v>10.49</c:v>
                </c:pt>
                <c:pt idx="86">
                  <c:v>10.63</c:v>
                </c:pt>
                <c:pt idx="87">
                  <c:v>10.69</c:v>
                </c:pt>
                <c:pt idx="88">
                  <c:v>10.58</c:v>
                </c:pt>
                <c:pt idx="89">
                  <c:v>10.52</c:v>
                </c:pt>
                <c:pt idx="90">
                  <c:v>8.06</c:v>
                </c:pt>
                <c:pt idx="91">
                  <c:v>8.16</c:v>
                </c:pt>
                <c:pt idx="92">
                  <c:v>8.16</c:v>
                </c:pt>
                <c:pt idx="93">
                  <c:v>8.0500000000000007</c:v>
                </c:pt>
                <c:pt idx="94">
                  <c:v>13.97</c:v>
                </c:pt>
                <c:pt idx="95">
                  <c:v>13.52</c:v>
                </c:pt>
                <c:pt idx="96">
                  <c:v>13.450000000000006</c:v>
                </c:pt>
                <c:pt idx="97">
                  <c:v>13.73</c:v>
                </c:pt>
                <c:pt idx="98">
                  <c:v>13.360000000000024</c:v>
                </c:pt>
                <c:pt idx="99">
                  <c:v>8.81</c:v>
                </c:pt>
                <c:pt idx="100">
                  <c:v>8.76</c:v>
                </c:pt>
                <c:pt idx="101">
                  <c:v>8.9600000000000026</c:v>
                </c:pt>
                <c:pt idx="102">
                  <c:v>8.82</c:v>
                </c:pt>
                <c:pt idx="103">
                  <c:v>7.08</c:v>
                </c:pt>
                <c:pt idx="104">
                  <c:v>7.1199999999999966</c:v>
                </c:pt>
                <c:pt idx="105">
                  <c:v>7.71</c:v>
                </c:pt>
                <c:pt idx="106">
                  <c:v>7.06</c:v>
                </c:pt>
                <c:pt idx="107">
                  <c:v>7.04</c:v>
                </c:pt>
                <c:pt idx="108">
                  <c:v>7.07</c:v>
                </c:pt>
                <c:pt idx="109">
                  <c:v>7.08</c:v>
                </c:pt>
                <c:pt idx="110">
                  <c:v>7.29</c:v>
                </c:pt>
                <c:pt idx="111">
                  <c:v>7.13</c:v>
                </c:pt>
                <c:pt idx="112">
                  <c:v>7.1599999999999975</c:v>
                </c:pt>
                <c:pt idx="113">
                  <c:v>12.96</c:v>
                </c:pt>
                <c:pt idx="114">
                  <c:v>12.89</c:v>
                </c:pt>
                <c:pt idx="115">
                  <c:v>14.39</c:v>
                </c:pt>
                <c:pt idx="116">
                  <c:v>12.38</c:v>
                </c:pt>
                <c:pt idx="117">
                  <c:v>12.24</c:v>
                </c:pt>
                <c:pt idx="118">
                  <c:v>9.64</c:v>
                </c:pt>
                <c:pt idx="119">
                  <c:v>9.84</c:v>
                </c:pt>
                <c:pt idx="120">
                  <c:v>9.52</c:v>
                </c:pt>
                <c:pt idx="121">
                  <c:v>8.2000000000000011</c:v>
                </c:pt>
                <c:pt idx="122">
                  <c:v>8.42</c:v>
                </c:pt>
                <c:pt idx="123">
                  <c:v>8.2900000000000009</c:v>
                </c:pt>
                <c:pt idx="124">
                  <c:v>9.2800000000000011</c:v>
                </c:pt>
                <c:pt idx="125">
                  <c:v>8.74</c:v>
                </c:pt>
                <c:pt idx="126">
                  <c:v>8.7900000000000009</c:v>
                </c:pt>
                <c:pt idx="127">
                  <c:v>8.67</c:v>
                </c:pt>
                <c:pt idx="128">
                  <c:v>9.92</c:v>
                </c:pt>
                <c:pt idx="129">
                  <c:v>9.43</c:v>
                </c:pt>
                <c:pt idx="130">
                  <c:v>9.65</c:v>
                </c:pt>
                <c:pt idx="131">
                  <c:v>9.66</c:v>
                </c:pt>
                <c:pt idx="132">
                  <c:v>10.32</c:v>
                </c:pt>
                <c:pt idx="133">
                  <c:v>10.32</c:v>
                </c:pt>
                <c:pt idx="134">
                  <c:v>10.06</c:v>
                </c:pt>
                <c:pt idx="135">
                  <c:v>9.9700000000000006</c:v>
                </c:pt>
                <c:pt idx="136">
                  <c:v>10.030000000000001</c:v>
                </c:pt>
                <c:pt idx="137">
                  <c:v>10.14</c:v>
                </c:pt>
                <c:pt idx="138">
                  <c:v>9.77</c:v>
                </c:pt>
                <c:pt idx="139">
                  <c:v>9.7900000000000009</c:v>
                </c:pt>
                <c:pt idx="140">
                  <c:v>9.8600000000000048</c:v>
                </c:pt>
                <c:pt idx="141">
                  <c:v>8.27</c:v>
                </c:pt>
                <c:pt idx="142">
                  <c:v>7.85</c:v>
                </c:pt>
                <c:pt idx="143">
                  <c:v>7.9</c:v>
                </c:pt>
                <c:pt idx="144">
                  <c:v>7.89</c:v>
                </c:pt>
                <c:pt idx="145">
                  <c:v>7.88</c:v>
                </c:pt>
                <c:pt idx="146">
                  <c:v>7.89</c:v>
                </c:pt>
                <c:pt idx="147">
                  <c:v>7.9</c:v>
                </c:pt>
                <c:pt idx="148">
                  <c:v>7.98</c:v>
                </c:pt>
                <c:pt idx="149">
                  <c:v>7.9700000000000024</c:v>
                </c:pt>
                <c:pt idx="150">
                  <c:v>8.02</c:v>
                </c:pt>
                <c:pt idx="151">
                  <c:v>7.94</c:v>
                </c:pt>
                <c:pt idx="152">
                  <c:v>7.94</c:v>
                </c:pt>
                <c:pt idx="153">
                  <c:v>7.94</c:v>
                </c:pt>
                <c:pt idx="154">
                  <c:v>7.9700000000000024</c:v>
                </c:pt>
                <c:pt idx="155">
                  <c:v>8.0500000000000007</c:v>
                </c:pt>
                <c:pt idx="156">
                  <c:v>9.48</c:v>
                </c:pt>
                <c:pt idx="157">
                  <c:v>9.75</c:v>
                </c:pt>
                <c:pt idx="158">
                  <c:v>9.75</c:v>
                </c:pt>
                <c:pt idx="159">
                  <c:v>9.58</c:v>
                </c:pt>
                <c:pt idx="160">
                  <c:v>9.49</c:v>
                </c:pt>
                <c:pt idx="161">
                  <c:v>9.6300000000000008</c:v>
                </c:pt>
                <c:pt idx="162">
                  <c:v>9.49</c:v>
                </c:pt>
                <c:pt idx="163">
                  <c:v>9.61</c:v>
                </c:pt>
                <c:pt idx="164">
                  <c:v>9.66</c:v>
                </c:pt>
                <c:pt idx="165">
                  <c:v>15.18</c:v>
                </c:pt>
                <c:pt idx="166">
                  <c:v>15.370000000000006</c:v>
                </c:pt>
                <c:pt idx="167">
                  <c:v>15.32</c:v>
                </c:pt>
                <c:pt idx="168">
                  <c:v>15.52</c:v>
                </c:pt>
                <c:pt idx="169">
                  <c:v>14.79</c:v>
                </c:pt>
                <c:pt idx="170">
                  <c:v>14.65</c:v>
                </c:pt>
                <c:pt idx="171">
                  <c:v>14.68</c:v>
                </c:pt>
                <c:pt idx="172">
                  <c:v>14.56</c:v>
                </c:pt>
                <c:pt idx="173">
                  <c:v>14.55</c:v>
                </c:pt>
                <c:pt idx="174">
                  <c:v>18.279999999999987</c:v>
                </c:pt>
                <c:pt idx="175">
                  <c:v>14.7</c:v>
                </c:pt>
                <c:pt idx="176">
                  <c:v>14.9</c:v>
                </c:pt>
                <c:pt idx="177">
                  <c:v>15.02</c:v>
                </c:pt>
                <c:pt idx="178">
                  <c:v>16.55</c:v>
                </c:pt>
                <c:pt idx="179">
                  <c:v>14.89</c:v>
                </c:pt>
                <c:pt idx="180">
                  <c:v>15.27</c:v>
                </c:pt>
                <c:pt idx="181">
                  <c:v>14.92</c:v>
                </c:pt>
                <c:pt idx="182">
                  <c:v>14.73</c:v>
                </c:pt>
                <c:pt idx="183">
                  <c:v>14.44</c:v>
                </c:pt>
                <c:pt idx="184">
                  <c:v>11.76</c:v>
                </c:pt>
                <c:pt idx="185">
                  <c:v>14.26</c:v>
                </c:pt>
                <c:pt idx="186">
                  <c:v>16.55</c:v>
                </c:pt>
                <c:pt idx="187">
                  <c:v>14.07</c:v>
                </c:pt>
                <c:pt idx="188">
                  <c:v>14.05</c:v>
                </c:pt>
                <c:pt idx="189">
                  <c:v>14.21</c:v>
                </c:pt>
                <c:pt idx="190">
                  <c:v>13.58</c:v>
                </c:pt>
                <c:pt idx="191">
                  <c:v>13.6</c:v>
                </c:pt>
                <c:pt idx="192">
                  <c:v>13.6</c:v>
                </c:pt>
                <c:pt idx="193">
                  <c:v>13.56</c:v>
                </c:pt>
                <c:pt idx="194">
                  <c:v>13.88</c:v>
                </c:pt>
                <c:pt idx="195">
                  <c:v>14.08</c:v>
                </c:pt>
                <c:pt idx="196">
                  <c:v>13.97</c:v>
                </c:pt>
                <c:pt idx="197">
                  <c:v>15.75</c:v>
                </c:pt>
                <c:pt idx="198">
                  <c:v>13.96</c:v>
                </c:pt>
                <c:pt idx="199">
                  <c:v>14.1</c:v>
                </c:pt>
                <c:pt idx="200">
                  <c:v>17.66</c:v>
                </c:pt>
                <c:pt idx="201">
                  <c:v>12.19</c:v>
                </c:pt>
                <c:pt idx="202">
                  <c:v>11.78</c:v>
                </c:pt>
                <c:pt idx="203">
                  <c:v>12.09</c:v>
                </c:pt>
                <c:pt idx="204">
                  <c:v>12.26</c:v>
                </c:pt>
                <c:pt idx="205">
                  <c:v>12.12</c:v>
                </c:pt>
                <c:pt idx="206">
                  <c:v>12.07</c:v>
                </c:pt>
                <c:pt idx="207">
                  <c:v>12.14</c:v>
                </c:pt>
                <c:pt idx="208">
                  <c:v>12.51</c:v>
                </c:pt>
                <c:pt idx="209">
                  <c:v>12.34</c:v>
                </c:pt>
                <c:pt idx="210">
                  <c:v>12.14</c:v>
                </c:pt>
                <c:pt idx="211">
                  <c:v>12.08</c:v>
                </c:pt>
                <c:pt idx="212">
                  <c:v>12.28</c:v>
                </c:pt>
                <c:pt idx="213">
                  <c:v>12.11</c:v>
                </c:pt>
                <c:pt idx="214">
                  <c:v>12.25</c:v>
                </c:pt>
                <c:pt idx="215">
                  <c:v>13.22</c:v>
                </c:pt>
                <c:pt idx="216">
                  <c:v>12.22</c:v>
                </c:pt>
                <c:pt idx="217">
                  <c:v>12.53</c:v>
                </c:pt>
                <c:pt idx="218">
                  <c:v>12.370000000000006</c:v>
                </c:pt>
                <c:pt idx="219">
                  <c:v>12.31</c:v>
                </c:pt>
                <c:pt idx="220">
                  <c:v>12.360000000000024</c:v>
                </c:pt>
                <c:pt idx="221">
                  <c:v>12.46</c:v>
                </c:pt>
                <c:pt idx="222">
                  <c:v>12.13</c:v>
                </c:pt>
                <c:pt idx="223">
                  <c:v>12.19</c:v>
                </c:pt>
                <c:pt idx="224">
                  <c:v>12.11</c:v>
                </c:pt>
                <c:pt idx="225">
                  <c:v>12.31</c:v>
                </c:pt>
                <c:pt idx="226">
                  <c:v>12.16</c:v>
                </c:pt>
                <c:pt idx="227">
                  <c:v>12.14</c:v>
                </c:pt>
                <c:pt idx="228">
                  <c:v>14.25</c:v>
                </c:pt>
                <c:pt idx="229">
                  <c:v>14.16</c:v>
                </c:pt>
                <c:pt idx="230">
                  <c:v>14.350000000000026</c:v>
                </c:pt>
                <c:pt idx="231">
                  <c:v>14.39</c:v>
                </c:pt>
                <c:pt idx="232">
                  <c:v>14.33</c:v>
                </c:pt>
                <c:pt idx="233">
                  <c:v>14.11</c:v>
                </c:pt>
                <c:pt idx="234">
                  <c:v>14.12</c:v>
                </c:pt>
                <c:pt idx="235">
                  <c:v>14.1</c:v>
                </c:pt>
                <c:pt idx="236">
                  <c:v>14.16</c:v>
                </c:pt>
                <c:pt idx="237">
                  <c:v>14.05</c:v>
                </c:pt>
                <c:pt idx="238">
                  <c:v>14.19</c:v>
                </c:pt>
                <c:pt idx="239">
                  <c:v>14.11</c:v>
                </c:pt>
                <c:pt idx="240">
                  <c:v>14.07</c:v>
                </c:pt>
                <c:pt idx="241">
                  <c:v>14.12</c:v>
                </c:pt>
                <c:pt idx="242">
                  <c:v>14.12</c:v>
                </c:pt>
                <c:pt idx="243">
                  <c:v>14.19</c:v>
                </c:pt>
                <c:pt idx="244">
                  <c:v>14.41</c:v>
                </c:pt>
                <c:pt idx="245">
                  <c:v>14.17</c:v>
                </c:pt>
                <c:pt idx="246">
                  <c:v>14.14</c:v>
                </c:pt>
                <c:pt idx="247">
                  <c:v>14.09</c:v>
                </c:pt>
                <c:pt idx="248">
                  <c:v>14.02</c:v>
                </c:pt>
                <c:pt idx="249">
                  <c:v>14.04</c:v>
                </c:pt>
                <c:pt idx="250">
                  <c:v>15.6</c:v>
                </c:pt>
                <c:pt idx="251">
                  <c:v>14.11</c:v>
                </c:pt>
                <c:pt idx="252">
                  <c:v>14.14</c:v>
                </c:pt>
                <c:pt idx="253">
                  <c:v>17.100000000000001</c:v>
                </c:pt>
                <c:pt idx="254">
                  <c:v>14.74</c:v>
                </c:pt>
                <c:pt idx="255">
                  <c:v>14.21</c:v>
                </c:pt>
                <c:pt idx="256">
                  <c:v>14.12</c:v>
                </c:pt>
                <c:pt idx="257">
                  <c:v>13.54</c:v>
                </c:pt>
                <c:pt idx="258">
                  <c:v>13.58</c:v>
                </c:pt>
                <c:pt idx="259">
                  <c:v>13.61</c:v>
                </c:pt>
                <c:pt idx="260">
                  <c:v>13.54</c:v>
                </c:pt>
                <c:pt idx="261">
                  <c:v>13.51</c:v>
                </c:pt>
                <c:pt idx="262">
                  <c:v>13.75</c:v>
                </c:pt>
                <c:pt idx="263">
                  <c:v>13.76</c:v>
                </c:pt>
                <c:pt idx="264">
                  <c:v>13.38</c:v>
                </c:pt>
                <c:pt idx="265">
                  <c:v>13.64</c:v>
                </c:pt>
                <c:pt idx="266">
                  <c:v>13.77</c:v>
                </c:pt>
                <c:pt idx="267">
                  <c:v>13.67</c:v>
                </c:pt>
                <c:pt idx="268">
                  <c:v>13.66</c:v>
                </c:pt>
                <c:pt idx="269">
                  <c:v>11.32</c:v>
                </c:pt>
                <c:pt idx="270">
                  <c:v>11.450000000000006</c:v>
                </c:pt>
                <c:pt idx="271">
                  <c:v>11.34</c:v>
                </c:pt>
                <c:pt idx="272">
                  <c:v>11.21</c:v>
                </c:pt>
                <c:pt idx="273">
                  <c:v>11.46</c:v>
                </c:pt>
                <c:pt idx="274">
                  <c:v>11.29</c:v>
                </c:pt>
                <c:pt idx="275">
                  <c:v>11.29</c:v>
                </c:pt>
                <c:pt idx="276">
                  <c:v>11.26</c:v>
                </c:pt>
                <c:pt idx="277">
                  <c:v>11.42</c:v>
                </c:pt>
                <c:pt idx="278">
                  <c:v>10.51</c:v>
                </c:pt>
                <c:pt idx="279">
                  <c:v>10.53</c:v>
                </c:pt>
                <c:pt idx="280">
                  <c:v>10.54</c:v>
                </c:pt>
                <c:pt idx="281">
                  <c:v>10.4</c:v>
                </c:pt>
                <c:pt idx="282">
                  <c:v>10.41</c:v>
                </c:pt>
                <c:pt idx="283">
                  <c:v>10.54</c:v>
                </c:pt>
                <c:pt idx="284">
                  <c:v>10.51</c:v>
                </c:pt>
                <c:pt idx="285">
                  <c:v>10.47</c:v>
                </c:pt>
                <c:pt idx="286">
                  <c:v>10.43</c:v>
                </c:pt>
                <c:pt idx="287">
                  <c:v>13.8</c:v>
                </c:pt>
                <c:pt idx="288">
                  <c:v>13.75</c:v>
                </c:pt>
                <c:pt idx="289">
                  <c:v>10.53</c:v>
                </c:pt>
                <c:pt idx="290">
                  <c:v>10.59</c:v>
                </c:pt>
                <c:pt idx="291">
                  <c:v>10.52</c:v>
                </c:pt>
                <c:pt idx="292">
                  <c:v>10.54</c:v>
                </c:pt>
                <c:pt idx="293">
                  <c:v>10.38</c:v>
                </c:pt>
                <c:pt idx="294">
                  <c:v>9.4500000000000028</c:v>
                </c:pt>
                <c:pt idx="295">
                  <c:v>9.7200000000000006</c:v>
                </c:pt>
                <c:pt idx="296">
                  <c:v>9.6300000000000008</c:v>
                </c:pt>
                <c:pt idx="297">
                  <c:v>9.3800000000000008</c:v>
                </c:pt>
                <c:pt idx="298">
                  <c:v>9.52</c:v>
                </c:pt>
                <c:pt idx="299">
                  <c:v>9.61</c:v>
                </c:pt>
                <c:pt idx="300">
                  <c:v>8.18</c:v>
                </c:pt>
                <c:pt idx="301">
                  <c:v>8.120000000000001</c:v>
                </c:pt>
                <c:pt idx="302">
                  <c:v>8.25</c:v>
                </c:pt>
                <c:pt idx="303">
                  <c:v>8.23</c:v>
                </c:pt>
                <c:pt idx="304">
                  <c:v>8.2100000000000009</c:v>
                </c:pt>
                <c:pt idx="305">
                  <c:v>8.17</c:v>
                </c:pt>
                <c:pt idx="306">
                  <c:v>8.3000000000000007</c:v>
                </c:pt>
                <c:pt idx="307">
                  <c:v>8.25</c:v>
                </c:pt>
                <c:pt idx="308">
                  <c:v>8.52</c:v>
                </c:pt>
                <c:pt idx="309">
                  <c:v>8.2000000000000011</c:v>
                </c:pt>
                <c:pt idx="310">
                  <c:v>8.11</c:v>
                </c:pt>
              </c:numCache>
            </c:numRef>
          </c:val>
          <c:smooth val="0"/>
        </c:ser>
        <c:ser>
          <c:idx val="5"/>
          <c:order val="5"/>
          <c:marker>
            <c:symbol val="none"/>
          </c:marker>
          <c:val>
            <c:numRef>
              <c:f>Sheet1!$I$100:$I$410</c:f>
              <c:numCache>
                <c:formatCode>General</c:formatCode>
                <c:ptCount val="311"/>
                <c:pt idx="0">
                  <c:v>80.64</c:v>
                </c:pt>
                <c:pt idx="1">
                  <c:v>80.45</c:v>
                </c:pt>
                <c:pt idx="2">
                  <c:v>80.14</c:v>
                </c:pt>
                <c:pt idx="3">
                  <c:v>80.569999999999993</c:v>
                </c:pt>
                <c:pt idx="4">
                  <c:v>82.36999999999999</c:v>
                </c:pt>
                <c:pt idx="5">
                  <c:v>80.569999999999993</c:v>
                </c:pt>
                <c:pt idx="6">
                  <c:v>81.97</c:v>
                </c:pt>
                <c:pt idx="7">
                  <c:v>80.83</c:v>
                </c:pt>
                <c:pt idx="8">
                  <c:v>80.31</c:v>
                </c:pt>
                <c:pt idx="9">
                  <c:v>80.45</c:v>
                </c:pt>
                <c:pt idx="10">
                  <c:v>95.5</c:v>
                </c:pt>
                <c:pt idx="11">
                  <c:v>92.69</c:v>
                </c:pt>
                <c:pt idx="12">
                  <c:v>90.61999999999999</c:v>
                </c:pt>
                <c:pt idx="13">
                  <c:v>92.56</c:v>
                </c:pt>
                <c:pt idx="14">
                  <c:v>88.42</c:v>
                </c:pt>
                <c:pt idx="15">
                  <c:v>88.6</c:v>
                </c:pt>
                <c:pt idx="16">
                  <c:v>85.6</c:v>
                </c:pt>
                <c:pt idx="17">
                  <c:v>85.66</c:v>
                </c:pt>
                <c:pt idx="18">
                  <c:v>85.69</c:v>
                </c:pt>
                <c:pt idx="19">
                  <c:v>81.910000000000025</c:v>
                </c:pt>
                <c:pt idx="20">
                  <c:v>83.77</c:v>
                </c:pt>
                <c:pt idx="21">
                  <c:v>82.2</c:v>
                </c:pt>
                <c:pt idx="22">
                  <c:v>81.849999999999994</c:v>
                </c:pt>
                <c:pt idx="23">
                  <c:v>81.86999999999999</c:v>
                </c:pt>
                <c:pt idx="24">
                  <c:v>86.08</c:v>
                </c:pt>
                <c:pt idx="25">
                  <c:v>85.79</c:v>
                </c:pt>
                <c:pt idx="26">
                  <c:v>86.55</c:v>
                </c:pt>
                <c:pt idx="27">
                  <c:v>97.86999999999999</c:v>
                </c:pt>
                <c:pt idx="28">
                  <c:v>97.240000000000023</c:v>
                </c:pt>
                <c:pt idx="29">
                  <c:v>96.29</c:v>
                </c:pt>
                <c:pt idx="30">
                  <c:v>81.940000000000026</c:v>
                </c:pt>
                <c:pt idx="31">
                  <c:v>81.910000000000025</c:v>
                </c:pt>
                <c:pt idx="32">
                  <c:v>81.81</c:v>
                </c:pt>
                <c:pt idx="33">
                  <c:v>82.47</c:v>
                </c:pt>
                <c:pt idx="34">
                  <c:v>82.72</c:v>
                </c:pt>
                <c:pt idx="35">
                  <c:v>82.410000000000025</c:v>
                </c:pt>
                <c:pt idx="36">
                  <c:v>82.31</c:v>
                </c:pt>
                <c:pt idx="37">
                  <c:v>82.45</c:v>
                </c:pt>
                <c:pt idx="38">
                  <c:v>82.669999999999987</c:v>
                </c:pt>
                <c:pt idx="39">
                  <c:v>83.14</c:v>
                </c:pt>
                <c:pt idx="40">
                  <c:v>90.66</c:v>
                </c:pt>
                <c:pt idx="41">
                  <c:v>90.78</c:v>
                </c:pt>
                <c:pt idx="42">
                  <c:v>91.48</c:v>
                </c:pt>
                <c:pt idx="43">
                  <c:v>89.38</c:v>
                </c:pt>
                <c:pt idx="44">
                  <c:v>89.48</c:v>
                </c:pt>
                <c:pt idx="45">
                  <c:v>88.78</c:v>
                </c:pt>
                <c:pt idx="46">
                  <c:v>88.7</c:v>
                </c:pt>
                <c:pt idx="47">
                  <c:v>111.01</c:v>
                </c:pt>
                <c:pt idx="48">
                  <c:v>105.1</c:v>
                </c:pt>
                <c:pt idx="49">
                  <c:v>88.14</c:v>
                </c:pt>
                <c:pt idx="50">
                  <c:v>87.79</c:v>
                </c:pt>
                <c:pt idx="51">
                  <c:v>89.649999999999991</c:v>
                </c:pt>
                <c:pt idx="52">
                  <c:v>87.36</c:v>
                </c:pt>
                <c:pt idx="53">
                  <c:v>89.86999999999999</c:v>
                </c:pt>
                <c:pt idx="54">
                  <c:v>89.410000000000025</c:v>
                </c:pt>
                <c:pt idx="55">
                  <c:v>87.8</c:v>
                </c:pt>
                <c:pt idx="56">
                  <c:v>88.04</c:v>
                </c:pt>
                <c:pt idx="57">
                  <c:v>87.84</c:v>
                </c:pt>
                <c:pt idx="58">
                  <c:v>85.69</c:v>
                </c:pt>
                <c:pt idx="59">
                  <c:v>91.13</c:v>
                </c:pt>
                <c:pt idx="60">
                  <c:v>92.59</c:v>
                </c:pt>
                <c:pt idx="61">
                  <c:v>85.679999999999978</c:v>
                </c:pt>
                <c:pt idx="62">
                  <c:v>85.69</c:v>
                </c:pt>
                <c:pt idx="63">
                  <c:v>82.34</c:v>
                </c:pt>
                <c:pt idx="64">
                  <c:v>87.960000000000022</c:v>
                </c:pt>
                <c:pt idx="65">
                  <c:v>81.97</c:v>
                </c:pt>
                <c:pt idx="66">
                  <c:v>84.910000000000025</c:v>
                </c:pt>
                <c:pt idx="67">
                  <c:v>84.72</c:v>
                </c:pt>
                <c:pt idx="68">
                  <c:v>84.88</c:v>
                </c:pt>
                <c:pt idx="69">
                  <c:v>85.06</c:v>
                </c:pt>
                <c:pt idx="70">
                  <c:v>111.73</c:v>
                </c:pt>
                <c:pt idx="71">
                  <c:v>102.43</c:v>
                </c:pt>
                <c:pt idx="72">
                  <c:v>103.01</c:v>
                </c:pt>
                <c:pt idx="73">
                  <c:v>102.04</c:v>
                </c:pt>
                <c:pt idx="74">
                  <c:v>101.74000000000002</c:v>
                </c:pt>
                <c:pt idx="75">
                  <c:v>101.7</c:v>
                </c:pt>
                <c:pt idx="76">
                  <c:v>101.86</c:v>
                </c:pt>
                <c:pt idx="77">
                  <c:v>103.36</c:v>
                </c:pt>
                <c:pt idx="78">
                  <c:v>103.45</c:v>
                </c:pt>
                <c:pt idx="79">
                  <c:v>102.59</c:v>
                </c:pt>
                <c:pt idx="80">
                  <c:v>99.82</c:v>
                </c:pt>
                <c:pt idx="81">
                  <c:v>100.22</c:v>
                </c:pt>
                <c:pt idx="82">
                  <c:v>99.69</c:v>
                </c:pt>
                <c:pt idx="83">
                  <c:v>80.34</c:v>
                </c:pt>
                <c:pt idx="84">
                  <c:v>80.040000000000006</c:v>
                </c:pt>
                <c:pt idx="85">
                  <c:v>84.55</c:v>
                </c:pt>
                <c:pt idx="86">
                  <c:v>84.82</c:v>
                </c:pt>
                <c:pt idx="87">
                  <c:v>79.97</c:v>
                </c:pt>
                <c:pt idx="88">
                  <c:v>79.910000000000025</c:v>
                </c:pt>
                <c:pt idx="89">
                  <c:v>80.459999999999994</c:v>
                </c:pt>
                <c:pt idx="90">
                  <c:v>90.02</c:v>
                </c:pt>
                <c:pt idx="91">
                  <c:v>87.75</c:v>
                </c:pt>
                <c:pt idx="92">
                  <c:v>87.57</c:v>
                </c:pt>
                <c:pt idx="93">
                  <c:v>87.85</c:v>
                </c:pt>
                <c:pt idx="94">
                  <c:v>78.31</c:v>
                </c:pt>
                <c:pt idx="95">
                  <c:v>78.47</c:v>
                </c:pt>
                <c:pt idx="96">
                  <c:v>78.489999999999995</c:v>
                </c:pt>
                <c:pt idx="97">
                  <c:v>78.930000000000007</c:v>
                </c:pt>
                <c:pt idx="98">
                  <c:v>80.08</c:v>
                </c:pt>
                <c:pt idx="99">
                  <c:v>81.16</c:v>
                </c:pt>
                <c:pt idx="100">
                  <c:v>85.11</c:v>
                </c:pt>
                <c:pt idx="101">
                  <c:v>85.22</c:v>
                </c:pt>
                <c:pt idx="102">
                  <c:v>85.169999999999987</c:v>
                </c:pt>
                <c:pt idx="103">
                  <c:v>58.55</c:v>
                </c:pt>
                <c:pt idx="104">
                  <c:v>57.47</c:v>
                </c:pt>
                <c:pt idx="105">
                  <c:v>54.14</c:v>
                </c:pt>
                <c:pt idx="106">
                  <c:v>52.28</c:v>
                </c:pt>
                <c:pt idx="107">
                  <c:v>52.36</c:v>
                </c:pt>
                <c:pt idx="108">
                  <c:v>52.32</c:v>
                </c:pt>
                <c:pt idx="109">
                  <c:v>52.33</c:v>
                </c:pt>
                <c:pt idx="110">
                  <c:v>52.25</c:v>
                </c:pt>
                <c:pt idx="111">
                  <c:v>52.08</c:v>
                </c:pt>
                <c:pt idx="112">
                  <c:v>52.260000000000012</c:v>
                </c:pt>
                <c:pt idx="113">
                  <c:v>57.260000000000012</c:v>
                </c:pt>
                <c:pt idx="114">
                  <c:v>56.52</c:v>
                </c:pt>
                <c:pt idx="115">
                  <c:v>64.849999999999994</c:v>
                </c:pt>
                <c:pt idx="116">
                  <c:v>57.52</c:v>
                </c:pt>
                <c:pt idx="117">
                  <c:v>57.290000000000013</c:v>
                </c:pt>
                <c:pt idx="118">
                  <c:v>65.430000000000007</c:v>
                </c:pt>
                <c:pt idx="119">
                  <c:v>71.14</c:v>
                </c:pt>
                <c:pt idx="120">
                  <c:v>65.959999999999994</c:v>
                </c:pt>
                <c:pt idx="121">
                  <c:v>64.169999999999987</c:v>
                </c:pt>
                <c:pt idx="122">
                  <c:v>64.97</c:v>
                </c:pt>
                <c:pt idx="123">
                  <c:v>63.52</c:v>
                </c:pt>
                <c:pt idx="124">
                  <c:v>70.569999999999993</c:v>
                </c:pt>
                <c:pt idx="125">
                  <c:v>62.91</c:v>
                </c:pt>
                <c:pt idx="126">
                  <c:v>68.25</c:v>
                </c:pt>
                <c:pt idx="127">
                  <c:v>67.849999999999994</c:v>
                </c:pt>
                <c:pt idx="128">
                  <c:v>65.69</c:v>
                </c:pt>
                <c:pt idx="129">
                  <c:v>60.730000000000011</c:v>
                </c:pt>
                <c:pt idx="130">
                  <c:v>58.790000000000013</c:v>
                </c:pt>
                <c:pt idx="131">
                  <c:v>58.56</c:v>
                </c:pt>
                <c:pt idx="132">
                  <c:v>60.27</c:v>
                </c:pt>
                <c:pt idx="133">
                  <c:v>59.260000000000012</c:v>
                </c:pt>
                <c:pt idx="134">
                  <c:v>67.260000000000005</c:v>
                </c:pt>
                <c:pt idx="135">
                  <c:v>67.16</c:v>
                </c:pt>
                <c:pt idx="136">
                  <c:v>67.28</c:v>
                </c:pt>
                <c:pt idx="137">
                  <c:v>63.49</c:v>
                </c:pt>
                <c:pt idx="138">
                  <c:v>62.3</c:v>
                </c:pt>
                <c:pt idx="139">
                  <c:v>62.67</c:v>
                </c:pt>
                <c:pt idx="140">
                  <c:v>62.45</c:v>
                </c:pt>
                <c:pt idx="141">
                  <c:v>59.8</c:v>
                </c:pt>
                <c:pt idx="142">
                  <c:v>67.5</c:v>
                </c:pt>
                <c:pt idx="143">
                  <c:v>67.099999999999994</c:v>
                </c:pt>
                <c:pt idx="144">
                  <c:v>66.8</c:v>
                </c:pt>
                <c:pt idx="145">
                  <c:v>66.930000000000007</c:v>
                </c:pt>
                <c:pt idx="146">
                  <c:v>66.06</c:v>
                </c:pt>
                <c:pt idx="147">
                  <c:v>65.069999999999993</c:v>
                </c:pt>
                <c:pt idx="148">
                  <c:v>64.5</c:v>
                </c:pt>
                <c:pt idx="149">
                  <c:v>65.81</c:v>
                </c:pt>
                <c:pt idx="150">
                  <c:v>66.34</c:v>
                </c:pt>
                <c:pt idx="151">
                  <c:v>65.930000000000007</c:v>
                </c:pt>
                <c:pt idx="152">
                  <c:v>65.790000000000006</c:v>
                </c:pt>
                <c:pt idx="153">
                  <c:v>66.510000000000005</c:v>
                </c:pt>
                <c:pt idx="154">
                  <c:v>66.45</c:v>
                </c:pt>
                <c:pt idx="155">
                  <c:v>65.58</c:v>
                </c:pt>
                <c:pt idx="156">
                  <c:v>60.78</c:v>
                </c:pt>
                <c:pt idx="157">
                  <c:v>60.790000000000013</c:v>
                </c:pt>
                <c:pt idx="158">
                  <c:v>61.67</c:v>
                </c:pt>
                <c:pt idx="159">
                  <c:v>60.8</c:v>
                </c:pt>
                <c:pt idx="160">
                  <c:v>61.17</c:v>
                </c:pt>
                <c:pt idx="161">
                  <c:v>60.46</c:v>
                </c:pt>
                <c:pt idx="162">
                  <c:v>60.31</c:v>
                </c:pt>
                <c:pt idx="163">
                  <c:v>60.68</c:v>
                </c:pt>
                <c:pt idx="164">
                  <c:v>60.65</c:v>
                </c:pt>
                <c:pt idx="165">
                  <c:v>59.98</c:v>
                </c:pt>
                <c:pt idx="166">
                  <c:v>59.88</c:v>
                </c:pt>
                <c:pt idx="167">
                  <c:v>59.82</c:v>
                </c:pt>
                <c:pt idx="168">
                  <c:v>60.2</c:v>
                </c:pt>
                <c:pt idx="169">
                  <c:v>59.48</c:v>
                </c:pt>
                <c:pt idx="170">
                  <c:v>58.78</c:v>
                </c:pt>
                <c:pt idx="171">
                  <c:v>58.98</c:v>
                </c:pt>
                <c:pt idx="172">
                  <c:v>60.120000000000012</c:v>
                </c:pt>
                <c:pt idx="173">
                  <c:v>59.4</c:v>
                </c:pt>
                <c:pt idx="174">
                  <c:v>59.82</c:v>
                </c:pt>
                <c:pt idx="175">
                  <c:v>58.99</c:v>
                </c:pt>
                <c:pt idx="176">
                  <c:v>64.599999999999994</c:v>
                </c:pt>
                <c:pt idx="177">
                  <c:v>64.819999999999993</c:v>
                </c:pt>
                <c:pt idx="178">
                  <c:v>64.900000000000006</c:v>
                </c:pt>
                <c:pt idx="179">
                  <c:v>61.64</c:v>
                </c:pt>
                <c:pt idx="180">
                  <c:v>63.690000000000012</c:v>
                </c:pt>
                <c:pt idx="181">
                  <c:v>62.46</c:v>
                </c:pt>
                <c:pt idx="182">
                  <c:v>62.190000000000012</c:v>
                </c:pt>
                <c:pt idx="183">
                  <c:v>61</c:v>
                </c:pt>
                <c:pt idx="184">
                  <c:v>65.940000000000026</c:v>
                </c:pt>
                <c:pt idx="185">
                  <c:v>63.160000000000011</c:v>
                </c:pt>
                <c:pt idx="186">
                  <c:v>71.349999999999994</c:v>
                </c:pt>
                <c:pt idx="187">
                  <c:v>63.13</c:v>
                </c:pt>
                <c:pt idx="188">
                  <c:v>68.3</c:v>
                </c:pt>
                <c:pt idx="189">
                  <c:v>68.88</c:v>
                </c:pt>
                <c:pt idx="190">
                  <c:v>66.319999999999993</c:v>
                </c:pt>
                <c:pt idx="191">
                  <c:v>66.36</c:v>
                </c:pt>
                <c:pt idx="192">
                  <c:v>66.86</c:v>
                </c:pt>
                <c:pt idx="193">
                  <c:v>66.410000000000025</c:v>
                </c:pt>
                <c:pt idx="194">
                  <c:v>64.78</c:v>
                </c:pt>
                <c:pt idx="195">
                  <c:v>64.64</c:v>
                </c:pt>
                <c:pt idx="196">
                  <c:v>65.06</c:v>
                </c:pt>
                <c:pt idx="197">
                  <c:v>66.819999999999993</c:v>
                </c:pt>
                <c:pt idx="198">
                  <c:v>64.69</c:v>
                </c:pt>
                <c:pt idx="199">
                  <c:v>65.430000000000007</c:v>
                </c:pt>
                <c:pt idx="200">
                  <c:v>92.11</c:v>
                </c:pt>
                <c:pt idx="201">
                  <c:v>73.83</c:v>
                </c:pt>
                <c:pt idx="202">
                  <c:v>73.81</c:v>
                </c:pt>
                <c:pt idx="203">
                  <c:v>76.569999999999993</c:v>
                </c:pt>
                <c:pt idx="204">
                  <c:v>76.569999999999993</c:v>
                </c:pt>
                <c:pt idx="205">
                  <c:v>76.84</c:v>
                </c:pt>
                <c:pt idx="206">
                  <c:v>76.56</c:v>
                </c:pt>
                <c:pt idx="207">
                  <c:v>76.39</c:v>
                </c:pt>
                <c:pt idx="208">
                  <c:v>76.440000000000026</c:v>
                </c:pt>
                <c:pt idx="209">
                  <c:v>76.400000000000006</c:v>
                </c:pt>
                <c:pt idx="210">
                  <c:v>76.63</c:v>
                </c:pt>
                <c:pt idx="211">
                  <c:v>76.42</c:v>
                </c:pt>
                <c:pt idx="212">
                  <c:v>76.510000000000005</c:v>
                </c:pt>
                <c:pt idx="213">
                  <c:v>76.42</c:v>
                </c:pt>
                <c:pt idx="214">
                  <c:v>76.900000000000006</c:v>
                </c:pt>
                <c:pt idx="215">
                  <c:v>80.08</c:v>
                </c:pt>
                <c:pt idx="216">
                  <c:v>77.97</c:v>
                </c:pt>
                <c:pt idx="217">
                  <c:v>77.440000000000026</c:v>
                </c:pt>
                <c:pt idx="218">
                  <c:v>77.84</c:v>
                </c:pt>
                <c:pt idx="219">
                  <c:v>76.73</c:v>
                </c:pt>
                <c:pt idx="220">
                  <c:v>77.19</c:v>
                </c:pt>
                <c:pt idx="221">
                  <c:v>76.59</c:v>
                </c:pt>
                <c:pt idx="222">
                  <c:v>76.64</c:v>
                </c:pt>
                <c:pt idx="223">
                  <c:v>76.900000000000006</c:v>
                </c:pt>
                <c:pt idx="224">
                  <c:v>76.36999999999999</c:v>
                </c:pt>
                <c:pt idx="225">
                  <c:v>76.22</c:v>
                </c:pt>
                <c:pt idx="226">
                  <c:v>76.61</c:v>
                </c:pt>
                <c:pt idx="227">
                  <c:v>76.73</c:v>
                </c:pt>
                <c:pt idx="228">
                  <c:v>10.18</c:v>
                </c:pt>
                <c:pt idx="229">
                  <c:v>10.16</c:v>
                </c:pt>
                <c:pt idx="230">
                  <c:v>9.99</c:v>
                </c:pt>
                <c:pt idx="231">
                  <c:v>10.23</c:v>
                </c:pt>
                <c:pt idx="232">
                  <c:v>10</c:v>
                </c:pt>
                <c:pt idx="233">
                  <c:v>10.050000000000002</c:v>
                </c:pt>
                <c:pt idx="234">
                  <c:v>10</c:v>
                </c:pt>
                <c:pt idx="235">
                  <c:v>10.01</c:v>
                </c:pt>
                <c:pt idx="236">
                  <c:v>10</c:v>
                </c:pt>
                <c:pt idx="237">
                  <c:v>9.94</c:v>
                </c:pt>
                <c:pt idx="238">
                  <c:v>9.89</c:v>
                </c:pt>
                <c:pt idx="239">
                  <c:v>9.98</c:v>
                </c:pt>
                <c:pt idx="240">
                  <c:v>9.98</c:v>
                </c:pt>
                <c:pt idx="241">
                  <c:v>9.8800000000000008</c:v>
                </c:pt>
                <c:pt idx="242">
                  <c:v>9.8500000000000068</c:v>
                </c:pt>
                <c:pt idx="243">
                  <c:v>10.050000000000002</c:v>
                </c:pt>
                <c:pt idx="244">
                  <c:v>10.44</c:v>
                </c:pt>
                <c:pt idx="245">
                  <c:v>10.17</c:v>
                </c:pt>
                <c:pt idx="246">
                  <c:v>9.98</c:v>
                </c:pt>
                <c:pt idx="247">
                  <c:v>10.02</c:v>
                </c:pt>
                <c:pt idx="248">
                  <c:v>10.1</c:v>
                </c:pt>
                <c:pt idx="249">
                  <c:v>10.44</c:v>
                </c:pt>
                <c:pt idx="250">
                  <c:v>10.72</c:v>
                </c:pt>
                <c:pt idx="251">
                  <c:v>10.06</c:v>
                </c:pt>
                <c:pt idx="252">
                  <c:v>9.98</c:v>
                </c:pt>
                <c:pt idx="253">
                  <c:v>12.13</c:v>
                </c:pt>
                <c:pt idx="254">
                  <c:v>10.19</c:v>
                </c:pt>
                <c:pt idx="255">
                  <c:v>10.02</c:v>
                </c:pt>
                <c:pt idx="256">
                  <c:v>9.91</c:v>
                </c:pt>
                <c:pt idx="257">
                  <c:v>9.9700000000000006</c:v>
                </c:pt>
                <c:pt idx="258">
                  <c:v>10.09</c:v>
                </c:pt>
                <c:pt idx="259">
                  <c:v>10.08</c:v>
                </c:pt>
                <c:pt idx="260">
                  <c:v>10.32</c:v>
                </c:pt>
                <c:pt idx="261">
                  <c:v>10.050000000000002</c:v>
                </c:pt>
                <c:pt idx="262">
                  <c:v>9.9500000000000028</c:v>
                </c:pt>
                <c:pt idx="263">
                  <c:v>10.360000000000024</c:v>
                </c:pt>
                <c:pt idx="264">
                  <c:v>9.73</c:v>
                </c:pt>
                <c:pt idx="265">
                  <c:v>10.32</c:v>
                </c:pt>
                <c:pt idx="266">
                  <c:v>10.06</c:v>
                </c:pt>
                <c:pt idx="267">
                  <c:v>10.06</c:v>
                </c:pt>
                <c:pt idx="268">
                  <c:v>10.850000000000026</c:v>
                </c:pt>
                <c:pt idx="269">
                  <c:v>11.72</c:v>
                </c:pt>
                <c:pt idx="270">
                  <c:v>11.32</c:v>
                </c:pt>
                <c:pt idx="271">
                  <c:v>11.42</c:v>
                </c:pt>
                <c:pt idx="272">
                  <c:v>11.38</c:v>
                </c:pt>
                <c:pt idx="273">
                  <c:v>11.49</c:v>
                </c:pt>
                <c:pt idx="274">
                  <c:v>11.3</c:v>
                </c:pt>
                <c:pt idx="275">
                  <c:v>11.31</c:v>
                </c:pt>
                <c:pt idx="276">
                  <c:v>11.31</c:v>
                </c:pt>
                <c:pt idx="277">
                  <c:v>11.04</c:v>
                </c:pt>
                <c:pt idx="278">
                  <c:v>9.91</c:v>
                </c:pt>
                <c:pt idx="279">
                  <c:v>9.74</c:v>
                </c:pt>
                <c:pt idx="280">
                  <c:v>9.7100000000000009</c:v>
                </c:pt>
                <c:pt idx="281">
                  <c:v>9.93</c:v>
                </c:pt>
                <c:pt idx="282">
                  <c:v>9.8000000000000007</c:v>
                </c:pt>
                <c:pt idx="283">
                  <c:v>10.050000000000002</c:v>
                </c:pt>
                <c:pt idx="284">
                  <c:v>10.120000000000001</c:v>
                </c:pt>
                <c:pt idx="285">
                  <c:v>10.06</c:v>
                </c:pt>
                <c:pt idx="286">
                  <c:v>10.24</c:v>
                </c:pt>
                <c:pt idx="287">
                  <c:v>11.12</c:v>
                </c:pt>
                <c:pt idx="288">
                  <c:v>10.92</c:v>
                </c:pt>
                <c:pt idx="289">
                  <c:v>10.11</c:v>
                </c:pt>
                <c:pt idx="290">
                  <c:v>10.3</c:v>
                </c:pt>
                <c:pt idx="291">
                  <c:v>10.18</c:v>
                </c:pt>
                <c:pt idx="292">
                  <c:v>10.11</c:v>
                </c:pt>
                <c:pt idx="293">
                  <c:v>9.89</c:v>
                </c:pt>
                <c:pt idx="294">
                  <c:v>9.57</c:v>
                </c:pt>
                <c:pt idx="295">
                  <c:v>11.14</c:v>
                </c:pt>
                <c:pt idx="296">
                  <c:v>9.4600000000000026</c:v>
                </c:pt>
                <c:pt idx="297">
                  <c:v>9.2800000000000011</c:v>
                </c:pt>
                <c:pt idx="298">
                  <c:v>9.6</c:v>
                </c:pt>
                <c:pt idx="299">
                  <c:v>9.57</c:v>
                </c:pt>
                <c:pt idx="300">
                  <c:v>9.14</c:v>
                </c:pt>
                <c:pt idx="301">
                  <c:v>9.0300000000000011</c:v>
                </c:pt>
                <c:pt idx="302">
                  <c:v>9.11</c:v>
                </c:pt>
                <c:pt idx="303">
                  <c:v>9.07</c:v>
                </c:pt>
                <c:pt idx="304">
                  <c:v>9.23</c:v>
                </c:pt>
                <c:pt idx="305">
                  <c:v>8.8500000000000068</c:v>
                </c:pt>
                <c:pt idx="306">
                  <c:v>8.84</c:v>
                </c:pt>
                <c:pt idx="307">
                  <c:v>8.94</c:v>
                </c:pt>
                <c:pt idx="308">
                  <c:v>9.39</c:v>
                </c:pt>
                <c:pt idx="309">
                  <c:v>8.84</c:v>
                </c:pt>
                <c:pt idx="310">
                  <c:v>8.8600000000000048</c:v>
                </c:pt>
              </c:numCache>
            </c:numRef>
          </c:val>
          <c:smooth val="0"/>
        </c:ser>
        <c:ser>
          <c:idx val="6"/>
          <c:order val="6"/>
          <c:marker>
            <c:symbol val="none"/>
          </c:marker>
          <c:val>
            <c:numRef>
              <c:f>Sheet1!$J$100:$J$410</c:f>
              <c:numCache>
                <c:formatCode>General</c:formatCode>
                <c:ptCount val="311"/>
                <c:pt idx="0">
                  <c:v>0.67000000000000348</c:v>
                </c:pt>
                <c:pt idx="1">
                  <c:v>0.65000000000000313</c:v>
                </c:pt>
                <c:pt idx="2">
                  <c:v>0.69000000000000172</c:v>
                </c:pt>
                <c:pt idx="3">
                  <c:v>0.72000000000000064</c:v>
                </c:pt>
                <c:pt idx="4">
                  <c:v>0.71000000000000063</c:v>
                </c:pt>
                <c:pt idx="5">
                  <c:v>0.67000000000000348</c:v>
                </c:pt>
                <c:pt idx="6">
                  <c:v>0.70000000000000062</c:v>
                </c:pt>
                <c:pt idx="7">
                  <c:v>0.70000000000000062</c:v>
                </c:pt>
                <c:pt idx="8">
                  <c:v>0.69000000000000172</c:v>
                </c:pt>
                <c:pt idx="9">
                  <c:v>0.67000000000000348</c:v>
                </c:pt>
                <c:pt idx="10">
                  <c:v>0.65000000000000313</c:v>
                </c:pt>
                <c:pt idx="11">
                  <c:v>0.65000000000000313</c:v>
                </c:pt>
                <c:pt idx="12">
                  <c:v>0.64000000000000301</c:v>
                </c:pt>
                <c:pt idx="13">
                  <c:v>0.64000000000000301</c:v>
                </c:pt>
                <c:pt idx="14">
                  <c:v>0.64000000000000301</c:v>
                </c:pt>
                <c:pt idx="15">
                  <c:v>0.66000000000000336</c:v>
                </c:pt>
                <c:pt idx="16">
                  <c:v>0.61000000000000065</c:v>
                </c:pt>
                <c:pt idx="17">
                  <c:v>0.630000000000003</c:v>
                </c:pt>
                <c:pt idx="18">
                  <c:v>0.64000000000000301</c:v>
                </c:pt>
                <c:pt idx="19">
                  <c:v>0.65000000000000313</c:v>
                </c:pt>
                <c:pt idx="20">
                  <c:v>0.67000000000000348</c:v>
                </c:pt>
                <c:pt idx="21">
                  <c:v>0.630000000000003</c:v>
                </c:pt>
                <c:pt idx="22">
                  <c:v>0.66000000000000336</c:v>
                </c:pt>
                <c:pt idx="23">
                  <c:v>0.630000000000003</c:v>
                </c:pt>
                <c:pt idx="24">
                  <c:v>0.62000000000000266</c:v>
                </c:pt>
                <c:pt idx="25">
                  <c:v>0.69000000000000172</c:v>
                </c:pt>
                <c:pt idx="26">
                  <c:v>0.64000000000000301</c:v>
                </c:pt>
                <c:pt idx="27">
                  <c:v>0.65000000000000313</c:v>
                </c:pt>
                <c:pt idx="28">
                  <c:v>0.65000000000000313</c:v>
                </c:pt>
                <c:pt idx="29">
                  <c:v>0.66000000000000336</c:v>
                </c:pt>
                <c:pt idx="30">
                  <c:v>0.69000000000000172</c:v>
                </c:pt>
                <c:pt idx="31">
                  <c:v>0.65000000000000313</c:v>
                </c:pt>
                <c:pt idx="32">
                  <c:v>0.64000000000000301</c:v>
                </c:pt>
                <c:pt idx="33">
                  <c:v>0.65000000000000313</c:v>
                </c:pt>
                <c:pt idx="34">
                  <c:v>0.67000000000000348</c:v>
                </c:pt>
                <c:pt idx="35">
                  <c:v>0.66000000000000336</c:v>
                </c:pt>
                <c:pt idx="36">
                  <c:v>0.66000000000000336</c:v>
                </c:pt>
                <c:pt idx="37">
                  <c:v>0.65000000000000313</c:v>
                </c:pt>
                <c:pt idx="38">
                  <c:v>0.65000000000000313</c:v>
                </c:pt>
                <c:pt idx="39">
                  <c:v>0.64000000000000301</c:v>
                </c:pt>
                <c:pt idx="40">
                  <c:v>0.68000000000000105</c:v>
                </c:pt>
                <c:pt idx="41">
                  <c:v>0.64000000000000301</c:v>
                </c:pt>
                <c:pt idx="42">
                  <c:v>0.65000000000000313</c:v>
                </c:pt>
                <c:pt idx="43">
                  <c:v>0.75000000000000278</c:v>
                </c:pt>
                <c:pt idx="44">
                  <c:v>0.78</c:v>
                </c:pt>
                <c:pt idx="45">
                  <c:v>0.74000000000000266</c:v>
                </c:pt>
                <c:pt idx="46">
                  <c:v>0.75000000000000278</c:v>
                </c:pt>
                <c:pt idx="47">
                  <c:v>0.78</c:v>
                </c:pt>
                <c:pt idx="48">
                  <c:v>0.78</c:v>
                </c:pt>
                <c:pt idx="49">
                  <c:v>0.75000000000000278</c:v>
                </c:pt>
                <c:pt idx="50">
                  <c:v>0.74000000000000266</c:v>
                </c:pt>
                <c:pt idx="51">
                  <c:v>0.73000000000000065</c:v>
                </c:pt>
                <c:pt idx="52">
                  <c:v>0.74000000000000266</c:v>
                </c:pt>
                <c:pt idx="53">
                  <c:v>0.73000000000000065</c:v>
                </c:pt>
                <c:pt idx="54">
                  <c:v>0.77000000000000213</c:v>
                </c:pt>
                <c:pt idx="55">
                  <c:v>0.72000000000000064</c:v>
                </c:pt>
                <c:pt idx="56">
                  <c:v>0.76000000000000301</c:v>
                </c:pt>
                <c:pt idx="57">
                  <c:v>0.75000000000000278</c:v>
                </c:pt>
                <c:pt idx="58">
                  <c:v>0.73000000000000065</c:v>
                </c:pt>
                <c:pt idx="59">
                  <c:v>0.79</c:v>
                </c:pt>
                <c:pt idx="60">
                  <c:v>0.76000000000000301</c:v>
                </c:pt>
                <c:pt idx="61">
                  <c:v>0.73000000000000065</c:v>
                </c:pt>
                <c:pt idx="62">
                  <c:v>0.74000000000000266</c:v>
                </c:pt>
                <c:pt idx="63">
                  <c:v>0.77000000000000213</c:v>
                </c:pt>
                <c:pt idx="64">
                  <c:v>0.82000000000000062</c:v>
                </c:pt>
                <c:pt idx="65">
                  <c:v>0.77000000000000213</c:v>
                </c:pt>
                <c:pt idx="66">
                  <c:v>0.75000000000000278</c:v>
                </c:pt>
                <c:pt idx="67">
                  <c:v>0.75000000000000278</c:v>
                </c:pt>
                <c:pt idx="68">
                  <c:v>0.78</c:v>
                </c:pt>
                <c:pt idx="69">
                  <c:v>0.82000000000000062</c:v>
                </c:pt>
                <c:pt idx="70">
                  <c:v>0.76000000000000301</c:v>
                </c:pt>
                <c:pt idx="71">
                  <c:v>0.81</c:v>
                </c:pt>
                <c:pt idx="72">
                  <c:v>0.77000000000000213</c:v>
                </c:pt>
                <c:pt idx="73">
                  <c:v>0.75000000000000278</c:v>
                </c:pt>
                <c:pt idx="74">
                  <c:v>0.74000000000000266</c:v>
                </c:pt>
                <c:pt idx="75">
                  <c:v>0.74000000000000266</c:v>
                </c:pt>
                <c:pt idx="76">
                  <c:v>0.72000000000000064</c:v>
                </c:pt>
                <c:pt idx="77">
                  <c:v>0.84000000000000064</c:v>
                </c:pt>
                <c:pt idx="78">
                  <c:v>0.75000000000000278</c:v>
                </c:pt>
                <c:pt idx="79">
                  <c:v>0.74000000000000266</c:v>
                </c:pt>
                <c:pt idx="80">
                  <c:v>0.71000000000000063</c:v>
                </c:pt>
                <c:pt idx="81">
                  <c:v>0.79</c:v>
                </c:pt>
                <c:pt idx="82">
                  <c:v>0.74000000000000266</c:v>
                </c:pt>
                <c:pt idx="83">
                  <c:v>0.77000000000000213</c:v>
                </c:pt>
                <c:pt idx="84">
                  <c:v>0.72000000000000064</c:v>
                </c:pt>
                <c:pt idx="85">
                  <c:v>0.75000000000000278</c:v>
                </c:pt>
                <c:pt idx="86">
                  <c:v>0.77000000000000213</c:v>
                </c:pt>
                <c:pt idx="87">
                  <c:v>0.73000000000000065</c:v>
                </c:pt>
                <c:pt idx="88">
                  <c:v>0.75000000000000278</c:v>
                </c:pt>
                <c:pt idx="89">
                  <c:v>0.74000000000000266</c:v>
                </c:pt>
                <c:pt idx="90">
                  <c:v>0.76000000000000301</c:v>
                </c:pt>
                <c:pt idx="91">
                  <c:v>0.79</c:v>
                </c:pt>
                <c:pt idx="92">
                  <c:v>0.70000000000000062</c:v>
                </c:pt>
                <c:pt idx="93">
                  <c:v>0.79</c:v>
                </c:pt>
                <c:pt idx="94">
                  <c:v>0.75000000000000278</c:v>
                </c:pt>
                <c:pt idx="95">
                  <c:v>0.71000000000000063</c:v>
                </c:pt>
                <c:pt idx="96">
                  <c:v>0.70000000000000062</c:v>
                </c:pt>
                <c:pt idx="97">
                  <c:v>0.78</c:v>
                </c:pt>
                <c:pt idx="98">
                  <c:v>0.75000000000000278</c:v>
                </c:pt>
                <c:pt idx="99">
                  <c:v>0.73000000000000065</c:v>
                </c:pt>
                <c:pt idx="100">
                  <c:v>0.70000000000000062</c:v>
                </c:pt>
                <c:pt idx="101">
                  <c:v>0.74000000000000266</c:v>
                </c:pt>
                <c:pt idx="102">
                  <c:v>0.73000000000000065</c:v>
                </c:pt>
                <c:pt idx="103">
                  <c:v>0.65000000000000313</c:v>
                </c:pt>
                <c:pt idx="104">
                  <c:v>0.67000000000000348</c:v>
                </c:pt>
                <c:pt idx="105">
                  <c:v>0.68000000000000105</c:v>
                </c:pt>
                <c:pt idx="106">
                  <c:v>0.8</c:v>
                </c:pt>
                <c:pt idx="107">
                  <c:v>0.68000000000000105</c:v>
                </c:pt>
                <c:pt idx="108">
                  <c:v>0.66000000000000336</c:v>
                </c:pt>
                <c:pt idx="109">
                  <c:v>0.68000000000000105</c:v>
                </c:pt>
                <c:pt idx="110">
                  <c:v>0.70000000000000062</c:v>
                </c:pt>
                <c:pt idx="111">
                  <c:v>0.67000000000000348</c:v>
                </c:pt>
                <c:pt idx="112">
                  <c:v>0.67000000000000348</c:v>
                </c:pt>
                <c:pt idx="113">
                  <c:v>0.72000000000000064</c:v>
                </c:pt>
                <c:pt idx="114">
                  <c:v>0.69000000000000172</c:v>
                </c:pt>
                <c:pt idx="115">
                  <c:v>0.81</c:v>
                </c:pt>
                <c:pt idx="116">
                  <c:v>0.68000000000000105</c:v>
                </c:pt>
                <c:pt idx="117">
                  <c:v>0.70000000000000062</c:v>
                </c:pt>
                <c:pt idx="118">
                  <c:v>0.69000000000000172</c:v>
                </c:pt>
                <c:pt idx="119">
                  <c:v>0.74000000000000266</c:v>
                </c:pt>
                <c:pt idx="120">
                  <c:v>0.69000000000000172</c:v>
                </c:pt>
                <c:pt idx="121">
                  <c:v>0.67000000000000348</c:v>
                </c:pt>
                <c:pt idx="122">
                  <c:v>0.70000000000000062</c:v>
                </c:pt>
                <c:pt idx="123">
                  <c:v>0.66000000000000336</c:v>
                </c:pt>
                <c:pt idx="124">
                  <c:v>0.72000000000000064</c:v>
                </c:pt>
                <c:pt idx="125">
                  <c:v>0.67000000000000348</c:v>
                </c:pt>
                <c:pt idx="126">
                  <c:v>0.72000000000000064</c:v>
                </c:pt>
                <c:pt idx="127">
                  <c:v>0.68000000000000105</c:v>
                </c:pt>
                <c:pt idx="128">
                  <c:v>0.77000000000000213</c:v>
                </c:pt>
                <c:pt idx="129">
                  <c:v>0.71000000000000063</c:v>
                </c:pt>
                <c:pt idx="130">
                  <c:v>0.72000000000000064</c:v>
                </c:pt>
                <c:pt idx="131">
                  <c:v>0.71000000000000063</c:v>
                </c:pt>
                <c:pt idx="132">
                  <c:v>0.72000000000000064</c:v>
                </c:pt>
                <c:pt idx="133">
                  <c:v>0.70000000000000062</c:v>
                </c:pt>
                <c:pt idx="134">
                  <c:v>0.67000000000000348</c:v>
                </c:pt>
                <c:pt idx="135">
                  <c:v>0.71000000000000063</c:v>
                </c:pt>
                <c:pt idx="136">
                  <c:v>0.67000000000000348</c:v>
                </c:pt>
                <c:pt idx="137">
                  <c:v>0.69000000000000172</c:v>
                </c:pt>
                <c:pt idx="138">
                  <c:v>0.81</c:v>
                </c:pt>
                <c:pt idx="139">
                  <c:v>0.74000000000000266</c:v>
                </c:pt>
                <c:pt idx="140">
                  <c:v>0.81</c:v>
                </c:pt>
                <c:pt idx="141">
                  <c:v>0.76000000000000301</c:v>
                </c:pt>
                <c:pt idx="142">
                  <c:v>0.78</c:v>
                </c:pt>
                <c:pt idx="143">
                  <c:v>0.88000000000000089</c:v>
                </c:pt>
                <c:pt idx="144">
                  <c:v>0.75000000000000278</c:v>
                </c:pt>
                <c:pt idx="145">
                  <c:v>0.79</c:v>
                </c:pt>
                <c:pt idx="146">
                  <c:v>0.77000000000000213</c:v>
                </c:pt>
                <c:pt idx="147">
                  <c:v>0.77000000000000213</c:v>
                </c:pt>
                <c:pt idx="148">
                  <c:v>0.92</c:v>
                </c:pt>
                <c:pt idx="149">
                  <c:v>0.74000000000000266</c:v>
                </c:pt>
                <c:pt idx="150">
                  <c:v>0.8</c:v>
                </c:pt>
                <c:pt idx="151">
                  <c:v>0.73000000000000065</c:v>
                </c:pt>
                <c:pt idx="152">
                  <c:v>0.8</c:v>
                </c:pt>
                <c:pt idx="153">
                  <c:v>0.74000000000000266</c:v>
                </c:pt>
                <c:pt idx="154">
                  <c:v>0.78</c:v>
                </c:pt>
                <c:pt idx="155">
                  <c:v>0.75000000000000278</c:v>
                </c:pt>
                <c:pt idx="156">
                  <c:v>0.78</c:v>
                </c:pt>
                <c:pt idx="157">
                  <c:v>0.8</c:v>
                </c:pt>
                <c:pt idx="158">
                  <c:v>0.77000000000000213</c:v>
                </c:pt>
                <c:pt idx="159">
                  <c:v>0.82000000000000062</c:v>
                </c:pt>
                <c:pt idx="160">
                  <c:v>0.83000000000000063</c:v>
                </c:pt>
                <c:pt idx="161">
                  <c:v>0.83000000000000063</c:v>
                </c:pt>
                <c:pt idx="162">
                  <c:v>0.84000000000000064</c:v>
                </c:pt>
                <c:pt idx="163">
                  <c:v>0.75000000000000278</c:v>
                </c:pt>
                <c:pt idx="164">
                  <c:v>0.8</c:v>
                </c:pt>
                <c:pt idx="165">
                  <c:v>1.37</c:v>
                </c:pt>
                <c:pt idx="166">
                  <c:v>1.35</c:v>
                </c:pt>
                <c:pt idx="167">
                  <c:v>1.33</c:v>
                </c:pt>
                <c:pt idx="168">
                  <c:v>1.34</c:v>
                </c:pt>
                <c:pt idx="169">
                  <c:v>1.31</c:v>
                </c:pt>
                <c:pt idx="170">
                  <c:v>1.42</c:v>
                </c:pt>
                <c:pt idx="171">
                  <c:v>1.33</c:v>
                </c:pt>
                <c:pt idx="172">
                  <c:v>1.35</c:v>
                </c:pt>
                <c:pt idx="173">
                  <c:v>1.41</c:v>
                </c:pt>
                <c:pt idx="174">
                  <c:v>1.33</c:v>
                </c:pt>
                <c:pt idx="175">
                  <c:v>1.31</c:v>
                </c:pt>
                <c:pt idx="176">
                  <c:v>1.43</c:v>
                </c:pt>
                <c:pt idx="177">
                  <c:v>1.45</c:v>
                </c:pt>
                <c:pt idx="178">
                  <c:v>1.51</c:v>
                </c:pt>
                <c:pt idx="179">
                  <c:v>1.33</c:v>
                </c:pt>
                <c:pt idx="180">
                  <c:v>1.3900000000000001</c:v>
                </c:pt>
                <c:pt idx="181">
                  <c:v>1.37</c:v>
                </c:pt>
                <c:pt idx="182">
                  <c:v>1.33</c:v>
                </c:pt>
                <c:pt idx="183">
                  <c:v>1.32</c:v>
                </c:pt>
                <c:pt idx="184">
                  <c:v>1.43</c:v>
                </c:pt>
                <c:pt idx="185">
                  <c:v>1.42</c:v>
                </c:pt>
                <c:pt idx="186">
                  <c:v>1.7400000000000015</c:v>
                </c:pt>
                <c:pt idx="187">
                  <c:v>1.48</c:v>
                </c:pt>
                <c:pt idx="188">
                  <c:v>1.47</c:v>
                </c:pt>
                <c:pt idx="189">
                  <c:v>1.45</c:v>
                </c:pt>
                <c:pt idx="190">
                  <c:v>1.4</c:v>
                </c:pt>
                <c:pt idx="191">
                  <c:v>1.41</c:v>
                </c:pt>
                <c:pt idx="192">
                  <c:v>1.44</c:v>
                </c:pt>
                <c:pt idx="193">
                  <c:v>1.3800000000000001</c:v>
                </c:pt>
                <c:pt idx="194">
                  <c:v>1.36</c:v>
                </c:pt>
                <c:pt idx="195">
                  <c:v>1.45</c:v>
                </c:pt>
                <c:pt idx="196">
                  <c:v>1.46</c:v>
                </c:pt>
                <c:pt idx="197">
                  <c:v>1.4</c:v>
                </c:pt>
                <c:pt idx="198">
                  <c:v>1.3900000000000001</c:v>
                </c:pt>
                <c:pt idx="199">
                  <c:v>1.44</c:v>
                </c:pt>
                <c:pt idx="200">
                  <c:v>1.36</c:v>
                </c:pt>
                <c:pt idx="201">
                  <c:v>1.41</c:v>
                </c:pt>
                <c:pt idx="202">
                  <c:v>1.42</c:v>
                </c:pt>
                <c:pt idx="203">
                  <c:v>1.28</c:v>
                </c:pt>
                <c:pt idx="204">
                  <c:v>1.22</c:v>
                </c:pt>
                <c:pt idx="205">
                  <c:v>1.24</c:v>
                </c:pt>
                <c:pt idx="206">
                  <c:v>1.25</c:v>
                </c:pt>
                <c:pt idx="207">
                  <c:v>1.23</c:v>
                </c:pt>
                <c:pt idx="208">
                  <c:v>1.25</c:v>
                </c:pt>
                <c:pt idx="209">
                  <c:v>1.32</c:v>
                </c:pt>
                <c:pt idx="210">
                  <c:v>1.23</c:v>
                </c:pt>
                <c:pt idx="211">
                  <c:v>1.22</c:v>
                </c:pt>
                <c:pt idx="212">
                  <c:v>1.29</c:v>
                </c:pt>
                <c:pt idx="213">
                  <c:v>1.24</c:v>
                </c:pt>
                <c:pt idx="214">
                  <c:v>1.29</c:v>
                </c:pt>
                <c:pt idx="215">
                  <c:v>1.27</c:v>
                </c:pt>
                <c:pt idx="216">
                  <c:v>1.26</c:v>
                </c:pt>
                <c:pt idx="217">
                  <c:v>1.28</c:v>
                </c:pt>
                <c:pt idx="218">
                  <c:v>1.23</c:v>
                </c:pt>
                <c:pt idx="219">
                  <c:v>1.27</c:v>
                </c:pt>
                <c:pt idx="220">
                  <c:v>1.21</c:v>
                </c:pt>
                <c:pt idx="221">
                  <c:v>1.29</c:v>
                </c:pt>
                <c:pt idx="222">
                  <c:v>1.27</c:v>
                </c:pt>
                <c:pt idx="223">
                  <c:v>1.25</c:v>
                </c:pt>
                <c:pt idx="224">
                  <c:v>1.24</c:v>
                </c:pt>
                <c:pt idx="225">
                  <c:v>1.22</c:v>
                </c:pt>
                <c:pt idx="226">
                  <c:v>1.21</c:v>
                </c:pt>
                <c:pt idx="227">
                  <c:v>1.25</c:v>
                </c:pt>
                <c:pt idx="228">
                  <c:v>1.41</c:v>
                </c:pt>
                <c:pt idx="229">
                  <c:v>1.4</c:v>
                </c:pt>
                <c:pt idx="230">
                  <c:v>1.42</c:v>
                </c:pt>
                <c:pt idx="231">
                  <c:v>1.46</c:v>
                </c:pt>
                <c:pt idx="232">
                  <c:v>1.41</c:v>
                </c:pt>
                <c:pt idx="233">
                  <c:v>1.36</c:v>
                </c:pt>
                <c:pt idx="234">
                  <c:v>1.3800000000000001</c:v>
                </c:pt>
                <c:pt idx="235">
                  <c:v>1.34</c:v>
                </c:pt>
                <c:pt idx="236">
                  <c:v>1.41</c:v>
                </c:pt>
                <c:pt idx="237">
                  <c:v>1.43</c:v>
                </c:pt>
                <c:pt idx="238">
                  <c:v>1.3900000000000001</c:v>
                </c:pt>
                <c:pt idx="239">
                  <c:v>1.3900000000000001</c:v>
                </c:pt>
                <c:pt idx="240">
                  <c:v>1.3900000000000001</c:v>
                </c:pt>
                <c:pt idx="241">
                  <c:v>1.3800000000000001</c:v>
                </c:pt>
                <c:pt idx="242">
                  <c:v>1.3800000000000001</c:v>
                </c:pt>
                <c:pt idx="243">
                  <c:v>1.46</c:v>
                </c:pt>
                <c:pt idx="244">
                  <c:v>1.58</c:v>
                </c:pt>
                <c:pt idx="245">
                  <c:v>1.37</c:v>
                </c:pt>
                <c:pt idx="246">
                  <c:v>1.34</c:v>
                </c:pt>
                <c:pt idx="247">
                  <c:v>1.4</c:v>
                </c:pt>
                <c:pt idx="248">
                  <c:v>1.3900000000000001</c:v>
                </c:pt>
                <c:pt idx="249">
                  <c:v>1.42</c:v>
                </c:pt>
                <c:pt idx="250">
                  <c:v>1.3900000000000001</c:v>
                </c:pt>
                <c:pt idx="251">
                  <c:v>1.42</c:v>
                </c:pt>
                <c:pt idx="252">
                  <c:v>1.4</c:v>
                </c:pt>
                <c:pt idx="253">
                  <c:v>1.46</c:v>
                </c:pt>
                <c:pt idx="254">
                  <c:v>1.43</c:v>
                </c:pt>
                <c:pt idx="255">
                  <c:v>1.44</c:v>
                </c:pt>
                <c:pt idx="256">
                  <c:v>1.45</c:v>
                </c:pt>
                <c:pt idx="257">
                  <c:v>1.4</c:v>
                </c:pt>
                <c:pt idx="258">
                  <c:v>1.3800000000000001</c:v>
                </c:pt>
                <c:pt idx="259">
                  <c:v>1.42</c:v>
                </c:pt>
                <c:pt idx="260">
                  <c:v>1.49</c:v>
                </c:pt>
                <c:pt idx="261">
                  <c:v>1.37</c:v>
                </c:pt>
                <c:pt idx="262">
                  <c:v>1.46</c:v>
                </c:pt>
                <c:pt idx="263">
                  <c:v>1.35</c:v>
                </c:pt>
                <c:pt idx="264">
                  <c:v>1.41</c:v>
                </c:pt>
                <c:pt idx="265">
                  <c:v>1.37</c:v>
                </c:pt>
                <c:pt idx="266">
                  <c:v>1.34</c:v>
                </c:pt>
                <c:pt idx="267">
                  <c:v>1.4</c:v>
                </c:pt>
                <c:pt idx="268">
                  <c:v>1.52</c:v>
                </c:pt>
                <c:pt idx="269">
                  <c:v>1.4</c:v>
                </c:pt>
                <c:pt idx="270">
                  <c:v>1.4</c:v>
                </c:pt>
                <c:pt idx="271">
                  <c:v>1.34</c:v>
                </c:pt>
                <c:pt idx="272">
                  <c:v>1.4</c:v>
                </c:pt>
                <c:pt idx="273">
                  <c:v>1.3900000000000001</c:v>
                </c:pt>
                <c:pt idx="274">
                  <c:v>1.3800000000000001</c:v>
                </c:pt>
                <c:pt idx="275">
                  <c:v>1.4</c:v>
                </c:pt>
                <c:pt idx="276">
                  <c:v>1.34</c:v>
                </c:pt>
                <c:pt idx="277">
                  <c:v>1.44</c:v>
                </c:pt>
                <c:pt idx="278">
                  <c:v>1.45</c:v>
                </c:pt>
                <c:pt idx="279">
                  <c:v>1.36</c:v>
                </c:pt>
                <c:pt idx="280">
                  <c:v>1.3800000000000001</c:v>
                </c:pt>
                <c:pt idx="281">
                  <c:v>1.4</c:v>
                </c:pt>
                <c:pt idx="282">
                  <c:v>1.32</c:v>
                </c:pt>
                <c:pt idx="283">
                  <c:v>1.34</c:v>
                </c:pt>
                <c:pt idx="284">
                  <c:v>1.44</c:v>
                </c:pt>
                <c:pt idx="285">
                  <c:v>1.37</c:v>
                </c:pt>
                <c:pt idx="286">
                  <c:v>1.4</c:v>
                </c:pt>
                <c:pt idx="287">
                  <c:v>5.34</c:v>
                </c:pt>
                <c:pt idx="288">
                  <c:v>5.31</c:v>
                </c:pt>
                <c:pt idx="289">
                  <c:v>1.36</c:v>
                </c:pt>
                <c:pt idx="290">
                  <c:v>1.33</c:v>
                </c:pt>
                <c:pt idx="291">
                  <c:v>1.34</c:v>
                </c:pt>
                <c:pt idx="292">
                  <c:v>1.35</c:v>
                </c:pt>
                <c:pt idx="293">
                  <c:v>1.36</c:v>
                </c:pt>
                <c:pt idx="294">
                  <c:v>1.33</c:v>
                </c:pt>
                <c:pt idx="295">
                  <c:v>1.42</c:v>
                </c:pt>
                <c:pt idx="296">
                  <c:v>1.41</c:v>
                </c:pt>
                <c:pt idx="297">
                  <c:v>1.3900000000000001</c:v>
                </c:pt>
                <c:pt idx="298">
                  <c:v>1.34</c:v>
                </c:pt>
                <c:pt idx="299">
                  <c:v>1.3900000000000001</c:v>
                </c:pt>
                <c:pt idx="300">
                  <c:v>1.3800000000000001</c:v>
                </c:pt>
                <c:pt idx="301">
                  <c:v>1.45</c:v>
                </c:pt>
                <c:pt idx="302">
                  <c:v>1.34</c:v>
                </c:pt>
                <c:pt idx="303">
                  <c:v>1.35</c:v>
                </c:pt>
                <c:pt idx="304">
                  <c:v>1.4</c:v>
                </c:pt>
                <c:pt idx="305">
                  <c:v>1.35</c:v>
                </c:pt>
                <c:pt idx="306">
                  <c:v>1.36</c:v>
                </c:pt>
                <c:pt idx="307">
                  <c:v>1.37</c:v>
                </c:pt>
                <c:pt idx="308">
                  <c:v>1.42</c:v>
                </c:pt>
                <c:pt idx="309">
                  <c:v>1.33</c:v>
                </c:pt>
                <c:pt idx="310">
                  <c:v>1.33</c:v>
                </c:pt>
              </c:numCache>
            </c:numRef>
          </c:val>
          <c:smooth val="0"/>
        </c:ser>
        <c:ser>
          <c:idx val="7"/>
          <c:order val="7"/>
          <c:marker>
            <c:symbol val="none"/>
          </c:marker>
          <c:val>
            <c:numRef>
              <c:f>Sheet1!$K$100:$K$410</c:f>
              <c:numCache>
                <c:formatCode>General</c:formatCode>
                <c:ptCount val="311"/>
                <c:pt idx="0">
                  <c:v>5.94</c:v>
                </c:pt>
                <c:pt idx="1">
                  <c:v>5.84</c:v>
                </c:pt>
                <c:pt idx="2">
                  <c:v>5.92</c:v>
                </c:pt>
                <c:pt idx="3">
                  <c:v>6.04</c:v>
                </c:pt>
                <c:pt idx="4">
                  <c:v>5.9</c:v>
                </c:pt>
                <c:pt idx="5">
                  <c:v>5.9300000000000024</c:v>
                </c:pt>
                <c:pt idx="6">
                  <c:v>6.17</c:v>
                </c:pt>
                <c:pt idx="7">
                  <c:v>5.96</c:v>
                </c:pt>
                <c:pt idx="8">
                  <c:v>6.13</c:v>
                </c:pt>
                <c:pt idx="9">
                  <c:v>5.84</c:v>
                </c:pt>
                <c:pt idx="10">
                  <c:v>6.7</c:v>
                </c:pt>
                <c:pt idx="11">
                  <c:v>7</c:v>
                </c:pt>
                <c:pt idx="12">
                  <c:v>6.67</c:v>
                </c:pt>
                <c:pt idx="13">
                  <c:v>6.71</c:v>
                </c:pt>
                <c:pt idx="14">
                  <c:v>6.74</c:v>
                </c:pt>
                <c:pt idx="15">
                  <c:v>6.6499999999999995</c:v>
                </c:pt>
                <c:pt idx="16">
                  <c:v>6.63</c:v>
                </c:pt>
                <c:pt idx="17">
                  <c:v>6.89</c:v>
                </c:pt>
                <c:pt idx="18">
                  <c:v>6.6599999999999975</c:v>
                </c:pt>
                <c:pt idx="19">
                  <c:v>5.13</c:v>
                </c:pt>
                <c:pt idx="20">
                  <c:v>5.31</c:v>
                </c:pt>
                <c:pt idx="21">
                  <c:v>5.08</c:v>
                </c:pt>
                <c:pt idx="22">
                  <c:v>5.1499999999999995</c:v>
                </c:pt>
                <c:pt idx="23">
                  <c:v>5.1099999999999985</c:v>
                </c:pt>
                <c:pt idx="24">
                  <c:v>5.2700000000000014</c:v>
                </c:pt>
                <c:pt idx="25">
                  <c:v>5.26</c:v>
                </c:pt>
                <c:pt idx="26">
                  <c:v>5.34</c:v>
                </c:pt>
                <c:pt idx="27">
                  <c:v>5.28</c:v>
                </c:pt>
                <c:pt idx="28">
                  <c:v>5.38</c:v>
                </c:pt>
                <c:pt idx="29">
                  <c:v>5.24</c:v>
                </c:pt>
                <c:pt idx="30">
                  <c:v>5.8199999999999985</c:v>
                </c:pt>
                <c:pt idx="31">
                  <c:v>5.81</c:v>
                </c:pt>
                <c:pt idx="32">
                  <c:v>5.8199999999999985</c:v>
                </c:pt>
                <c:pt idx="33">
                  <c:v>5.74</c:v>
                </c:pt>
                <c:pt idx="34">
                  <c:v>5.74</c:v>
                </c:pt>
                <c:pt idx="35">
                  <c:v>5.64</c:v>
                </c:pt>
                <c:pt idx="36">
                  <c:v>5.68</c:v>
                </c:pt>
                <c:pt idx="37">
                  <c:v>5.72</c:v>
                </c:pt>
                <c:pt idx="38">
                  <c:v>5.75</c:v>
                </c:pt>
                <c:pt idx="39">
                  <c:v>5.78</c:v>
                </c:pt>
                <c:pt idx="40">
                  <c:v>5.85</c:v>
                </c:pt>
                <c:pt idx="41">
                  <c:v>5.75</c:v>
                </c:pt>
                <c:pt idx="42">
                  <c:v>5.8</c:v>
                </c:pt>
                <c:pt idx="43">
                  <c:v>5.34</c:v>
                </c:pt>
                <c:pt idx="44">
                  <c:v>5.33</c:v>
                </c:pt>
                <c:pt idx="45">
                  <c:v>5.44</c:v>
                </c:pt>
                <c:pt idx="46">
                  <c:v>5.3199999999999985</c:v>
                </c:pt>
                <c:pt idx="47">
                  <c:v>7.1099999999999985</c:v>
                </c:pt>
                <c:pt idx="48">
                  <c:v>7.23</c:v>
                </c:pt>
                <c:pt idx="49">
                  <c:v>7.4300000000000024</c:v>
                </c:pt>
                <c:pt idx="50">
                  <c:v>7.5</c:v>
                </c:pt>
                <c:pt idx="51">
                  <c:v>7.42</c:v>
                </c:pt>
                <c:pt idx="52">
                  <c:v>7.4300000000000024</c:v>
                </c:pt>
                <c:pt idx="53">
                  <c:v>7.42</c:v>
                </c:pt>
                <c:pt idx="54">
                  <c:v>7.56</c:v>
                </c:pt>
                <c:pt idx="55">
                  <c:v>7.46</c:v>
                </c:pt>
                <c:pt idx="56">
                  <c:v>7.6199999999999966</c:v>
                </c:pt>
                <c:pt idx="57">
                  <c:v>7.56</c:v>
                </c:pt>
                <c:pt idx="58">
                  <c:v>7.6499999999999995</c:v>
                </c:pt>
                <c:pt idx="59">
                  <c:v>7.49</c:v>
                </c:pt>
                <c:pt idx="60">
                  <c:v>7.39</c:v>
                </c:pt>
                <c:pt idx="61">
                  <c:v>7.46</c:v>
                </c:pt>
                <c:pt idx="62">
                  <c:v>7.57</c:v>
                </c:pt>
                <c:pt idx="63">
                  <c:v>6.72</c:v>
                </c:pt>
                <c:pt idx="64">
                  <c:v>6.9</c:v>
                </c:pt>
                <c:pt idx="65">
                  <c:v>6.52</c:v>
                </c:pt>
                <c:pt idx="66">
                  <c:v>7.34</c:v>
                </c:pt>
                <c:pt idx="67">
                  <c:v>6.55</c:v>
                </c:pt>
                <c:pt idx="68">
                  <c:v>6.67</c:v>
                </c:pt>
                <c:pt idx="69">
                  <c:v>8.02</c:v>
                </c:pt>
                <c:pt idx="70">
                  <c:v>4.9000000000000004</c:v>
                </c:pt>
                <c:pt idx="71">
                  <c:v>5</c:v>
                </c:pt>
                <c:pt idx="72">
                  <c:v>4.8899999999999997</c:v>
                </c:pt>
                <c:pt idx="73">
                  <c:v>3.84</c:v>
                </c:pt>
                <c:pt idx="74">
                  <c:v>3.8299999999999987</c:v>
                </c:pt>
                <c:pt idx="75">
                  <c:v>3.71</c:v>
                </c:pt>
                <c:pt idx="76">
                  <c:v>3.77</c:v>
                </c:pt>
                <c:pt idx="77">
                  <c:v>4.28</c:v>
                </c:pt>
                <c:pt idx="78">
                  <c:v>3.79</c:v>
                </c:pt>
                <c:pt idx="79">
                  <c:v>3.7600000000000002</c:v>
                </c:pt>
                <c:pt idx="80">
                  <c:v>3.98</c:v>
                </c:pt>
                <c:pt idx="81">
                  <c:v>3.9899999999999998</c:v>
                </c:pt>
                <c:pt idx="82">
                  <c:v>3.9699999999999998</c:v>
                </c:pt>
                <c:pt idx="83">
                  <c:v>4.17</c:v>
                </c:pt>
                <c:pt idx="84">
                  <c:v>4.05</c:v>
                </c:pt>
                <c:pt idx="85">
                  <c:v>3.96</c:v>
                </c:pt>
                <c:pt idx="86">
                  <c:v>3.9699999999999998</c:v>
                </c:pt>
                <c:pt idx="87">
                  <c:v>4.01</c:v>
                </c:pt>
                <c:pt idx="88">
                  <c:v>4.0599999999999996</c:v>
                </c:pt>
                <c:pt idx="89">
                  <c:v>4.07</c:v>
                </c:pt>
                <c:pt idx="90">
                  <c:v>4.2</c:v>
                </c:pt>
                <c:pt idx="91">
                  <c:v>3.9</c:v>
                </c:pt>
                <c:pt idx="92">
                  <c:v>3.88</c:v>
                </c:pt>
                <c:pt idx="93">
                  <c:v>4.0199999999999996</c:v>
                </c:pt>
                <c:pt idx="94">
                  <c:v>4.7699999999999996</c:v>
                </c:pt>
                <c:pt idx="95">
                  <c:v>4.5999999999999996</c:v>
                </c:pt>
                <c:pt idx="96">
                  <c:v>4.7</c:v>
                </c:pt>
                <c:pt idx="97">
                  <c:v>4.88</c:v>
                </c:pt>
                <c:pt idx="98">
                  <c:v>4.58</c:v>
                </c:pt>
                <c:pt idx="99">
                  <c:v>3.68</c:v>
                </c:pt>
                <c:pt idx="100">
                  <c:v>3.9699999999999998</c:v>
                </c:pt>
                <c:pt idx="101">
                  <c:v>4.05</c:v>
                </c:pt>
                <c:pt idx="102">
                  <c:v>3.92</c:v>
                </c:pt>
                <c:pt idx="103">
                  <c:v>3.51</c:v>
                </c:pt>
                <c:pt idx="104">
                  <c:v>3.54</c:v>
                </c:pt>
                <c:pt idx="105">
                  <c:v>3.53</c:v>
                </c:pt>
                <c:pt idx="106">
                  <c:v>3.65</c:v>
                </c:pt>
                <c:pt idx="107">
                  <c:v>3.58</c:v>
                </c:pt>
                <c:pt idx="108">
                  <c:v>3.52</c:v>
                </c:pt>
                <c:pt idx="109">
                  <c:v>3.52</c:v>
                </c:pt>
                <c:pt idx="110">
                  <c:v>3.6</c:v>
                </c:pt>
                <c:pt idx="111">
                  <c:v>3.54</c:v>
                </c:pt>
                <c:pt idx="112">
                  <c:v>3.52</c:v>
                </c:pt>
                <c:pt idx="113">
                  <c:v>3.57</c:v>
                </c:pt>
                <c:pt idx="114">
                  <c:v>3.54</c:v>
                </c:pt>
                <c:pt idx="115">
                  <c:v>4.53</c:v>
                </c:pt>
                <c:pt idx="116">
                  <c:v>3.9099999999999997</c:v>
                </c:pt>
                <c:pt idx="117">
                  <c:v>3.98</c:v>
                </c:pt>
                <c:pt idx="118">
                  <c:v>4.2699999999999996</c:v>
                </c:pt>
                <c:pt idx="119">
                  <c:v>4.59</c:v>
                </c:pt>
                <c:pt idx="120">
                  <c:v>4.22</c:v>
                </c:pt>
                <c:pt idx="121">
                  <c:v>3.34</c:v>
                </c:pt>
                <c:pt idx="122">
                  <c:v>3.3899999999999997</c:v>
                </c:pt>
                <c:pt idx="123">
                  <c:v>3.3499999999999988</c:v>
                </c:pt>
                <c:pt idx="124">
                  <c:v>3.66</c:v>
                </c:pt>
                <c:pt idx="125">
                  <c:v>3.3699999999999997</c:v>
                </c:pt>
                <c:pt idx="126">
                  <c:v>3.3899999999999997</c:v>
                </c:pt>
                <c:pt idx="127">
                  <c:v>3.4699999999999998</c:v>
                </c:pt>
                <c:pt idx="128">
                  <c:v>6.6099999999999985</c:v>
                </c:pt>
                <c:pt idx="129">
                  <c:v>6.07</c:v>
                </c:pt>
                <c:pt idx="130">
                  <c:v>6.1199999999999966</c:v>
                </c:pt>
                <c:pt idx="131">
                  <c:v>6.14</c:v>
                </c:pt>
                <c:pt idx="132">
                  <c:v>6.06</c:v>
                </c:pt>
                <c:pt idx="133">
                  <c:v>6.01</c:v>
                </c:pt>
                <c:pt idx="134">
                  <c:v>6.05</c:v>
                </c:pt>
                <c:pt idx="135">
                  <c:v>5.99</c:v>
                </c:pt>
                <c:pt idx="136">
                  <c:v>6.09</c:v>
                </c:pt>
                <c:pt idx="137">
                  <c:v>6.1599999999999975</c:v>
                </c:pt>
                <c:pt idx="138">
                  <c:v>3.4499999999999997</c:v>
                </c:pt>
                <c:pt idx="139">
                  <c:v>3.3699999999999997</c:v>
                </c:pt>
                <c:pt idx="140">
                  <c:v>3.36</c:v>
                </c:pt>
                <c:pt idx="141">
                  <c:v>3.36</c:v>
                </c:pt>
                <c:pt idx="142">
                  <c:v>3.56</c:v>
                </c:pt>
                <c:pt idx="143">
                  <c:v>3.53</c:v>
                </c:pt>
                <c:pt idx="144">
                  <c:v>3.61</c:v>
                </c:pt>
                <c:pt idx="145">
                  <c:v>3.56</c:v>
                </c:pt>
                <c:pt idx="146">
                  <c:v>3.52</c:v>
                </c:pt>
                <c:pt idx="147">
                  <c:v>3.55</c:v>
                </c:pt>
                <c:pt idx="148">
                  <c:v>3.62</c:v>
                </c:pt>
                <c:pt idx="149">
                  <c:v>3.66</c:v>
                </c:pt>
                <c:pt idx="150">
                  <c:v>3.54</c:v>
                </c:pt>
                <c:pt idx="151">
                  <c:v>3.4899999999999998</c:v>
                </c:pt>
                <c:pt idx="152">
                  <c:v>3.59</c:v>
                </c:pt>
                <c:pt idx="153">
                  <c:v>3.64</c:v>
                </c:pt>
                <c:pt idx="154">
                  <c:v>3.53</c:v>
                </c:pt>
                <c:pt idx="155">
                  <c:v>3.58</c:v>
                </c:pt>
                <c:pt idx="156">
                  <c:v>3.69</c:v>
                </c:pt>
                <c:pt idx="157">
                  <c:v>3.92</c:v>
                </c:pt>
                <c:pt idx="158">
                  <c:v>3.75</c:v>
                </c:pt>
                <c:pt idx="159">
                  <c:v>3.79</c:v>
                </c:pt>
                <c:pt idx="160">
                  <c:v>3.69</c:v>
                </c:pt>
                <c:pt idx="161">
                  <c:v>3.72</c:v>
                </c:pt>
                <c:pt idx="162">
                  <c:v>3.8499999999999988</c:v>
                </c:pt>
                <c:pt idx="163">
                  <c:v>3.72</c:v>
                </c:pt>
                <c:pt idx="164">
                  <c:v>3.67</c:v>
                </c:pt>
                <c:pt idx="165">
                  <c:v>4.6199999999999966</c:v>
                </c:pt>
                <c:pt idx="166">
                  <c:v>4.7</c:v>
                </c:pt>
                <c:pt idx="167">
                  <c:v>4.55</c:v>
                </c:pt>
                <c:pt idx="168">
                  <c:v>4.54</c:v>
                </c:pt>
                <c:pt idx="169">
                  <c:v>4.79</c:v>
                </c:pt>
                <c:pt idx="170">
                  <c:v>4.78</c:v>
                </c:pt>
                <c:pt idx="171">
                  <c:v>4.8</c:v>
                </c:pt>
                <c:pt idx="172">
                  <c:v>4.8499999999999996</c:v>
                </c:pt>
                <c:pt idx="173">
                  <c:v>4.8</c:v>
                </c:pt>
                <c:pt idx="174">
                  <c:v>4.76</c:v>
                </c:pt>
                <c:pt idx="175">
                  <c:v>4.74</c:v>
                </c:pt>
                <c:pt idx="176">
                  <c:v>4.9000000000000004</c:v>
                </c:pt>
                <c:pt idx="177">
                  <c:v>4.96</c:v>
                </c:pt>
                <c:pt idx="178">
                  <c:v>4.88</c:v>
                </c:pt>
                <c:pt idx="179">
                  <c:v>4.8</c:v>
                </c:pt>
                <c:pt idx="180">
                  <c:v>4.9400000000000004</c:v>
                </c:pt>
                <c:pt idx="181">
                  <c:v>4.9000000000000004</c:v>
                </c:pt>
                <c:pt idx="182">
                  <c:v>4.8199999999999985</c:v>
                </c:pt>
                <c:pt idx="183">
                  <c:v>4.9400000000000004</c:v>
                </c:pt>
                <c:pt idx="184">
                  <c:v>0</c:v>
                </c:pt>
                <c:pt idx="185">
                  <c:v>4.9300000000000024</c:v>
                </c:pt>
                <c:pt idx="186">
                  <c:v>5.28</c:v>
                </c:pt>
                <c:pt idx="187">
                  <c:v>4.95</c:v>
                </c:pt>
                <c:pt idx="188">
                  <c:v>4.95</c:v>
                </c:pt>
                <c:pt idx="189">
                  <c:v>5.07</c:v>
                </c:pt>
                <c:pt idx="190">
                  <c:v>4.8199999999999985</c:v>
                </c:pt>
                <c:pt idx="191">
                  <c:v>4.83</c:v>
                </c:pt>
                <c:pt idx="192">
                  <c:v>4.79</c:v>
                </c:pt>
                <c:pt idx="193">
                  <c:v>4.74</c:v>
                </c:pt>
                <c:pt idx="194">
                  <c:v>4.71</c:v>
                </c:pt>
                <c:pt idx="195">
                  <c:v>4.78</c:v>
                </c:pt>
                <c:pt idx="196">
                  <c:v>4.84</c:v>
                </c:pt>
                <c:pt idx="197">
                  <c:v>4.8199999999999985</c:v>
                </c:pt>
                <c:pt idx="198">
                  <c:v>4.74</c:v>
                </c:pt>
                <c:pt idx="199">
                  <c:v>4.8499999999999996</c:v>
                </c:pt>
                <c:pt idx="200">
                  <c:v>7.75</c:v>
                </c:pt>
                <c:pt idx="201">
                  <c:v>5.46</c:v>
                </c:pt>
                <c:pt idx="202">
                  <c:v>5.4</c:v>
                </c:pt>
                <c:pt idx="203">
                  <c:v>5.34</c:v>
                </c:pt>
                <c:pt idx="204">
                  <c:v>5.38</c:v>
                </c:pt>
                <c:pt idx="205">
                  <c:v>5.4300000000000024</c:v>
                </c:pt>
                <c:pt idx="206">
                  <c:v>5.46</c:v>
                </c:pt>
                <c:pt idx="207">
                  <c:v>5.35</c:v>
                </c:pt>
                <c:pt idx="208">
                  <c:v>5.3199999999999985</c:v>
                </c:pt>
                <c:pt idx="209">
                  <c:v>5.46</c:v>
                </c:pt>
                <c:pt idx="210">
                  <c:v>5.39</c:v>
                </c:pt>
                <c:pt idx="211">
                  <c:v>5.3</c:v>
                </c:pt>
                <c:pt idx="212">
                  <c:v>5.44</c:v>
                </c:pt>
                <c:pt idx="213">
                  <c:v>5.3199999999999985</c:v>
                </c:pt>
                <c:pt idx="214">
                  <c:v>5.45</c:v>
                </c:pt>
                <c:pt idx="215">
                  <c:v>5.53</c:v>
                </c:pt>
                <c:pt idx="216">
                  <c:v>5.5</c:v>
                </c:pt>
                <c:pt idx="217">
                  <c:v>5.56</c:v>
                </c:pt>
                <c:pt idx="218">
                  <c:v>5.42</c:v>
                </c:pt>
                <c:pt idx="219">
                  <c:v>5.44</c:v>
                </c:pt>
                <c:pt idx="220">
                  <c:v>5.33</c:v>
                </c:pt>
                <c:pt idx="221">
                  <c:v>5.33</c:v>
                </c:pt>
                <c:pt idx="222">
                  <c:v>5.39</c:v>
                </c:pt>
                <c:pt idx="223">
                  <c:v>5.35</c:v>
                </c:pt>
                <c:pt idx="224">
                  <c:v>5.3</c:v>
                </c:pt>
                <c:pt idx="225">
                  <c:v>5.6199999999999966</c:v>
                </c:pt>
                <c:pt idx="226">
                  <c:v>5.29</c:v>
                </c:pt>
                <c:pt idx="227">
                  <c:v>5.38</c:v>
                </c:pt>
                <c:pt idx="228">
                  <c:v>14.73</c:v>
                </c:pt>
                <c:pt idx="229">
                  <c:v>14.11</c:v>
                </c:pt>
                <c:pt idx="230">
                  <c:v>14.17</c:v>
                </c:pt>
                <c:pt idx="231">
                  <c:v>14.27</c:v>
                </c:pt>
                <c:pt idx="232">
                  <c:v>14.01</c:v>
                </c:pt>
                <c:pt idx="233">
                  <c:v>13.51</c:v>
                </c:pt>
                <c:pt idx="234">
                  <c:v>13.7</c:v>
                </c:pt>
                <c:pt idx="235">
                  <c:v>13.6</c:v>
                </c:pt>
                <c:pt idx="236">
                  <c:v>13.42</c:v>
                </c:pt>
                <c:pt idx="237">
                  <c:v>13.58</c:v>
                </c:pt>
                <c:pt idx="238">
                  <c:v>13.64</c:v>
                </c:pt>
                <c:pt idx="239">
                  <c:v>13.6</c:v>
                </c:pt>
                <c:pt idx="240">
                  <c:v>13.54</c:v>
                </c:pt>
                <c:pt idx="241">
                  <c:v>13.54</c:v>
                </c:pt>
                <c:pt idx="242">
                  <c:v>13.48</c:v>
                </c:pt>
                <c:pt idx="243">
                  <c:v>13.61</c:v>
                </c:pt>
                <c:pt idx="244">
                  <c:v>14.07</c:v>
                </c:pt>
                <c:pt idx="245">
                  <c:v>13.370000000000006</c:v>
                </c:pt>
                <c:pt idx="246">
                  <c:v>13.44</c:v>
                </c:pt>
                <c:pt idx="247">
                  <c:v>13.43</c:v>
                </c:pt>
                <c:pt idx="248">
                  <c:v>13.43</c:v>
                </c:pt>
                <c:pt idx="249">
                  <c:v>13.66</c:v>
                </c:pt>
                <c:pt idx="250">
                  <c:v>15.55</c:v>
                </c:pt>
                <c:pt idx="251">
                  <c:v>13.450000000000006</c:v>
                </c:pt>
                <c:pt idx="252">
                  <c:v>13.42</c:v>
                </c:pt>
                <c:pt idx="253">
                  <c:v>13.77</c:v>
                </c:pt>
                <c:pt idx="254">
                  <c:v>13.99</c:v>
                </c:pt>
                <c:pt idx="255">
                  <c:v>13.46</c:v>
                </c:pt>
                <c:pt idx="256">
                  <c:v>13.61</c:v>
                </c:pt>
                <c:pt idx="257">
                  <c:v>13.66</c:v>
                </c:pt>
                <c:pt idx="258">
                  <c:v>13.59</c:v>
                </c:pt>
                <c:pt idx="259">
                  <c:v>13.48</c:v>
                </c:pt>
                <c:pt idx="260">
                  <c:v>13.81</c:v>
                </c:pt>
                <c:pt idx="261">
                  <c:v>13.6</c:v>
                </c:pt>
                <c:pt idx="262">
                  <c:v>13.63</c:v>
                </c:pt>
                <c:pt idx="263">
                  <c:v>14.82</c:v>
                </c:pt>
                <c:pt idx="264">
                  <c:v>12.62</c:v>
                </c:pt>
                <c:pt idx="265">
                  <c:v>12.51</c:v>
                </c:pt>
                <c:pt idx="266">
                  <c:v>12.63</c:v>
                </c:pt>
                <c:pt idx="267">
                  <c:v>12.43</c:v>
                </c:pt>
                <c:pt idx="268">
                  <c:v>13.39</c:v>
                </c:pt>
                <c:pt idx="269">
                  <c:v>14.6</c:v>
                </c:pt>
                <c:pt idx="270">
                  <c:v>13.19</c:v>
                </c:pt>
                <c:pt idx="271">
                  <c:v>12.72</c:v>
                </c:pt>
                <c:pt idx="272">
                  <c:v>12.83</c:v>
                </c:pt>
                <c:pt idx="273">
                  <c:v>12.62</c:v>
                </c:pt>
                <c:pt idx="274">
                  <c:v>12.84</c:v>
                </c:pt>
                <c:pt idx="275">
                  <c:v>12.59</c:v>
                </c:pt>
                <c:pt idx="276">
                  <c:v>12.88</c:v>
                </c:pt>
                <c:pt idx="277">
                  <c:v>11.850000000000026</c:v>
                </c:pt>
                <c:pt idx="278">
                  <c:v>11.44</c:v>
                </c:pt>
                <c:pt idx="279">
                  <c:v>11.73</c:v>
                </c:pt>
                <c:pt idx="280">
                  <c:v>11.65</c:v>
                </c:pt>
                <c:pt idx="281">
                  <c:v>11.38</c:v>
                </c:pt>
                <c:pt idx="282">
                  <c:v>11.64</c:v>
                </c:pt>
                <c:pt idx="283">
                  <c:v>11.850000000000026</c:v>
                </c:pt>
                <c:pt idx="284">
                  <c:v>11.97</c:v>
                </c:pt>
                <c:pt idx="285">
                  <c:v>11.96</c:v>
                </c:pt>
                <c:pt idx="286">
                  <c:v>11.91</c:v>
                </c:pt>
                <c:pt idx="287">
                  <c:v>17.21</c:v>
                </c:pt>
                <c:pt idx="288">
                  <c:v>17.14</c:v>
                </c:pt>
                <c:pt idx="289">
                  <c:v>11.93</c:v>
                </c:pt>
                <c:pt idx="290">
                  <c:v>11.79</c:v>
                </c:pt>
                <c:pt idx="291">
                  <c:v>11.78</c:v>
                </c:pt>
                <c:pt idx="292">
                  <c:v>12.07</c:v>
                </c:pt>
                <c:pt idx="293">
                  <c:v>11.71</c:v>
                </c:pt>
                <c:pt idx="294">
                  <c:v>9.57</c:v>
                </c:pt>
                <c:pt idx="295">
                  <c:v>9.56</c:v>
                </c:pt>
                <c:pt idx="296">
                  <c:v>9.52</c:v>
                </c:pt>
                <c:pt idx="297">
                  <c:v>10.52</c:v>
                </c:pt>
                <c:pt idx="298">
                  <c:v>10.53</c:v>
                </c:pt>
                <c:pt idx="299">
                  <c:v>11.16</c:v>
                </c:pt>
                <c:pt idx="300">
                  <c:v>4.3599999999999985</c:v>
                </c:pt>
                <c:pt idx="301">
                  <c:v>4.1599999999999975</c:v>
                </c:pt>
                <c:pt idx="302">
                  <c:v>4.09</c:v>
                </c:pt>
                <c:pt idx="303">
                  <c:v>4.08</c:v>
                </c:pt>
                <c:pt idx="304">
                  <c:v>4.0599999999999996</c:v>
                </c:pt>
                <c:pt idx="305">
                  <c:v>4.08</c:v>
                </c:pt>
                <c:pt idx="306">
                  <c:v>4.0999999999999996</c:v>
                </c:pt>
                <c:pt idx="307">
                  <c:v>4.0999999999999996</c:v>
                </c:pt>
                <c:pt idx="308">
                  <c:v>4</c:v>
                </c:pt>
                <c:pt idx="309">
                  <c:v>3.94</c:v>
                </c:pt>
                <c:pt idx="310">
                  <c:v>3.96</c:v>
                </c:pt>
              </c:numCache>
            </c:numRef>
          </c:val>
          <c:smooth val="0"/>
        </c:ser>
        <c:ser>
          <c:idx val="8"/>
          <c:order val="8"/>
          <c:marker>
            <c:symbol val="none"/>
          </c:marker>
          <c:val>
            <c:numRef>
              <c:f>Sheet1!$L$100:$L$410</c:f>
              <c:numCache>
                <c:formatCode>General</c:formatCode>
                <c:ptCount val="311"/>
                <c:pt idx="0">
                  <c:v>2.58</c:v>
                </c:pt>
                <c:pt idx="1">
                  <c:v>2.57</c:v>
                </c:pt>
                <c:pt idx="2">
                  <c:v>2.58</c:v>
                </c:pt>
                <c:pt idx="3">
                  <c:v>2.71</c:v>
                </c:pt>
                <c:pt idx="4">
                  <c:v>2.67</c:v>
                </c:pt>
                <c:pt idx="5">
                  <c:v>2.57</c:v>
                </c:pt>
                <c:pt idx="6">
                  <c:v>2.64</c:v>
                </c:pt>
                <c:pt idx="7">
                  <c:v>2.6</c:v>
                </c:pt>
                <c:pt idx="8">
                  <c:v>2.62</c:v>
                </c:pt>
                <c:pt idx="9">
                  <c:v>2.6</c:v>
                </c:pt>
                <c:pt idx="10">
                  <c:v>2.5099999999999998</c:v>
                </c:pt>
                <c:pt idx="11">
                  <c:v>2.4899999999999998</c:v>
                </c:pt>
                <c:pt idx="12">
                  <c:v>2.46</c:v>
                </c:pt>
                <c:pt idx="13">
                  <c:v>2.42</c:v>
                </c:pt>
                <c:pt idx="14">
                  <c:v>2.46</c:v>
                </c:pt>
                <c:pt idx="15">
                  <c:v>2.3899999999999997</c:v>
                </c:pt>
                <c:pt idx="16">
                  <c:v>2.3899999999999997</c:v>
                </c:pt>
                <c:pt idx="17">
                  <c:v>2.4</c:v>
                </c:pt>
                <c:pt idx="18">
                  <c:v>2.4</c:v>
                </c:pt>
                <c:pt idx="19">
                  <c:v>2.1800000000000002</c:v>
                </c:pt>
                <c:pt idx="20">
                  <c:v>2.17</c:v>
                </c:pt>
                <c:pt idx="21">
                  <c:v>2.19</c:v>
                </c:pt>
                <c:pt idx="22">
                  <c:v>2.21</c:v>
                </c:pt>
                <c:pt idx="23">
                  <c:v>2.17</c:v>
                </c:pt>
                <c:pt idx="24">
                  <c:v>2.2400000000000002</c:v>
                </c:pt>
                <c:pt idx="25">
                  <c:v>2.2000000000000002</c:v>
                </c:pt>
                <c:pt idx="26">
                  <c:v>2.2000000000000002</c:v>
                </c:pt>
                <c:pt idx="27">
                  <c:v>2.2599999999999998</c:v>
                </c:pt>
                <c:pt idx="28">
                  <c:v>2.29</c:v>
                </c:pt>
                <c:pt idx="29">
                  <c:v>2.2799999999999998</c:v>
                </c:pt>
                <c:pt idx="30">
                  <c:v>2.27</c:v>
                </c:pt>
                <c:pt idx="31">
                  <c:v>2.27</c:v>
                </c:pt>
                <c:pt idx="32">
                  <c:v>2.3299999999999987</c:v>
                </c:pt>
                <c:pt idx="33">
                  <c:v>2.2599999999999998</c:v>
                </c:pt>
                <c:pt idx="34">
                  <c:v>2.27</c:v>
                </c:pt>
                <c:pt idx="35">
                  <c:v>2.2999999999999998</c:v>
                </c:pt>
                <c:pt idx="36">
                  <c:v>2.29</c:v>
                </c:pt>
                <c:pt idx="37">
                  <c:v>2.2599999999999998</c:v>
                </c:pt>
                <c:pt idx="38">
                  <c:v>2.2799999999999998</c:v>
                </c:pt>
                <c:pt idx="39">
                  <c:v>2.2799999999999998</c:v>
                </c:pt>
                <c:pt idx="40">
                  <c:v>2.13</c:v>
                </c:pt>
                <c:pt idx="41">
                  <c:v>2.15</c:v>
                </c:pt>
                <c:pt idx="42">
                  <c:v>2.12</c:v>
                </c:pt>
                <c:pt idx="43">
                  <c:v>2.19</c:v>
                </c:pt>
                <c:pt idx="44">
                  <c:v>2.19</c:v>
                </c:pt>
                <c:pt idx="45">
                  <c:v>2.21</c:v>
                </c:pt>
                <c:pt idx="46">
                  <c:v>2.2200000000000002</c:v>
                </c:pt>
                <c:pt idx="47">
                  <c:v>2.16</c:v>
                </c:pt>
                <c:pt idx="48">
                  <c:v>2.42</c:v>
                </c:pt>
                <c:pt idx="49">
                  <c:v>2.56</c:v>
                </c:pt>
                <c:pt idx="50">
                  <c:v>2.62</c:v>
                </c:pt>
                <c:pt idx="51">
                  <c:v>2.73</c:v>
                </c:pt>
                <c:pt idx="52">
                  <c:v>2.58</c:v>
                </c:pt>
                <c:pt idx="53">
                  <c:v>2.6</c:v>
                </c:pt>
                <c:pt idx="54">
                  <c:v>2.66</c:v>
                </c:pt>
                <c:pt idx="55">
                  <c:v>2.62</c:v>
                </c:pt>
                <c:pt idx="56">
                  <c:v>2.61</c:v>
                </c:pt>
                <c:pt idx="57">
                  <c:v>2.58</c:v>
                </c:pt>
                <c:pt idx="58">
                  <c:v>2.57</c:v>
                </c:pt>
                <c:pt idx="59">
                  <c:v>2.57</c:v>
                </c:pt>
                <c:pt idx="60">
                  <c:v>2.56</c:v>
                </c:pt>
                <c:pt idx="61">
                  <c:v>2.65</c:v>
                </c:pt>
                <c:pt idx="62">
                  <c:v>2.67</c:v>
                </c:pt>
                <c:pt idx="63">
                  <c:v>2.3299999999999987</c:v>
                </c:pt>
                <c:pt idx="64">
                  <c:v>2.5499999999999998</c:v>
                </c:pt>
                <c:pt idx="65">
                  <c:v>2.2599999999999998</c:v>
                </c:pt>
                <c:pt idx="66">
                  <c:v>2.77</c:v>
                </c:pt>
                <c:pt idx="67">
                  <c:v>2.2799999999999998</c:v>
                </c:pt>
                <c:pt idx="68">
                  <c:v>2.2799999999999998</c:v>
                </c:pt>
                <c:pt idx="69">
                  <c:v>2.79</c:v>
                </c:pt>
                <c:pt idx="70">
                  <c:v>2.8099999999999987</c:v>
                </c:pt>
                <c:pt idx="71">
                  <c:v>2.9099999999999997</c:v>
                </c:pt>
                <c:pt idx="72">
                  <c:v>2.88</c:v>
                </c:pt>
                <c:pt idx="73">
                  <c:v>1.02</c:v>
                </c:pt>
                <c:pt idx="74">
                  <c:v>1.04</c:v>
                </c:pt>
                <c:pt idx="75">
                  <c:v>1</c:v>
                </c:pt>
                <c:pt idx="76">
                  <c:v>1</c:v>
                </c:pt>
                <c:pt idx="77">
                  <c:v>1.1800000000000053</c:v>
                </c:pt>
                <c:pt idx="78">
                  <c:v>1.03</c:v>
                </c:pt>
                <c:pt idx="79">
                  <c:v>1.03</c:v>
                </c:pt>
                <c:pt idx="80">
                  <c:v>0.97000000000000053</c:v>
                </c:pt>
                <c:pt idx="81">
                  <c:v>0.97000000000000053</c:v>
                </c:pt>
                <c:pt idx="82">
                  <c:v>0.98</c:v>
                </c:pt>
                <c:pt idx="83">
                  <c:v>0.97000000000000053</c:v>
                </c:pt>
                <c:pt idx="84">
                  <c:v>0.98</c:v>
                </c:pt>
                <c:pt idx="85">
                  <c:v>1.08</c:v>
                </c:pt>
                <c:pt idx="86">
                  <c:v>0.94000000000000061</c:v>
                </c:pt>
                <c:pt idx="87">
                  <c:v>1.01</c:v>
                </c:pt>
                <c:pt idx="88">
                  <c:v>0.96000000000000063</c:v>
                </c:pt>
                <c:pt idx="89">
                  <c:v>0.95000000000000062</c:v>
                </c:pt>
                <c:pt idx="90">
                  <c:v>1.1000000000000001</c:v>
                </c:pt>
                <c:pt idx="91">
                  <c:v>0.97000000000000053</c:v>
                </c:pt>
                <c:pt idx="92">
                  <c:v>0.97000000000000053</c:v>
                </c:pt>
                <c:pt idx="93">
                  <c:v>0.99</c:v>
                </c:pt>
                <c:pt idx="94">
                  <c:v>1.1100000000000001</c:v>
                </c:pt>
                <c:pt idx="95">
                  <c:v>1.03</c:v>
                </c:pt>
                <c:pt idx="96">
                  <c:v>1.05</c:v>
                </c:pt>
                <c:pt idx="97">
                  <c:v>1.05</c:v>
                </c:pt>
                <c:pt idx="98">
                  <c:v>1.06</c:v>
                </c:pt>
                <c:pt idx="99">
                  <c:v>0.98</c:v>
                </c:pt>
                <c:pt idx="100">
                  <c:v>1.06</c:v>
                </c:pt>
                <c:pt idx="101">
                  <c:v>1.07</c:v>
                </c:pt>
                <c:pt idx="102">
                  <c:v>1.06</c:v>
                </c:pt>
                <c:pt idx="103">
                  <c:v>0.67000000000000348</c:v>
                </c:pt>
                <c:pt idx="104">
                  <c:v>0.66000000000000336</c:v>
                </c:pt>
                <c:pt idx="105">
                  <c:v>0.71000000000000063</c:v>
                </c:pt>
                <c:pt idx="106">
                  <c:v>0.68000000000000105</c:v>
                </c:pt>
                <c:pt idx="107">
                  <c:v>0.68000000000000105</c:v>
                </c:pt>
                <c:pt idx="108">
                  <c:v>0.67000000000000348</c:v>
                </c:pt>
                <c:pt idx="109">
                  <c:v>0.66000000000000336</c:v>
                </c:pt>
                <c:pt idx="110">
                  <c:v>0.69000000000000172</c:v>
                </c:pt>
                <c:pt idx="111">
                  <c:v>0.69000000000000172</c:v>
                </c:pt>
                <c:pt idx="112">
                  <c:v>0.67000000000000348</c:v>
                </c:pt>
                <c:pt idx="113">
                  <c:v>0.68000000000000105</c:v>
                </c:pt>
                <c:pt idx="114">
                  <c:v>0.68000000000000105</c:v>
                </c:pt>
                <c:pt idx="115">
                  <c:v>0.73000000000000065</c:v>
                </c:pt>
                <c:pt idx="116">
                  <c:v>0.64000000000000301</c:v>
                </c:pt>
                <c:pt idx="117">
                  <c:v>0.65000000000000313</c:v>
                </c:pt>
                <c:pt idx="118">
                  <c:v>0.68000000000000105</c:v>
                </c:pt>
                <c:pt idx="119">
                  <c:v>0.75000000000000278</c:v>
                </c:pt>
                <c:pt idx="120">
                  <c:v>0.67000000000000348</c:v>
                </c:pt>
                <c:pt idx="121">
                  <c:v>0.64000000000000301</c:v>
                </c:pt>
                <c:pt idx="122">
                  <c:v>0.65000000000000313</c:v>
                </c:pt>
                <c:pt idx="123">
                  <c:v>0.62000000000000266</c:v>
                </c:pt>
                <c:pt idx="124">
                  <c:v>0.66000000000000336</c:v>
                </c:pt>
                <c:pt idx="125">
                  <c:v>0.630000000000003</c:v>
                </c:pt>
                <c:pt idx="126">
                  <c:v>0.66000000000000336</c:v>
                </c:pt>
                <c:pt idx="127">
                  <c:v>0.62000000000000266</c:v>
                </c:pt>
                <c:pt idx="128">
                  <c:v>0.73000000000000065</c:v>
                </c:pt>
                <c:pt idx="129">
                  <c:v>0.65000000000000313</c:v>
                </c:pt>
                <c:pt idx="130">
                  <c:v>0.69000000000000172</c:v>
                </c:pt>
                <c:pt idx="131">
                  <c:v>0.70000000000000062</c:v>
                </c:pt>
                <c:pt idx="132">
                  <c:v>0.65000000000000313</c:v>
                </c:pt>
                <c:pt idx="133">
                  <c:v>0.65000000000000313</c:v>
                </c:pt>
                <c:pt idx="134">
                  <c:v>0.67000000000000348</c:v>
                </c:pt>
                <c:pt idx="135">
                  <c:v>0.64000000000000301</c:v>
                </c:pt>
                <c:pt idx="136">
                  <c:v>0.64000000000000301</c:v>
                </c:pt>
                <c:pt idx="137">
                  <c:v>0.70000000000000062</c:v>
                </c:pt>
                <c:pt idx="138">
                  <c:v>0.74000000000000266</c:v>
                </c:pt>
                <c:pt idx="139">
                  <c:v>0.74000000000000266</c:v>
                </c:pt>
                <c:pt idx="140">
                  <c:v>0.71000000000000063</c:v>
                </c:pt>
                <c:pt idx="141">
                  <c:v>0.71000000000000063</c:v>
                </c:pt>
                <c:pt idx="142">
                  <c:v>0.71000000000000063</c:v>
                </c:pt>
                <c:pt idx="143">
                  <c:v>0.73000000000000065</c:v>
                </c:pt>
                <c:pt idx="144">
                  <c:v>0.74000000000000266</c:v>
                </c:pt>
                <c:pt idx="145">
                  <c:v>0.73000000000000065</c:v>
                </c:pt>
                <c:pt idx="146">
                  <c:v>0.71000000000000063</c:v>
                </c:pt>
                <c:pt idx="147">
                  <c:v>0.73000000000000065</c:v>
                </c:pt>
                <c:pt idx="148">
                  <c:v>0.71000000000000063</c:v>
                </c:pt>
                <c:pt idx="149">
                  <c:v>0.78</c:v>
                </c:pt>
                <c:pt idx="150">
                  <c:v>0.74000000000000266</c:v>
                </c:pt>
                <c:pt idx="151">
                  <c:v>0.72000000000000064</c:v>
                </c:pt>
                <c:pt idx="152">
                  <c:v>0.74000000000000266</c:v>
                </c:pt>
                <c:pt idx="153">
                  <c:v>0.75000000000000278</c:v>
                </c:pt>
                <c:pt idx="154">
                  <c:v>0.74000000000000266</c:v>
                </c:pt>
                <c:pt idx="155">
                  <c:v>0.73000000000000065</c:v>
                </c:pt>
                <c:pt idx="156">
                  <c:v>0.74000000000000266</c:v>
                </c:pt>
                <c:pt idx="157">
                  <c:v>0.72000000000000064</c:v>
                </c:pt>
                <c:pt idx="158">
                  <c:v>0.76000000000000301</c:v>
                </c:pt>
                <c:pt idx="159">
                  <c:v>0.71000000000000063</c:v>
                </c:pt>
                <c:pt idx="160">
                  <c:v>0.72000000000000064</c:v>
                </c:pt>
                <c:pt idx="161">
                  <c:v>0.73000000000000065</c:v>
                </c:pt>
                <c:pt idx="162">
                  <c:v>0.71000000000000063</c:v>
                </c:pt>
                <c:pt idx="163">
                  <c:v>0.73000000000000065</c:v>
                </c:pt>
                <c:pt idx="164">
                  <c:v>0.77000000000000213</c:v>
                </c:pt>
                <c:pt idx="165">
                  <c:v>1.25</c:v>
                </c:pt>
                <c:pt idx="166">
                  <c:v>1.25</c:v>
                </c:pt>
                <c:pt idx="167">
                  <c:v>1.21</c:v>
                </c:pt>
                <c:pt idx="168">
                  <c:v>1.25</c:v>
                </c:pt>
                <c:pt idx="169">
                  <c:v>1.26</c:v>
                </c:pt>
                <c:pt idx="170">
                  <c:v>1.1900000000000053</c:v>
                </c:pt>
                <c:pt idx="171">
                  <c:v>1.21</c:v>
                </c:pt>
                <c:pt idx="172">
                  <c:v>1.1900000000000053</c:v>
                </c:pt>
                <c:pt idx="173">
                  <c:v>1.22</c:v>
                </c:pt>
                <c:pt idx="174">
                  <c:v>1.2</c:v>
                </c:pt>
                <c:pt idx="175">
                  <c:v>1.1900000000000053</c:v>
                </c:pt>
                <c:pt idx="176">
                  <c:v>1.21</c:v>
                </c:pt>
                <c:pt idx="177">
                  <c:v>1.24</c:v>
                </c:pt>
                <c:pt idx="178">
                  <c:v>1.28</c:v>
                </c:pt>
                <c:pt idx="179">
                  <c:v>1.24</c:v>
                </c:pt>
                <c:pt idx="180">
                  <c:v>1.27</c:v>
                </c:pt>
                <c:pt idx="181">
                  <c:v>1.22</c:v>
                </c:pt>
                <c:pt idx="182">
                  <c:v>1.21</c:v>
                </c:pt>
                <c:pt idx="183">
                  <c:v>1.22</c:v>
                </c:pt>
                <c:pt idx="184">
                  <c:v>1.4</c:v>
                </c:pt>
                <c:pt idx="185">
                  <c:v>1.37</c:v>
                </c:pt>
                <c:pt idx="186">
                  <c:v>1.42</c:v>
                </c:pt>
                <c:pt idx="187">
                  <c:v>1.3800000000000001</c:v>
                </c:pt>
                <c:pt idx="188">
                  <c:v>1.3800000000000001</c:v>
                </c:pt>
                <c:pt idx="189">
                  <c:v>1.31</c:v>
                </c:pt>
                <c:pt idx="190">
                  <c:v>1.31</c:v>
                </c:pt>
                <c:pt idx="191">
                  <c:v>1.27</c:v>
                </c:pt>
                <c:pt idx="192">
                  <c:v>1.28</c:v>
                </c:pt>
                <c:pt idx="193">
                  <c:v>1.29</c:v>
                </c:pt>
                <c:pt idx="194">
                  <c:v>1.26</c:v>
                </c:pt>
                <c:pt idx="195">
                  <c:v>1.31</c:v>
                </c:pt>
                <c:pt idx="196">
                  <c:v>1.3</c:v>
                </c:pt>
                <c:pt idx="197">
                  <c:v>1.26</c:v>
                </c:pt>
                <c:pt idx="198">
                  <c:v>1.25</c:v>
                </c:pt>
                <c:pt idx="199">
                  <c:v>1.27</c:v>
                </c:pt>
                <c:pt idx="200">
                  <c:v>1.56</c:v>
                </c:pt>
                <c:pt idx="201">
                  <c:v>1.29</c:v>
                </c:pt>
                <c:pt idx="202">
                  <c:v>1.28</c:v>
                </c:pt>
                <c:pt idx="203">
                  <c:v>1.1399999999999941</c:v>
                </c:pt>
                <c:pt idx="204">
                  <c:v>1.1499999999999941</c:v>
                </c:pt>
                <c:pt idx="205">
                  <c:v>1.1599999999999941</c:v>
                </c:pt>
                <c:pt idx="206">
                  <c:v>1.1800000000000053</c:v>
                </c:pt>
                <c:pt idx="207">
                  <c:v>1.1100000000000001</c:v>
                </c:pt>
                <c:pt idx="208">
                  <c:v>1.1399999999999941</c:v>
                </c:pt>
                <c:pt idx="209">
                  <c:v>1.1700000000000021</c:v>
                </c:pt>
                <c:pt idx="210">
                  <c:v>1.1299999999999939</c:v>
                </c:pt>
                <c:pt idx="211">
                  <c:v>1.1499999999999941</c:v>
                </c:pt>
                <c:pt idx="212">
                  <c:v>1.1800000000000053</c:v>
                </c:pt>
                <c:pt idx="213">
                  <c:v>1.1299999999999939</c:v>
                </c:pt>
                <c:pt idx="214">
                  <c:v>1.1599999999999941</c:v>
                </c:pt>
                <c:pt idx="215">
                  <c:v>1.1399999999999941</c:v>
                </c:pt>
                <c:pt idx="216">
                  <c:v>1.1599999999999941</c:v>
                </c:pt>
                <c:pt idx="217">
                  <c:v>1.1900000000000053</c:v>
                </c:pt>
                <c:pt idx="218">
                  <c:v>1.1700000000000021</c:v>
                </c:pt>
                <c:pt idx="219">
                  <c:v>1.21</c:v>
                </c:pt>
                <c:pt idx="220">
                  <c:v>1.1200000000000001</c:v>
                </c:pt>
                <c:pt idx="221">
                  <c:v>1.1399999999999941</c:v>
                </c:pt>
                <c:pt idx="222">
                  <c:v>1.1399999999999941</c:v>
                </c:pt>
                <c:pt idx="223">
                  <c:v>1.1000000000000001</c:v>
                </c:pt>
                <c:pt idx="224">
                  <c:v>1.1299999999999939</c:v>
                </c:pt>
                <c:pt idx="225">
                  <c:v>1.1499999999999941</c:v>
                </c:pt>
                <c:pt idx="226">
                  <c:v>1.1100000000000001</c:v>
                </c:pt>
                <c:pt idx="227">
                  <c:v>1.1299999999999939</c:v>
                </c:pt>
                <c:pt idx="228">
                  <c:v>1.22</c:v>
                </c:pt>
                <c:pt idx="229">
                  <c:v>1.22</c:v>
                </c:pt>
                <c:pt idx="230">
                  <c:v>1.24</c:v>
                </c:pt>
                <c:pt idx="231">
                  <c:v>1.24</c:v>
                </c:pt>
                <c:pt idx="232">
                  <c:v>1.24</c:v>
                </c:pt>
                <c:pt idx="233">
                  <c:v>1.22</c:v>
                </c:pt>
                <c:pt idx="234">
                  <c:v>1.29</c:v>
                </c:pt>
                <c:pt idx="235">
                  <c:v>1.23</c:v>
                </c:pt>
                <c:pt idx="236">
                  <c:v>1.25</c:v>
                </c:pt>
                <c:pt idx="237">
                  <c:v>1.28</c:v>
                </c:pt>
                <c:pt idx="238">
                  <c:v>1.28</c:v>
                </c:pt>
                <c:pt idx="239">
                  <c:v>1.21</c:v>
                </c:pt>
                <c:pt idx="240">
                  <c:v>1.24</c:v>
                </c:pt>
                <c:pt idx="241">
                  <c:v>1.29</c:v>
                </c:pt>
                <c:pt idx="242">
                  <c:v>1.31</c:v>
                </c:pt>
                <c:pt idx="243">
                  <c:v>1.31</c:v>
                </c:pt>
                <c:pt idx="244">
                  <c:v>1.7700000000000018</c:v>
                </c:pt>
                <c:pt idx="245">
                  <c:v>1.23</c:v>
                </c:pt>
                <c:pt idx="246">
                  <c:v>1.32</c:v>
                </c:pt>
                <c:pt idx="247">
                  <c:v>1.27</c:v>
                </c:pt>
                <c:pt idx="248">
                  <c:v>1.28</c:v>
                </c:pt>
                <c:pt idx="249">
                  <c:v>1.27</c:v>
                </c:pt>
                <c:pt idx="250">
                  <c:v>1.44</c:v>
                </c:pt>
                <c:pt idx="251">
                  <c:v>1.3</c:v>
                </c:pt>
                <c:pt idx="252">
                  <c:v>1.28</c:v>
                </c:pt>
                <c:pt idx="253">
                  <c:v>1.26</c:v>
                </c:pt>
                <c:pt idx="254">
                  <c:v>1.27</c:v>
                </c:pt>
                <c:pt idx="255">
                  <c:v>1.31</c:v>
                </c:pt>
                <c:pt idx="256">
                  <c:v>1.32</c:v>
                </c:pt>
                <c:pt idx="257">
                  <c:v>1.26</c:v>
                </c:pt>
                <c:pt idx="258">
                  <c:v>1.28</c:v>
                </c:pt>
                <c:pt idx="259">
                  <c:v>1.24</c:v>
                </c:pt>
                <c:pt idx="260">
                  <c:v>1.3</c:v>
                </c:pt>
                <c:pt idx="261">
                  <c:v>1.35</c:v>
                </c:pt>
                <c:pt idx="262">
                  <c:v>1.23</c:v>
                </c:pt>
                <c:pt idx="263">
                  <c:v>1.27</c:v>
                </c:pt>
                <c:pt idx="264">
                  <c:v>1.31</c:v>
                </c:pt>
                <c:pt idx="265">
                  <c:v>1.27</c:v>
                </c:pt>
                <c:pt idx="266">
                  <c:v>1.3</c:v>
                </c:pt>
                <c:pt idx="267">
                  <c:v>1.31</c:v>
                </c:pt>
                <c:pt idx="268">
                  <c:v>1.25</c:v>
                </c:pt>
                <c:pt idx="269">
                  <c:v>1.26</c:v>
                </c:pt>
                <c:pt idx="270">
                  <c:v>1.23</c:v>
                </c:pt>
                <c:pt idx="271">
                  <c:v>1.2</c:v>
                </c:pt>
                <c:pt idx="272">
                  <c:v>1.2</c:v>
                </c:pt>
                <c:pt idx="273">
                  <c:v>1.1900000000000053</c:v>
                </c:pt>
                <c:pt idx="274">
                  <c:v>1.23</c:v>
                </c:pt>
                <c:pt idx="275">
                  <c:v>1.1900000000000053</c:v>
                </c:pt>
                <c:pt idx="276">
                  <c:v>1.22</c:v>
                </c:pt>
                <c:pt idx="277">
                  <c:v>1.22</c:v>
                </c:pt>
                <c:pt idx="278">
                  <c:v>1.21</c:v>
                </c:pt>
                <c:pt idx="279">
                  <c:v>1.1900000000000053</c:v>
                </c:pt>
                <c:pt idx="280">
                  <c:v>1.22</c:v>
                </c:pt>
                <c:pt idx="281">
                  <c:v>1.1900000000000053</c:v>
                </c:pt>
                <c:pt idx="282">
                  <c:v>1.22</c:v>
                </c:pt>
                <c:pt idx="283">
                  <c:v>1.21</c:v>
                </c:pt>
                <c:pt idx="284">
                  <c:v>1.22</c:v>
                </c:pt>
                <c:pt idx="285">
                  <c:v>1.2</c:v>
                </c:pt>
                <c:pt idx="286">
                  <c:v>1.24</c:v>
                </c:pt>
                <c:pt idx="287">
                  <c:v>2.5</c:v>
                </c:pt>
                <c:pt idx="288">
                  <c:v>2.4699999999999998</c:v>
                </c:pt>
                <c:pt idx="289">
                  <c:v>1.25</c:v>
                </c:pt>
                <c:pt idx="290">
                  <c:v>1.1700000000000021</c:v>
                </c:pt>
                <c:pt idx="291">
                  <c:v>1.24</c:v>
                </c:pt>
                <c:pt idx="292">
                  <c:v>1.1900000000000053</c:v>
                </c:pt>
                <c:pt idx="293">
                  <c:v>1.1599999999999941</c:v>
                </c:pt>
                <c:pt idx="294">
                  <c:v>1.1800000000000053</c:v>
                </c:pt>
                <c:pt idx="295">
                  <c:v>1.1800000000000053</c:v>
                </c:pt>
                <c:pt idx="296">
                  <c:v>1.1900000000000053</c:v>
                </c:pt>
                <c:pt idx="297">
                  <c:v>1.1800000000000053</c:v>
                </c:pt>
                <c:pt idx="298">
                  <c:v>1.1700000000000021</c:v>
                </c:pt>
                <c:pt idx="299">
                  <c:v>1.23</c:v>
                </c:pt>
                <c:pt idx="300">
                  <c:v>1.1800000000000053</c:v>
                </c:pt>
                <c:pt idx="301">
                  <c:v>1.1599999999999941</c:v>
                </c:pt>
                <c:pt idx="302">
                  <c:v>1.2</c:v>
                </c:pt>
                <c:pt idx="303">
                  <c:v>1.1700000000000021</c:v>
                </c:pt>
                <c:pt idx="304">
                  <c:v>1.22</c:v>
                </c:pt>
                <c:pt idx="305">
                  <c:v>1.23</c:v>
                </c:pt>
                <c:pt idx="306">
                  <c:v>1.2</c:v>
                </c:pt>
                <c:pt idx="307">
                  <c:v>1.1800000000000053</c:v>
                </c:pt>
                <c:pt idx="308">
                  <c:v>1.2</c:v>
                </c:pt>
                <c:pt idx="309">
                  <c:v>1.24</c:v>
                </c:pt>
                <c:pt idx="310">
                  <c:v>1.1599999999999941</c:v>
                </c:pt>
              </c:numCache>
            </c:numRef>
          </c:val>
          <c:smooth val="0"/>
        </c:ser>
        <c:ser>
          <c:idx val="9"/>
          <c:order val="9"/>
          <c:marker>
            <c:symbol val="none"/>
          </c:marker>
          <c:val>
            <c:numRef>
              <c:f>Sheet1!$M$100:$M$410</c:f>
              <c:numCache>
                <c:formatCode>General</c:formatCode>
                <c:ptCount val="31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2.73</c:v>
                </c:pt>
                <c:pt idx="20">
                  <c:v>2.74</c:v>
                </c:pt>
                <c:pt idx="21">
                  <c:v>2.75</c:v>
                </c:pt>
                <c:pt idx="22">
                  <c:v>2.79</c:v>
                </c:pt>
                <c:pt idx="23">
                  <c:v>2.73</c:v>
                </c:pt>
                <c:pt idx="24">
                  <c:v>2.8899999999999997</c:v>
                </c:pt>
                <c:pt idx="25">
                  <c:v>2.92</c:v>
                </c:pt>
                <c:pt idx="26">
                  <c:v>2.82</c:v>
                </c:pt>
                <c:pt idx="27">
                  <c:v>2.62</c:v>
                </c:pt>
                <c:pt idx="28">
                  <c:v>2.6</c:v>
                </c:pt>
                <c:pt idx="29">
                  <c:v>2.58</c:v>
                </c:pt>
                <c:pt idx="30">
                  <c:v>4.3599999999999985</c:v>
                </c:pt>
                <c:pt idx="31">
                  <c:v>4.41</c:v>
                </c:pt>
                <c:pt idx="32">
                  <c:v>4.3899999999999997</c:v>
                </c:pt>
                <c:pt idx="33">
                  <c:v>4.41</c:v>
                </c:pt>
                <c:pt idx="34">
                  <c:v>4.3899999999999997</c:v>
                </c:pt>
                <c:pt idx="35">
                  <c:v>4.49</c:v>
                </c:pt>
                <c:pt idx="36">
                  <c:v>4.4000000000000004</c:v>
                </c:pt>
                <c:pt idx="37">
                  <c:v>4.3899999999999997</c:v>
                </c:pt>
                <c:pt idx="38">
                  <c:v>4.38</c:v>
                </c:pt>
                <c:pt idx="39">
                  <c:v>4.4400000000000004</c:v>
                </c:pt>
                <c:pt idx="40">
                  <c:v>5.89</c:v>
                </c:pt>
                <c:pt idx="41">
                  <c:v>5.8599999999999985</c:v>
                </c:pt>
                <c:pt idx="42">
                  <c:v>5.89</c:v>
                </c:pt>
                <c:pt idx="43">
                  <c:v>5.94</c:v>
                </c:pt>
                <c:pt idx="44">
                  <c:v>6.09</c:v>
                </c:pt>
                <c:pt idx="45">
                  <c:v>5.91</c:v>
                </c:pt>
                <c:pt idx="46">
                  <c:v>5.9300000000000024</c:v>
                </c:pt>
                <c:pt idx="47">
                  <c:v>8.34</c:v>
                </c:pt>
                <c:pt idx="48">
                  <c:v>4.88</c:v>
                </c:pt>
                <c:pt idx="49">
                  <c:v>5.89</c:v>
                </c:pt>
                <c:pt idx="50">
                  <c:v>5.98</c:v>
                </c:pt>
                <c:pt idx="51">
                  <c:v>6.08</c:v>
                </c:pt>
                <c:pt idx="52">
                  <c:v>6.04</c:v>
                </c:pt>
                <c:pt idx="53">
                  <c:v>5.89</c:v>
                </c:pt>
                <c:pt idx="54">
                  <c:v>5.94</c:v>
                </c:pt>
                <c:pt idx="55">
                  <c:v>5.92</c:v>
                </c:pt>
                <c:pt idx="56">
                  <c:v>6.1899999999999995</c:v>
                </c:pt>
                <c:pt idx="57">
                  <c:v>6.08</c:v>
                </c:pt>
                <c:pt idx="58">
                  <c:v>5.9300000000000024</c:v>
                </c:pt>
                <c:pt idx="59">
                  <c:v>5.9300000000000024</c:v>
                </c:pt>
                <c:pt idx="60">
                  <c:v>6.08</c:v>
                </c:pt>
                <c:pt idx="61">
                  <c:v>6.17</c:v>
                </c:pt>
                <c:pt idx="62">
                  <c:v>5.99</c:v>
                </c:pt>
                <c:pt idx="63">
                  <c:v>7.59</c:v>
                </c:pt>
                <c:pt idx="64">
                  <c:v>7.81</c:v>
                </c:pt>
                <c:pt idx="65">
                  <c:v>7.48</c:v>
                </c:pt>
                <c:pt idx="66">
                  <c:v>7.88</c:v>
                </c:pt>
                <c:pt idx="67">
                  <c:v>7.73</c:v>
                </c:pt>
                <c:pt idx="68">
                  <c:v>7.83</c:v>
                </c:pt>
                <c:pt idx="69">
                  <c:v>8.06</c:v>
                </c:pt>
                <c:pt idx="70">
                  <c:v>2.9499999999999997</c:v>
                </c:pt>
                <c:pt idx="71">
                  <c:v>2.9</c:v>
                </c:pt>
                <c:pt idx="72">
                  <c:v>2.88</c:v>
                </c:pt>
                <c:pt idx="73">
                  <c:v>2.8899999999999997</c:v>
                </c:pt>
                <c:pt idx="74">
                  <c:v>2.84</c:v>
                </c:pt>
                <c:pt idx="75">
                  <c:v>2.9499999999999997</c:v>
                </c:pt>
                <c:pt idx="76">
                  <c:v>2.98</c:v>
                </c:pt>
                <c:pt idx="77">
                  <c:v>2.92</c:v>
                </c:pt>
                <c:pt idx="78">
                  <c:v>2.9099999999999997</c:v>
                </c:pt>
                <c:pt idx="79">
                  <c:v>2.79</c:v>
                </c:pt>
                <c:pt idx="80">
                  <c:v>3.3899999999999997</c:v>
                </c:pt>
                <c:pt idx="81">
                  <c:v>3.4</c:v>
                </c:pt>
                <c:pt idx="82">
                  <c:v>3.38</c:v>
                </c:pt>
                <c:pt idx="83">
                  <c:v>4.3499999999999996</c:v>
                </c:pt>
                <c:pt idx="84">
                  <c:v>4.3199999999999985</c:v>
                </c:pt>
                <c:pt idx="85">
                  <c:v>4.45</c:v>
                </c:pt>
                <c:pt idx="86">
                  <c:v>4.3899999999999997</c:v>
                </c:pt>
                <c:pt idx="87">
                  <c:v>4.3</c:v>
                </c:pt>
                <c:pt idx="88">
                  <c:v>3.08</c:v>
                </c:pt>
                <c:pt idx="89">
                  <c:v>3.08</c:v>
                </c:pt>
                <c:pt idx="90">
                  <c:v>4.51</c:v>
                </c:pt>
                <c:pt idx="91">
                  <c:v>4.46</c:v>
                </c:pt>
                <c:pt idx="92">
                  <c:v>4.5</c:v>
                </c:pt>
                <c:pt idx="93">
                  <c:v>4.5599999999999996</c:v>
                </c:pt>
                <c:pt idx="94">
                  <c:v>3.02</c:v>
                </c:pt>
                <c:pt idx="95">
                  <c:v>3.06</c:v>
                </c:pt>
                <c:pt idx="96">
                  <c:v>3.1</c:v>
                </c:pt>
                <c:pt idx="97">
                  <c:v>3.06</c:v>
                </c:pt>
                <c:pt idx="98">
                  <c:v>3.16</c:v>
                </c:pt>
                <c:pt idx="99">
                  <c:v>3.3899999999999997</c:v>
                </c:pt>
                <c:pt idx="100">
                  <c:v>2.96</c:v>
                </c:pt>
                <c:pt idx="101">
                  <c:v>2.9</c:v>
                </c:pt>
                <c:pt idx="102">
                  <c:v>2.84</c:v>
                </c:pt>
                <c:pt idx="103">
                  <c:v>13.47</c:v>
                </c:pt>
                <c:pt idx="104">
                  <c:v>13.28</c:v>
                </c:pt>
                <c:pt idx="105">
                  <c:v>13.28</c:v>
                </c:pt>
                <c:pt idx="106">
                  <c:v>13.22</c:v>
                </c:pt>
                <c:pt idx="107">
                  <c:v>13.24</c:v>
                </c:pt>
                <c:pt idx="108">
                  <c:v>13.55</c:v>
                </c:pt>
                <c:pt idx="109">
                  <c:v>13.6</c:v>
                </c:pt>
                <c:pt idx="110">
                  <c:v>13.59</c:v>
                </c:pt>
                <c:pt idx="111">
                  <c:v>13.25</c:v>
                </c:pt>
                <c:pt idx="112">
                  <c:v>13.43</c:v>
                </c:pt>
                <c:pt idx="113">
                  <c:v>10.38</c:v>
                </c:pt>
                <c:pt idx="114">
                  <c:v>10.67</c:v>
                </c:pt>
                <c:pt idx="115">
                  <c:v>10.42</c:v>
                </c:pt>
                <c:pt idx="116">
                  <c:v>3.51</c:v>
                </c:pt>
                <c:pt idx="117">
                  <c:v>3.48</c:v>
                </c:pt>
                <c:pt idx="118">
                  <c:v>4.6199999999999966</c:v>
                </c:pt>
                <c:pt idx="119">
                  <c:v>4.84</c:v>
                </c:pt>
                <c:pt idx="120">
                  <c:v>4.63</c:v>
                </c:pt>
                <c:pt idx="121">
                  <c:v>5.35</c:v>
                </c:pt>
                <c:pt idx="122">
                  <c:v>5.31</c:v>
                </c:pt>
                <c:pt idx="123">
                  <c:v>5.1899999999999995</c:v>
                </c:pt>
                <c:pt idx="124">
                  <c:v>5.6899999999999995</c:v>
                </c:pt>
                <c:pt idx="125">
                  <c:v>5.38</c:v>
                </c:pt>
                <c:pt idx="126">
                  <c:v>5.22</c:v>
                </c:pt>
                <c:pt idx="127">
                  <c:v>5.39</c:v>
                </c:pt>
                <c:pt idx="128">
                  <c:v>4.96</c:v>
                </c:pt>
                <c:pt idx="129">
                  <c:v>4.8099999999999996</c:v>
                </c:pt>
                <c:pt idx="130">
                  <c:v>4.8599999999999985</c:v>
                </c:pt>
                <c:pt idx="131">
                  <c:v>4.9700000000000024</c:v>
                </c:pt>
                <c:pt idx="132">
                  <c:v>4.74</c:v>
                </c:pt>
                <c:pt idx="133">
                  <c:v>4.74</c:v>
                </c:pt>
                <c:pt idx="134">
                  <c:v>4.72</c:v>
                </c:pt>
                <c:pt idx="135">
                  <c:v>4.74</c:v>
                </c:pt>
                <c:pt idx="136">
                  <c:v>4.7</c:v>
                </c:pt>
                <c:pt idx="137">
                  <c:v>4.9300000000000024</c:v>
                </c:pt>
                <c:pt idx="138">
                  <c:v>6.1099999999999985</c:v>
                </c:pt>
                <c:pt idx="139">
                  <c:v>6.04</c:v>
                </c:pt>
                <c:pt idx="140">
                  <c:v>6.08</c:v>
                </c:pt>
                <c:pt idx="141">
                  <c:v>6.1599999999999975</c:v>
                </c:pt>
                <c:pt idx="142">
                  <c:v>6.02</c:v>
                </c:pt>
                <c:pt idx="143">
                  <c:v>6.09</c:v>
                </c:pt>
                <c:pt idx="144">
                  <c:v>6.06</c:v>
                </c:pt>
                <c:pt idx="145">
                  <c:v>5.9700000000000024</c:v>
                </c:pt>
                <c:pt idx="146">
                  <c:v>6.05</c:v>
                </c:pt>
                <c:pt idx="147">
                  <c:v>6.1</c:v>
                </c:pt>
                <c:pt idx="148">
                  <c:v>6.02</c:v>
                </c:pt>
                <c:pt idx="149">
                  <c:v>6.09</c:v>
                </c:pt>
                <c:pt idx="150">
                  <c:v>5.9700000000000024</c:v>
                </c:pt>
                <c:pt idx="151">
                  <c:v>6.02</c:v>
                </c:pt>
                <c:pt idx="152">
                  <c:v>5.99</c:v>
                </c:pt>
                <c:pt idx="153">
                  <c:v>6.04</c:v>
                </c:pt>
                <c:pt idx="154">
                  <c:v>6.1</c:v>
                </c:pt>
                <c:pt idx="155">
                  <c:v>6.25</c:v>
                </c:pt>
                <c:pt idx="156">
                  <c:v>4.99</c:v>
                </c:pt>
                <c:pt idx="157">
                  <c:v>5.1099999999999985</c:v>
                </c:pt>
                <c:pt idx="158">
                  <c:v>5.18</c:v>
                </c:pt>
                <c:pt idx="159">
                  <c:v>5.31</c:v>
                </c:pt>
                <c:pt idx="160">
                  <c:v>5.0599999999999996</c:v>
                </c:pt>
                <c:pt idx="161">
                  <c:v>5.0599999999999996</c:v>
                </c:pt>
                <c:pt idx="162">
                  <c:v>5</c:v>
                </c:pt>
                <c:pt idx="163">
                  <c:v>5.18</c:v>
                </c:pt>
                <c:pt idx="164">
                  <c:v>5.01</c:v>
                </c:pt>
                <c:pt idx="165">
                  <c:v>4.3599999999999985</c:v>
                </c:pt>
                <c:pt idx="166">
                  <c:v>4.1599999999999975</c:v>
                </c:pt>
                <c:pt idx="167">
                  <c:v>4.53</c:v>
                </c:pt>
                <c:pt idx="168">
                  <c:v>4.6099999999999985</c:v>
                </c:pt>
                <c:pt idx="169">
                  <c:v>10.65</c:v>
                </c:pt>
                <c:pt idx="170">
                  <c:v>10.49</c:v>
                </c:pt>
                <c:pt idx="171">
                  <c:v>10.71</c:v>
                </c:pt>
                <c:pt idx="172">
                  <c:v>10.48</c:v>
                </c:pt>
                <c:pt idx="173">
                  <c:v>10.3</c:v>
                </c:pt>
                <c:pt idx="174">
                  <c:v>10.49</c:v>
                </c:pt>
                <c:pt idx="175">
                  <c:v>10.34</c:v>
                </c:pt>
                <c:pt idx="176">
                  <c:v>10.43</c:v>
                </c:pt>
                <c:pt idx="177">
                  <c:v>10.46</c:v>
                </c:pt>
                <c:pt idx="178">
                  <c:v>10.57</c:v>
                </c:pt>
                <c:pt idx="179">
                  <c:v>10.32</c:v>
                </c:pt>
                <c:pt idx="180">
                  <c:v>10.96</c:v>
                </c:pt>
                <c:pt idx="181">
                  <c:v>10.67</c:v>
                </c:pt>
                <c:pt idx="182">
                  <c:v>10.46</c:v>
                </c:pt>
                <c:pt idx="183">
                  <c:v>6.98</c:v>
                </c:pt>
                <c:pt idx="184">
                  <c:v>5.6199999999999966</c:v>
                </c:pt>
                <c:pt idx="185">
                  <c:v>8.61</c:v>
                </c:pt>
                <c:pt idx="186">
                  <c:v>8.42</c:v>
                </c:pt>
                <c:pt idx="187">
                  <c:v>8.65</c:v>
                </c:pt>
                <c:pt idx="188">
                  <c:v>8.4700000000000006</c:v>
                </c:pt>
                <c:pt idx="189">
                  <c:v>8.16</c:v>
                </c:pt>
                <c:pt idx="190">
                  <c:v>8.24</c:v>
                </c:pt>
                <c:pt idx="191">
                  <c:v>8.2000000000000011</c:v>
                </c:pt>
                <c:pt idx="192">
                  <c:v>8.2200000000000006</c:v>
                </c:pt>
                <c:pt idx="193">
                  <c:v>8.1300000000000008</c:v>
                </c:pt>
                <c:pt idx="194">
                  <c:v>7.17</c:v>
                </c:pt>
                <c:pt idx="195">
                  <c:v>7.14</c:v>
                </c:pt>
                <c:pt idx="196">
                  <c:v>7.28</c:v>
                </c:pt>
                <c:pt idx="197">
                  <c:v>7.33</c:v>
                </c:pt>
                <c:pt idx="198">
                  <c:v>7.3599999999999985</c:v>
                </c:pt>
                <c:pt idx="199">
                  <c:v>7.3599999999999985</c:v>
                </c:pt>
                <c:pt idx="200">
                  <c:v>5.4300000000000024</c:v>
                </c:pt>
                <c:pt idx="201">
                  <c:v>7.2700000000000014</c:v>
                </c:pt>
                <c:pt idx="202">
                  <c:v>7.21</c:v>
                </c:pt>
                <c:pt idx="203">
                  <c:v>4.49</c:v>
                </c:pt>
                <c:pt idx="204">
                  <c:v>4.37</c:v>
                </c:pt>
                <c:pt idx="205">
                  <c:v>4.5</c:v>
                </c:pt>
                <c:pt idx="206">
                  <c:v>4.4800000000000004</c:v>
                </c:pt>
                <c:pt idx="207">
                  <c:v>4.4000000000000004</c:v>
                </c:pt>
                <c:pt idx="208">
                  <c:v>4.3899999999999997</c:v>
                </c:pt>
                <c:pt idx="209">
                  <c:v>4.3899999999999997</c:v>
                </c:pt>
                <c:pt idx="210">
                  <c:v>4.57</c:v>
                </c:pt>
                <c:pt idx="211">
                  <c:v>4.4300000000000024</c:v>
                </c:pt>
                <c:pt idx="212">
                  <c:v>4.4700000000000024</c:v>
                </c:pt>
                <c:pt idx="213">
                  <c:v>4.38</c:v>
                </c:pt>
                <c:pt idx="214">
                  <c:v>5.05</c:v>
                </c:pt>
                <c:pt idx="215">
                  <c:v>4.74</c:v>
                </c:pt>
                <c:pt idx="216">
                  <c:v>4.5199999999999996</c:v>
                </c:pt>
                <c:pt idx="217">
                  <c:v>4.46</c:v>
                </c:pt>
                <c:pt idx="218">
                  <c:v>4.5999999999999996</c:v>
                </c:pt>
                <c:pt idx="219">
                  <c:v>4.5</c:v>
                </c:pt>
                <c:pt idx="220">
                  <c:v>4.4300000000000024</c:v>
                </c:pt>
                <c:pt idx="221">
                  <c:v>4.54</c:v>
                </c:pt>
                <c:pt idx="222">
                  <c:v>4.49</c:v>
                </c:pt>
                <c:pt idx="223">
                  <c:v>4.5</c:v>
                </c:pt>
                <c:pt idx="224">
                  <c:v>4.7</c:v>
                </c:pt>
                <c:pt idx="225">
                  <c:v>4.3899999999999997</c:v>
                </c:pt>
                <c:pt idx="226">
                  <c:v>4.4300000000000024</c:v>
                </c:pt>
                <c:pt idx="227">
                  <c:v>4.4000000000000004</c:v>
                </c:pt>
                <c:pt idx="228">
                  <c:v>1.83</c:v>
                </c:pt>
                <c:pt idx="229">
                  <c:v>1.7500000000000016</c:v>
                </c:pt>
                <c:pt idx="230">
                  <c:v>1.7800000000000018</c:v>
                </c:pt>
                <c:pt idx="231">
                  <c:v>1.8900000000000001</c:v>
                </c:pt>
                <c:pt idx="232">
                  <c:v>1.7400000000000015</c:v>
                </c:pt>
                <c:pt idx="233">
                  <c:v>1.7800000000000018</c:v>
                </c:pt>
                <c:pt idx="234">
                  <c:v>1.7600000000000016</c:v>
                </c:pt>
                <c:pt idx="235">
                  <c:v>1.7500000000000016</c:v>
                </c:pt>
                <c:pt idx="236">
                  <c:v>1.7600000000000016</c:v>
                </c:pt>
                <c:pt idx="237">
                  <c:v>1.82</c:v>
                </c:pt>
                <c:pt idx="238">
                  <c:v>1.7500000000000016</c:v>
                </c:pt>
                <c:pt idx="239">
                  <c:v>1.7300000000000015</c:v>
                </c:pt>
                <c:pt idx="240">
                  <c:v>1.83</c:v>
                </c:pt>
                <c:pt idx="241">
                  <c:v>1.7800000000000018</c:v>
                </c:pt>
                <c:pt idx="242">
                  <c:v>1.7300000000000015</c:v>
                </c:pt>
                <c:pt idx="243">
                  <c:v>1.7600000000000016</c:v>
                </c:pt>
                <c:pt idx="244">
                  <c:v>2.14</c:v>
                </c:pt>
                <c:pt idx="245">
                  <c:v>1.7800000000000018</c:v>
                </c:pt>
                <c:pt idx="246">
                  <c:v>1.7800000000000018</c:v>
                </c:pt>
                <c:pt idx="247">
                  <c:v>1.7300000000000015</c:v>
                </c:pt>
                <c:pt idx="248">
                  <c:v>1.7900000000000018</c:v>
                </c:pt>
                <c:pt idx="249">
                  <c:v>1.7400000000000015</c:v>
                </c:pt>
                <c:pt idx="250">
                  <c:v>2.42</c:v>
                </c:pt>
                <c:pt idx="251">
                  <c:v>1.7400000000000015</c:v>
                </c:pt>
                <c:pt idx="252">
                  <c:v>1.7900000000000018</c:v>
                </c:pt>
                <c:pt idx="253">
                  <c:v>1.8</c:v>
                </c:pt>
                <c:pt idx="254">
                  <c:v>1.8</c:v>
                </c:pt>
                <c:pt idx="255">
                  <c:v>1.8</c:v>
                </c:pt>
                <c:pt idx="256">
                  <c:v>1.7500000000000016</c:v>
                </c:pt>
                <c:pt idx="257">
                  <c:v>1.7900000000000018</c:v>
                </c:pt>
                <c:pt idx="258">
                  <c:v>1.7600000000000016</c:v>
                </c:pt>
                <c:pt idx="259">
                  <c:v>1.7700000000000018</c:v>
                </c:pt>
                <c:pt idx="260">
                  <c:v>1.7400000000000015</c:v>
                </c:pt>
                <c:pt idx="261">
                  <c:v>1.81</c:v>
                </c:pt>
                <c:pt idx="262">
                  <c:v>1.83</c:v>
                </c:pt>
                <c:pt idx="263">
                  <c:v>1.83</c:v>
                </c:pt>
                <c:pt idx="264">
                  <c:v>1.7600000000000016</c:v>
                </c:pt>
                <c:pt idx="265">
                  <c:v>2.17</c:v>
                </c:pt>
                <c:pt idx="266">
                  <c:v>1.81</c:v>
                </c:pt>
                <c:pt idx="267">
                  <c:v>1.7700000000000018</c:v>
                </c:pt>
                <c:pt idx="268">
                  <c:v>1.86</c:v>
                </c:pt>
                <c:pt idx="269">
                  <c:v>1.6800000000000053</c:v>
                </c:pt>
                <c:pt idx="270">
                  <c:v>1.7300000000000015</c:v>
                </c:pt>
                <c:pt idx="271">
                  <c:v>1.6900000000000053</c:v>
                </c:pt>
                <c:pt idx="272">
                  <c:v>1.7300000000000015</c:v>
                </c:pt>
                <c:pt idx="273">
                  <c:v>1.7300000000000015</c:v>
                </c:pt>
                <c:pt idx="274">
                  <c:v>1.7000000000000015</c:v>
                </c:pt>
                <c:pt idx="275">
                  <c:v>1.7000000000000015</c:v>
                </c:pt>
                <c:pt idx="276">
                  <c:v>1.7100000000000015</c:v>
                </c:pt>
                <c:pt idx="277">
                  <c:v>1.7400000000000015</c:v>
                </c:pt>
                <c:pt idx="278">
                  <c:v>1.6800000000000053</c:v>
                </c:pt>
                <c:pt idx="279">
                  <c:v>1.87</c:v>
                </c:pt>
                <c:pt idx="280">
                  <c:v>1.7500000000000016</c:v>
                </c:pt>
                <c:pt idx="281">
                  <c:v>1.7200000000000015</c:v>
                </c:pt>
                <c:pt idx="282">
                  <c:v>1.7500000000000016</c:v>
                </c:pt>
                <c:pt idx="283">
                  <c:v>1.7500000000000016</c:v>
                </c:pt>
                <c:pt idx="284">
                  <c:v>1.6500000000000001</c:v>
                </c:pt>
                <c:pt idx="285">
                  <c:v>1.6700000000000021</c:v>
                </c:pt>
                <c:pt idx="286">
                  <c:v>1.7100000000000015</c:v>
                </c:pt>
                <c:pt idx="287">
                  <c:v>3.38</c:v>
                </c:pt>
                <c:pt idx="288">
                  <c:v>3.34</c:v>
                </c:pt>
                <c:pt idx="289">
                  <c:v>1.6900000000000053</c:v>
                </c:pt>
                <c:pt idx="290">
                  <c:v>1.6800000000000053</c:v>
                </c:pt>
                <c:pt idx="291">
                  <c:v>1.7000000000000015</c:v>
                </c:pt>
                <c:pt idx="292">
                  <c:v>1.6500000000000001</c:v>
                </c:pt>
                <c:pt idx="293">
                  <c:v>1.6300000000000001</c:v>
                </c:pt>
                <c:pt idx="294">
                  <c:v>1.6800000000000053</c:v>
                </c:pt>
                <c:pt idx="295">
                  <c:v>1.6400000000000001</c:v>
                </c:pt>
                <c:pt idx="296">
                  <c:v>1.6600000000000001</c:v>
                </c:pt>
                <c:pt idx="297">
                  <c:v>1.7800000000000018</c:v>
                </c:pt>
                <c:pt idx="298">
                  <c:v>1.7100000000000015</c:v>
                </c:pt>
                <c:pt idx="299">
                  <c:v>1.7800000000000018</c:v>
                </c:pt>
                <c:pt idx="300">
                  <c:v>1.6800000000000053</c:v>
                </c:pt>
                <c:pt idx="301">
                  <c:v>1.82</c:v>
                </c:pt>
                <c:pt idx="302">
                  <c:v>1.6700000000000021</c:v>
                </c:pt>
                <c:pt idx="303">
                  <c:v>1.6900000000000053</c:v>
                </c:pt>
                <c:pt idx="304">
                  <c:v>1.7700000000000018</c:v>
                </c:pt>
                <c:pt idx="305">
                  <c:v>1.7300000000000015</c:v>
                </c:pt>
                <c:pt idx="306">
                  <c:v>1.7100000000000015</c:v>
                </c:pt>
                <c:pt idx="307">
                  <c:v>1.7300000000000015</c:v>
                </c:pt>
                <c:pt idx="308">
                  <c:v>1.81</c:v>
                </c:pt>
                <c:pt idx="309">
                  <c:v>1.7200000000000015</c:v>
                </c:pt>
                <c:pt idx="310">
                  <c:v>1.6800000000000053</c:v>
                </c:pt>
              </c:numCache>
            </c:numRef>
          </c:val>
          <c:smooth val="0"/>
        </c:ser>
        <c:ser>
          <c:idx val="12"/>
          <c:order val="10"/>
          <c:marker>
            <c:symbol val="none"/>
          </c:marker>
          <c:dPt>
            <c:idx val="200"/>
            <c:marker>
              <c:symbol val="picture"/>
              <c:spPr>
                <a:ln w="9525">
                  <a:noFill/>
                </a:ln>
              </c:spPr>
            </c:marker>
            <c:bubble3D val="0"/>
          </c:dPt>
          <c:val>
            <c:numRef>
              <c:f>Sheet1!$P$100:$P$410</c:f>
              <c:numCache>
                <c:formatCode>General</c:formatCode>
                <c:ptCount val="31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13.82</c:v>
                </c:pt>
                <c:pt idx="118">
                  <c:v>13.78</c:v>
                </c:pt>
                <c:pt idx="119">
                  <c:v>14.25</c:v>
                </c:pt>
                <c:pt idx="120">
                  <c:v>14.27</c:v>
                </c:pt>
                <c:pt idx="121">
                  <c:v>14.54</c:v>
                </c:pt>
                <c:pt idx="122">
                  <c:v>15.03</c:v>
                </c:pt>
                <c:pt idx="123">
                  <c:v>14.83</c:v>
                </c:pt>
                <c:pt idx="124">
                  <c:v>14.76</c:v>
                </c:pt>
                <c:pt idx="125">
                  <c:v>14.06</c:v>
                </c:pt>
                <c:pt idx="126">
                  <c:v>14.42</c:v>
                </c:pt>
                <c:pt idx="127">
                  <c:v>14.04</c:v>
                </c:pt>
                <c:pt idx="128">
                  <c:v>14.42</c:v>
                </c:pt>
                <c:pt idx="129">
                  <c:v>14.360000000000024</c:v>
                </c:pt>
                <c:pt idx="130">
                  <c:v>14.71</c:v>
                </c:pt>
                <c:pt idx="131">
                  <c:v>14.47</c:v>
                </c:pt>
                <c:pt idx="132">
                  <c:v>14.350000000000026</c:v>
                </c:pt>
                <c:pt idx="133">
                  <c:v>14.44</c:v>
                </c:pt>
                <c:pt idx="134">
                  <c:v>13.84</c:v>
                </c:pt>
                <c:pt idx="135">
                  <c:v>13.61</c:v>
                </c:pt>
                <c:pt idx="136">
                  <c:v>13.950000000000006</c:v>
                </c:pt>
                <c:pt idx="137">
                  <c:v>12.96</c:v>
                </c:pt>
                <c:pt idx="138">
                  <c:v>14.47</c:v>
                </c:pt>
                <c:pt idx="139">
                  <c:v>14.28</c:v>
                </c:pt>
                <c:pt idx="140">
                  <c:v>14.53</c:v>
                </c:pt>
                <c:pt idx="141">
                  <c:v>14.56</c:v>
                </c:pt>
                <c:pt idx="142">
                  <c:v>15.19</c:v>
                </c:pt>
                <c:pt idx="143">
                  <c:v>14.91</c:v>
                </c:pt>
                <c:pt idx="144">
                  <c:v>14.89</c:v>
                </c:pt>
                <c:pt idx="145">
                  <c:v>15.03</c:v>
                </c:pt>
                <c:pt idx="146">
                  <c:v>14.97</c:v>
                </c:pt>
                <c:pt idx="147">
                  <c:v>14.51</c:v>
                </c:pt>
                <c:pt idx="148">
                  <c:v>14.62</c:v>
                </c:pt>
                <c:pt idx="149">
                  <c:v>14.53</c:v>
                </c:pt>
                <c:pt idx="150">
                  <c:v>14.77</c:v>
                </c:pt>
                <c:pt idx="151">
                  <c:v>14.84</c:v>
                </c:pt>
                <c:pt idx="152">
                  <c:v>14.73</c:v>
                </c:pt>
                <c:pt idx="153">
                  <c:v>14.370000000000006</c:v>
                </c:pt>
                <c:pt idx="154">
                  <c:v>14.53</c:v>
                </c:pt>
                <c:pt idx="155">
                  <c:v>14.39</c:v>
                </c:pt>
                <c:pt idx="156">
                  <c:v>14.74</c:v>
                </c:pt>
                <c:pt idx="157">
                  <c:v>14.74</c:v>
                </c:pt>
                <c:pt idx="158">
                  <c:v>14.7</c:v>
                </c:pt>
                <c:pt idx="159">
                  <c:v>14.78</c:v>
                </c:pt>
                <c:pt idx="160">
                  <c:v>14.53</c:v>
                </c:pt>
                <c:pt idx="161">
                  <c:v>14.49</c:v>
                </c:pt>
                <c:pt idx="162">
                  <c:v>14.53</c:v>
                </c:pt>
                <c:pt idx="163">
                  <c:v>14.82</c:v>
                </c:pt>
                <c:pt idx="164">
                  <c:v>14.69</c:v>
                </c:pt>
                <c:pt idx="165">
                  <c:v>17.779999999999987</c:v>
                </c:pt>
                <c:pt idx="166">
                  <c:v>16.91</c:v>
                </c:pt>
                <c:pt idx="167">
                  <c:v>17.43</c:v>
                </c:pt>
                <c:pt idx="168">
                  <c:v>18.760000000000002</c:v>
                </c:pt>
                <c:pt idx="169">
                  <c:v>17.22</c:v>
                </c:pt>
                <c:pt idx="170">
                  <c:v>17.149999999999999</c:v>
                </c:pt>
                <c:pt idx="171">
                  <c:v>17.43</c:v>
                </c:pt>
                <c:pt idx="172">
                  <c:v>17.559999999999999</c:v>
                </c:pt>
                <c:pt idx="173">
                  <c:v>16.979999999999986</c:v>
                </c:pt>
                <c:pt idx="174">
                  <c:v>17.399999999999999</c:v>
                </c:pt>
                <c:pt idx="175">
                  <c:v>17.170000000000005</c:v>
                </c:pt>
                <c:pt idx="176">
                  <c:v>17.54</c:v>
                </c:pt>
                <c:pt idx="177">
                  <c:v>17.739999999999988</c:v>
                </c:pt>
                <c:pt idx="178">
                  <c:v>17.23</c:v>
                </c:pt>
                <c:pt idx="179">
                  <c:v>17.690000000000001</c:v>
                </c:pt>
                <c:pt idx="180">
                  <c:v>18.309999999999999</c:v>
                </c:pt>
                <c:pt idx="181">
                  <c:v>17.459999999999987</c:v>
                </c:pt>
                <c:pt idx="182">
                  <c:v>17.43</c:v>
                </c:pt>
                <c:pt idx="183">
                  <c:v>17.32</c:v>
                </c:pt>
                <c:pt idx="184">
                  <c:v>18.399999999999999</c:v>
                </c:pt>
                <c:pt idx="185">
                  <c:v>17.630000000000031</c:v>
                </c:pt>
                <c:pt idx="186">
                  <c:v>16.59</c:v>
                </c:pt>
                <c:pt idx="187">
                  <c:v>17.21</c:v>
                </c:pt>
                <c:pt idx="188">
                  <c:v>17.53</c:v>
                </c:pt>
                <c:pt idx="189">
                  <c:v>17.23</c:v>
                </c:pt>
                <c:pt idx="190">
                  <c:v>16.600000000000001</c:v>
                </c:pt>
                <c:pt idx="191">
                  <c:v>17.18</c:v>
                </c:pt>
                <c:pt idx="192">
                  <c:v>16.559999999999999</c:v>
                </c:pt>
                <c:pt idx="193">
                  <c:v>16.97</c:v>
                </c:pt>
                <c:pt idx="194">
                  <c:v>17.03</c:v>
                </c:pt>
                <c:pt idx="195">
                  <c:v>16.73</c:v>
                </c:pt>
                <c:pt idx="196">
                  <c:v>17.18</c:v>
                </c:pt>
                <c:pt idx="197">
                  <c:v>17.27</c:v>
                </c:pt>
                <c:pt idx="198">
                  <c:v>17.09</c:v>
                </c:pt>
                <c:pt idx="199">
                  <c:v>17.23</c:v>
                </c:pt>
                <c:pt idx="200">
                  <c:v>31.67</c:v>
                </c:pt>
                <c:pt idx="201">
                  <c:v>22.5</c:v>
                </c:pt>
                <c:pt idx="202">
                  <c:v>22.59</c:v>
                </c:pt>
                <c:pt idx="203">
                  <c:v>23.21</c:v>
                </c:pt>
                <c:pt idx="204">
                  <c:v>22.82</c:v>
                </c:pt>
                <c:pt idx="205">
                  <c:v>23.54</c:v>
                </c:pt>
                <c:pt idx="206">
                  <c:v>22.979999999999986</c:v>
                </c:pt>
                <c:pt idx="207">
                  <c:v>22.54</c:v>
                </c:pt>
                <c:pt idx="208">
                  <c:v>22.979999999999986</c:v>
                </c:pt>
                <c:pt idx="209">
                  <c:v>22.49</c:v>
                </c:pt>
                <c:pt idx="210">
                  <c:v>23.35</c:v>
                </c:pt>
                <c:pt idx="211">
                  <c:v>22.54</c:v>
                </c:pt>
                <c:pt idx="212">
                  <c:v>22.939999999999987</c:v>
                </c:pt>
                <c:pt idx="213">
                  <c:v>22.85</c:v>
                </c:pt>
                <c:pt idx="214">
                  <c:v>22.86</c:v>
                </c:pt>
                <c:pt idx="215">
                  <c:v>23.330000000000005</c:v>
                </c:pt>
                <c:pt idx="216">
                  <c:v>24.310000000000031</c:v>
                </c:pt>
                <c:pt idx="217">
                  <c:v>23.919999999999987</c:v>
                </c:pt>
                <c:pt idx="218">
                  <c:v>23.17</c:v>
                </c:pt>
                <c:pt idx="219">
                  <c:v>23.150000000000031</c:v>
                </c:pt>
                <c:pt idx="220">
                  <c:v>22.919999999999987</c:v>
                </c:pt>
                <c:pt idx="221">
                  <c:v>24.35</c:v>
                </c:pt>
                <c:pt idx="222">
                  <c:v>23.24</c:v>
                </c:pt>
                <c:pt idx="223">
                  <c:v>23.62</c:v>
                </c:pt>
                <c:pt idx="224">
                  <c:v>26.35</c:v>
                </c:pt>
                <c:pt idx="225">
                  <c:v>22.7</c:v>
                </c:pt>
                <c:pt idx="226">
                  <c:v>25.4</c:v>
                </c:pt>
                <c:pt idx="227">
                  <c:v>23.09</c:v>
                </c:pt>
                <c:pt idx="228">
                  <c:v>9.76</c:v>
                </c:pt>
                <c:pt idx="229">
                  <c:v>10.18</c:v>
                </c:pt>
                <c:pt idx="230">
                  <c:v>10.14</c:v>
                </c:pt>
                <c:pt idx="231">
                  <c:v>9.75</c:v>
                </c:pt>
                <c:pt idx="232">
                  <c:v>9.8500000000000068</c:v>
                </c:pt>
                <c:pt idx="233">
                  <c:v>9.7900000000000009</c:v>
                </c:pt>
                <c:pt idx="234">
                  <c:v>9.7900000000000009</c:v>
                </c:pt>
                <c:pt idx="235">
                  <c:v>9.7200000000000006</c:v>
                </c:pt>
                <c:pt idx="236">
                  <c:v>10.09</c:v>
                </c:pt>
                <c:pt idx="237">
                  <c:v>9.92</c:v>
                </c:pt>
                <c:pt idx="238">
                  <c:v>10.030000000000001</c:v>
                </c:pt>
                <c:pt idx="239">
                  <c:v>9.8500000000000068</c:v>
                </c:pt>
                <c:pt idx="240">
                  <c:v>9.8700000000000028</c:v>
                </c:pt>
                <c:pt idx="241">
                  <c:v>9.8500000000000068</c:v>
                </c:pt>
                <c:pt idx="242">
                  <c:v>10.15</c:v>
                </c:pt>
                <c:pt idx="243">
                  <c:v>9.92</c:v>
                </c:pt>
                <c:pt idx="244">
                  <c:v>9.8000000000000007</c:v>
                </c:pt>
                <c:pt idx="245">
                  <c:v>10.24</c:v>
                </c:pt>
                <c:pt idx="246">
                  <c:v>9.91</c:v>
                </c:pt>
                <c:pt idx="247">
                  <c:v>10.11</c:v>
                </c:pt>
                <c:pt idx="248">
                  <c:v>9.8000000000000007</c:v>
                </c:pt>
                <c:pt idx="249">
                  <c:v>10.050000000000002</c:v>
                </c:pt>
                <c:pt idx="250">
                  <c:v>11.7</c:v>
                </c:pt>
                <c:pt idx="251">
                  <c:v>9.8500000000000068</c:v>
                </c:pt>
                <c:pt idx="252">
                  <c:v>9.98</c:v>
                </c:pt>
                <c:pt idx="253">
                  <c:v>9.94</c:v>
                </c:pt>
                <c:pt idx="254">
                  <c:v>10.26</c:v>
                </c:pt>
                <c:pt idx="255">
                  <c:v>10.15</c:v>
                </c:pt>
                <c:pt idx="256">
                  <c:v>10.17</c:v>
                </c:pt>
                <c:pt idx="257">
                  <c:v>9.67</c:v>
                </c:pt>
                <c:pt idx="258">
                  <c:v>9.65</c:v>
                </c:pt>
                <c:pt idx="259">
                  <c:v>9.56</c:v>
                </c:pt>
                <c:pt idx="260">
                  <c:v>9.5300000000000011</c:v>
                </c:pt>
                <c:pt idx="261">
                  <c:v>9.92</c:v>
                </c:pt>
                <c:pt idx="262">
                  <c:v>9.66</c:v>
                </c:pt>
                <c:pt idx="263">
                  <c:v>9.68</c:v>
                </c:pt>
                <c:pt idx="264">
                  <c:v>10.25</c:v>
                </c:pt>
                <c:pt idx="265">
                  <c:v>9.8700000000000028</c:v>
                </c:pt>
                <c:pt idx="266">
                  <c:v>10.11</c:v>
                </c:pt>
                <c:pt idx="267">
                  <c:v>9.82</c:v>
                </c:pt>
                <c:pt idx="268">
                  <c:v>10.24</c:v>
                </c:pt>
                <c:pt idx="269">
                  <c:v>9.7900000000000009</c:v>
                </c:pt>
                <c:pt idx="270">
                  <c:v>9.4700000000000006</c:v>
                </c:pt>
                <c:pt idx="271">
                  <c:v>9.43</c:v>
                </c:pt>
                <c:pt idx="272">
                  <c:v>9.69</c:v>
                </c:pt>
                <c:pt idx="273">
                  <c:v>9.6300000000000008</c:v>
                </c:pt>
                <c:pt idx="274">
                  <c:v>9.4500000000000028</c:v>
                </c:pt>
                <c:pt idx="275">
                  <c:v>9.49</c:v>
                </c:pt>
                <c:pt idx="276">
                  <c:v>9.74</c:v>
                </c:pt>
                <c:pt idx="277">
                  <c:v>9.8800000000000008</c:v>
                </c:pt>
                <c:pt idx="278">
                  <c:v>8.8800000000000008</c:v>
                </c:pt>
                <c:pt idx="279">
                  <c:v>8.7900000000000009</c:v>
                </c:pt>
                <c:pt idx="280">
                  <c:v>9.2100000000000009</c:v>
                </c:pt>
                <c:pt idx="281">
                  <c:v>8.89</c:v>
                </c:pt>
                <c:pt idx="282">
                  <c:v>9.2800000000000011</c:v>
                </c:pt>
                <c:pt idx="283">
                  <c:v>9.2200000000000006</c:v>
                </c:pt>
                <c:pt idx="284">
                  <c:v>8.4500000000000028</c:v>
                </c:pt>
                <c:pt idx="285">
                  <c:v>8.5300000000000011</c:v>
                </c:pt>
                <c:pt idx="286">
                  <c:v>8.4700000000000006</c:v>
                </c:pt>
                <c:pt idx="287">
                  <c:v>31.57</c:v>
                </c:pt>
                <c:pt idx="288">
                  <c:v>31.62</c:v>
                </c:pt>
                <c:pt idx="289">
                  <c:v>8.67</c:v>
                </c:pt>
                <c:pt idx="290">
                  <c:v>8.57</c:v>
                </c:pt>
                <c:pt idx="291">
                  <c:v>8.83</c:v>
                </c:pt>
                <c:pt idx="292">
                  <c:v>8.92</c:v>
                </c:pt>
                <c:pt idx="293">
                  <c:v>8.7200000000000006</c:v>
                </c:pt>
                <c:pt idx="294">
                  <c:v>7.73</c:v>
                </c:pt>
                <c:pt idx="295">
                  <c:v>7.49</c:v>
                </c:pt>
                <c:pt idx="296">
                  <c:v>8.41</c:v>
                </c:pt>
                <c:pt idx="297">
                  <c:v>7.74</c:v>
                </c:pt>
                <c:pt idx="298">
                  <c:v>8.0300000000000011</c:v>
                </c:pt>
                <c:pt idx="299">
                  <c:v>7.79</c:v>
                </c:pt>
                <c:pt idx="300">
                  <c:v>7.87</c:v>
                </c:pt>
                <c:pt idx="301">
                  <c:v>7.6899999999999995</c:v>
                </c:pt>
                <c:pt idx="302">
                  <c:v>7.71</c:v>
                </c:pt>
                <c:pt idx="303">
                  <c:v>7.7700000000000014</c:v>
                </c:pt>
                <c:pt idx="304">
                  <c:v>7.6899999999999995</c:v>
                </c:pt>
                <c:pt idx="305">
                  <c:v>7.95</c:v>
                </c:pt>
                <c:pt idx="306">
                  <c:v>8.1300000000000008</c:v>
                </c:pt>
                <c:pt idx="307">
                  <c:v>8.3600000000000048</c:v>
                </c:pt>
                <c:pt idx="308">
                  <c:v>7.88</c:v>
                </c:pt>
                <c:pt idx="309">
                  <c:v>7.76</c:v>
                </c:pt>
                <c:pt idx="310">
                  <c:v>8.0400000000000009</c:v>
                </c:pt>
              </c:numCache>
            </c:numRef>
          </c:val>
          <c:smooth val="0"/>
        </c:ser>
        <c:ser>
          <c:idx val="13"/>
          <c:order val="11"/>
          <c:marker>
            <c:symbol val="picture"/>
            <c:spPr>
              <a:ln w="9525">
                <a:noFill/>
              </a:ln>
            </c:spPr>
          </c:marker>
          <c:val>
            <c:numRef>
              <c:f>Sheet1!$Q$100:$Q$410</c:f>
              <c:numCache>
                <c:formatCode>General</c:formatCode>
                <c:ptCount val="31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74.42</c:v>
                </c:pt>
                <c:pt idx="191">
                  <c:v>74.02</c:v>
                </c:pt>
                <c:pt idx="192">
                  <c:v>74.11</c:v>
                </c:pt>
                <c:pt idx="193">
                  <c:v>73.7</c:v>
                </c:pt>
                <c:pt idx="194">
                  <c:v>104.45</c:v>
                </c:pt>
                <c:pt idx="195">
                  <c:v>105.02</c:v>
                </c:pt>
                <c:pt idx="196">
                  <c:v>105.21000000000002</c:v>
                </c:pt>
                <c:pt idx="197">
                  <c:v>107.63</c:v>
                </c:pt>
                <c:pt idx="198">
                  <c:v>105.1</c:v>
                </c:pt>
                <c:pt idx="199">
                  <c:v>105.01</c:v>
                </c:pt>
                <c:pt idx="200">
                  <c:v>123.51</c:v>
                </c:pt>
                <c:pt idx="201">
                  <c:v>200.14</c:v>
                </c:pt>
                <c:pt idx="202">
                  <c:v>200.68</c:v>
                </c:pt>
                <c:pt idx="203">
                  <c:v>80.16</c:v>
                </c:pt>
                <c:pt idx="204">
                  <c:v>80.459999999999994</c:v>
                </c:pt>
                <c:pt idx="205">
                  <c:v>79.98</c:v>
                </c:pt>
                <c:pt idx="206">
                  <c:v>80.16</c:v>
                </c:pt>
                <c:pt idx="207">
                  <c:v>80.540000000000006</c:v>
                </c:pt>
                <c:pt idx="208">
                  <c:v>79.989999999999995</c:v>
                </c:pt>
                <c:pt idx="209">
                  <c:v>80.5</c:v>
                </c:pt>
                <c:pt idx="210">
                  <c:v>79.95</c:v>
                </c:pt>
                <c:pt idx="211">
                  <c:v>80.239999999999995</c:v>
                </c:pt>
                <c:pt idx="212">
                  <c:v>80.64</c:v>
                </c:pt>
                <c:pt idx="213">
                  <c:v>79.910000000000025</c:v>
                </c:pt>
                <c:pt idx="214">
                  <c:v>81.669999999999987</c:v>
                </c:pt>
                <c:pt idx="215">
                  <c:v>81.83</c:v>
                </c:pt>
                <c:pt idx="216">
                  <c:v>80.489999999999995</c:v>
                </c:pt>
                <c:pt idx="217">
                  <c:v>81.540000000000006</c:v>
                </c:pt>
                <c:pt idx="218">
                  <c:v>81.540000000000006</c:v>
                </c:pt>
                <c:pt idx="219">
                  <c:v>80.34</c:v>
                </c:pt>
                <c:pt idx="220">
                  <c:v>80.440000000000026</c:v>
                </c:pt>
                <c:pt idx="221">
                  <c:v>92.54</c:v>
                </c:pt>
                <c:pt idx="222">
                  <c:v>79.989999999999995</c:v>
                </c:pt>
                <c:pt idx="223">
                  <c:v>79.8</c:v>
                </c:pt>
                <c:pt idx="224">
                  <c:v>86.88</c:v>
                </c:pt>
                <c:pt idx="225">
                  <c:v>79.89</c:v>
                </c:pt>
                <c:pt idx="226">
                  <c:v>79.83</c:v>
                </c:pt>
                <c:pt idx="227">
                  <c:v>80.319999999999993</c:v>
                </c:pt>
                <c:pt idx="228">
                  <c:v>13.8</c:v>
                </c:pt>
                <c:pt idx="229">
                  <c:v>13.49</c:v>
                </c:pt>
                <c:pt idx="230">
                  <c:v>13.62</c:v>
                </c:pt>
                <c:pt idx="231">
                  <c:v>13.67</c:v>
                </c:pt>
                <c:pt idx="232">
                  <c:v>13.73</c:v>
                </c:pt>
                <c:pt idx="233">
                  <c:v>13.84</c:v>
                </c:pt>
                <c:pt idx="234">
                  <c:v>13.84</c:v>
                </c:pt>
                <c:pt idx="235">
                  <c:v>13.9</c:v>
                </c:pt>
                <c:pt idx="236">
                  <c:v>13.66</c:v>
                </c:pt>
                <c:pt idx="237">
                  <c:v>13.66</c:v>
                </c:pt>
                <c:pt idx="238">
                  <c:v>13.77</c:v>
                </c:pt>
                <c:pt idx="239">
                  <c:v>13.66</c:v>
                </c:pt>
                <c:pt idx="240">
                  <c:v>13.69</c:v>
                </c:pt>
                <c:pt idx="241">
                  <c:v>13.69</c:v>
                </c:pt>
                <c:pt idx="242">
                  <c:v>13.62</c:v>
                </c:pt>
                <c:pt idx="243">
                  <c:v>13.62</c:v>
                </c:pt>
                <c:pt idx="244">
                  <c:v>13.64</c:v>
                </c:pt>
                <c:pt idx="245">
                  <c:v>13.43</c:v>
                </c:pt>
                <c:pt idx="246">
                  <c:v>13.7</c:v>
                </c:pt>
                <c:pt idx="247">
                  <c:v>13.6</c:v>
                </c:pt>
                <c:pt idx="248">
                  <c:v>13.57</c:v>
                </c:pt>
                <c:pt idx="249">
                  <c:v>13.53</c:v>
                </c:pt>
                <c:pt idx="250">
                  <c:v>16.43</c:v>
                </c:pt>
                <c:pt idx="251">
                  <c:v>13.68</c:v>
                </c:pt>
                <c:pt idx="252">
                  <c:v>13.850000000000026</c:v>
                </c:pt>
                <c:pt idx="253">
                  <c:v>13.82</c:v>
                </c:pt>
                <c:pt idx="254">
                  <c:v>13.61</c:v>
                </c:pt>
                <c:pt idx="255">
                  <c:v>13.58</c:v>
                </c:pt>
                <c:pt idx="256">
                  <c:v>13.6</c:v>
                </c:pt>
                <c:pt idx="257">
                  <c:v>13.46</c:v>
                </c:pt>
                <c:pt idx="258">
                  <c:v>13.56</c:v>
                </c:pt>
                <c:pt idx="259">
                  <c:v>13.82</c:v>
                </c:pt>
                <c:pt idx="260">
                  <c:v>13.52</c:v>
                </c:pt>
                <c:pt idx="261">
                  <c:v>13.55</c:v>
                </c:pt>
                <c:pt idx="262">
                  <c:v>13.72</c:v>
                </c:pt>
                <c:pt idx="263">
                  <c:v>14.19</c:v>
                </c:pt>
                <c:pt idx="264">
                  <c:v>13.62</c:v>
                </c:pt>
                <c:pt idx="265">
                  <c:v>13.75</c:v>
                </c:pt>
                <c:pt idx="266">
                  <c:v>13.71</c:v>
                </c:pt>
                <c:pt idx="267">
                  <c:v>13.870000000000006</c:v>
                </c:pt>
                <c:pt idx="268">
                  <c:v>13.9</c:v>
                </c:pt>
                <c:pt idx="269">
                  <c:v>13.3</c:v>
                </c:pt>
                <c:pt idx="270">
                  <c:v>13.34</c:v>
                </c:pt>
                <c:pt idx="271">
                  <c:v>13.39</c:v>
                </c:pt>
                <c:pt idx="272">
                  <c:v>13.42</c:v>
                </c:pt>
                <c:pt idx="273">
                  <c:v>13.41</c:v>
                </c:pt>
                <c:pt idx="274">
                  <c:v>13.39</c:v>
                </c:pt>
                <c:pt idx="275">
                  <c:v>13.41</c:v>
                </c:pt>
                <c:pt idx="276">
                  <c:v>13.360000000000024</c:v>
                </c:pt>
                <c:pt idx="277">
                  <c:v>12.65</c:v>
                </c:pt>
                <c:pt idx="278">
                  <c:v>12.23</c:v>
                </c:pt>
                <c:pt idx="279">
                  <c:v>12.34</c:v>
                </c:pt>
                <c:pt idx="280">
                  <c:v>13.17</c:v>
                </c:pt>
                <c:pt idx="281">
                  <c:v>12.18</c:v>
                </c:pt>
                <c:pt idx="282">
                  <c:v>12.350000000000026</c:v>
                </c:pt>
                <c:pt idx="283">
                  <c:v>12.16</c:v>
                </c:pt>
                <c:pt idx="284">
                  <c:v>12.44</c:v>
                </c:pt>
                <c:pt idx="285">
                  <c:v>12.370000000000006</c:v>
                </c:pt>
                <c:pt idx="286">
                  <c:v>12.44</c:v>
                </c:pt>
                <c:pt idx="287">
                  <c:v>14.64</c:v>
                </c:pt>
                <c:pt idx="288">
                  <c:v>14.68</c:v>
                </c:pt>
                <c:pt idx="289">
                  <c:v>12.53</c:v>
                </c:pt>
                <c:pt idx="290">
                  <c:v>12.57</c:v>
                </c:pt>
                <c:pt idx="291">
                  <c:v>12.43</c:v>
                </c:pt>
                <c:pt idx="292">
                  <c:v>12.370000000000006</c:v>
                </c:pt>
                <c:pt idx="293">
                  <c:v>12.29</c:v>
                </c:pt>
                <c:pt idx="294">
                  <c:v>11.98</c:v>
                </c:pt>
                <c:pt idx="295">
                  <c:v>12.02</c:v>
                </c:pt>
                <c:pt idx="296">
                  <c:v>13.34</c:v>
                </c:pt>
                <c:pt idx="297">
                  <c:v>12.27</c:v>
                </c:pt>
                <c:pt idx="298">
                  <c:v>12.03</c:v>
                </c:pt>
                <c:pt idx="299">
                  <c:v>12.3</c:v>
                </c:pt>
                <c:pt idx="300">
                  <c:v>12.43</c:v>
                </c:pt>
                <c:pt idx="301">
                  <c:v>12.21</c:v>
                </c:pt>
                <c:pt idx="302">
                  <c:v>12.370000000000006</c:v>
                </c:pt>
                <c:pt idx="303">
                  <c:v>12.42</c:v>
                </c:pt>
                <c:pt idx="304">
                  <c:v>12.3</c:v>
                </c:pt>
                <c:pt idx="305">
                  <c:v>12.15</c:v>
                </c:pt>
                <c:pt idx="306">
                  <c:v>12.34</c:v>
                </c:pt>
                <c:pt idx="307">
                  <c:v>12.28</c:v>
                </c:pt>
                <c:pt idx="308">
                  <c:v>12.16</c:v>
                </c:pt>
                <c:pt idx="309">
                  <c:v>12.05</c:v>
                </c:pt>
                <c:pt idx="310">
                  <c:v>12.02</c:v>
                </c:pt>
              </c:numCache>
            </c:numRef>
          </c:val>
          <c:smooth val="0"/>
        </c:ser>
        <c:ser>
          <c:idx val="14"/>
          <c:order val="12"/>
          <c:marker>
            <c:symbol val="none"/>
          </c:marker>
          <c:val>
            <c:numRef>
              <c:f>Sheet1!$R$100:$R$410</c:f>
              <c:numCache>
                <c:formatCode>General</c:formatCode>
                <c:ptCount val="31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146.36000000000001</c:v>
                </c:pt>
                <c:pt idx="52">
                  <c:v>147.01</c:v>
                </c:pt>
                <c:pt idx="53">
                  <c:v>145.16999999999999</c:v>
                </c:pt>
                <c:pt idx="54">
                  <c:v>145.10999999999999</c:v>
                </c:pt>
                <c:pt idx="55">
                  <c:v>144.60999999999999</c:v>
                </c:pt>
                <c:pt idx="56">
                  <c:v>144.29</c:v>
                </c:pt>
                <c:pt idx="57">
                  <c:v>147.66</c:v>
                </c:pt>
                <c:pt idx="58">
                  <c:v>144.75</c:v>
                </c:pt>
                <c:pt idx="59">
                  <c:v>145.78</c:v>
                </c:pt>
                <c:pt idx="60">
                  <c:v>148.28</c:v>
                </c:pt>
                <c:pt idx="61">
                  <c:v>144.72</c:v>
                </c:pt>
                <c:pt idx="62">
                  <c:v>144.41</c:v>
                </c:pt>
                <c:pt idx="63">
                  <c:v>136.38000000000068</c:v>
                </c:pt>
                <c:pt idx="64">
                  <c:v>136.04</c:v>
                </c:pt>
                <c:pt idx="65">
                  <c:v>136.09</c:v>
                </c:pt>
                <c:pt idx="66">
                  <c:v>136.18</c:v>
                </c:pt>
                <c:pt idx="67">
                  <c:v>135.9</c:v>
                </c:pt>
                <c:pt idx="68">
                  <c:v>135.97999999999999</c:v>
                </c:pt>
                <c:pt idx="69">
                  <c:v>135.72999999999999</c:v>
                </c:pt>
                <c:pt idx="70">
                  <c:v>52.58</c:v>
                </c:pt>
                <c:pt idx="71">
                  <c:v>52.85</c:v>
                </c:pt>
                <c:pt idx="72">
                  <c:v>52.65</c:v>
                </c:pt>
                <c:pt idx="73">
                  <c:v>45.83</c:v>
                </c:pt>
                <c:pt idx="74">
                  <c:v>45.95</c:v>
                </c:pt>
                <c:pt idx="75">
                  <c:v>45.99</c:v>
                </c:pt>
                <c:pt idx="76">
                  <c:v>45.8</c:v>
                </c:pt>
                <c:pt idx="77">
                  <c:v>46.86</c:v>
                </c:pt>
                <c:pt idx="78">
                  <c:v>46.2</c:v>
                </c:pt>
                <c:pt idx="79">
                  <c:v>64.8</c:v>
                </c:pt>
                <c:pt idx="80">
                  <c:v>54.07</c:v>
                </c:pt>
                <c:pt idx="81">
                  <c:v>53.83</c:v>
                </c:pt>
                <c:pt idx="82">
                  <c:v>53.08</c:v>
                </c:pt>
                <c:pt idx="83">
                  <c:v>47.97</c:v>
                </c:pt>
                <c:pt idx="84">
                  <c:v>47.89</c:v>
                </c:pt>
                <c:pt idx="85">
                  <c:v>51.06</c:v>
                </c:pt>
                <c:pt idx="86">
                  <c:v>47.690000000000012</c:v>
                </c:pt>
                <c:pt idx="87">
                  <c:v>48.08</c:v>
                </c:pt>
                <c:pt idx="88">
                  <c:v>45.95</c:v>
                </c:pt>
                <c:pt idx="89">
                  <c:v>46.04</c:v>
                </c:pt>
                <c:pt idx="90">
                  <c:v>39.24</c:v>
                </c:pt>
                <c:pt idx="91">
                  <c:v>39.380000000000003</c:v>
                </c:pt>
                <c:pt idx="92">
                  <c:v>39.4</c:v>
                </c:pt>
                <c:pt idx="93">
                  <c:v>38.96</c:v>
                </c:pt>
                <c:pt idx="94">
                  <c:v>36.950000000000003</c:v>
                </c:pt>
                <c:pt idx="95">
                  <c:v>36.760000000000012</c:v>
                </c:pt>
                <c:pt idx="96">
                  <c:v>36.9</c:v>
                </c:pt>
                <c:pt idx="97">
                  <c:v>40.190000000000012</c:v>
                </c:pt>
                <c:pt idx="98">
                  <c:v>37.08</c:v>
                </c:pt>
                <c:pt idx="99">
                  <c:v>39.690000000000012</c:v>
                </c:pt>
                <c:pt idx="100">
                  <c:v>37.410000000000004</c:v>
                </c:pt>
                <c:pt idx="101">
                  <c:v>37.51</c:v>
                </c:pt>
                <c:pt idx="102">
                  <c:v>37.54</c:v>
                </c:pt>
                <c:pt idx="103">
                  <c:v>52.54</c:v>
                </c:pt>
                <c:pt idx="104">
                  <c:v>52.46</c:v>
                </c:pt>
                <c:pt idx="105">
                  <c:v>68.16</c:v>
                </c:pt>
                <c:pt idx="106">
                  <c:v>68.2</c:v>
                </c:pt>
                <c:pt idx="107">
                  <c:v>68.05</c:v>
                </c:pt>
                <c:pt idx="108">
                  <c:v>68.02</c:v>
                </c:pt>
                <c:pt idx="109">
                  <c:v>68.709999999999994</c:v>
                </c:pt>
                <c:pt idx="110">
                  <c:v>68.06</c:v>
                </c:pt>
                <c:pt idx="111">
                  <c:v>67.790000000000006</c:v>
                </c:pt>
                <c:pt idx="112">
                  <c:v>67.95</c:v>
                </c:pt>
                <c:pt idx="113">
                  <c:v>60.660000000000011</c:v>
                </c:pt>
                <c:pt idx="114">
                  <c:v>61.25</c:v>
                </c:pt>
                <c:pt idx="115">
                  <c:v>63.81</c:v>
                </c:pt>
                <c:pt idx="116">
                  <c:v>32.31</c:v>
                </c:pt>
                <c:pt idx="117">
                  <c:v>32.300000000000004</c:v>
                </c:pt>
                <c:pt idx="118">
                  <c:v>41.160000000000011</c:v>
                </c:pt>
                <c:pt idx="119">
                  <c:v>43.95</c:v>
                </c:pt>
                <c:pt idx="120">
                  <c:v>41.27</c:v>
                </c:pt>
                <c:pt idx="121">
                  <c:v>39.96</c:v>
                </c:pt>
                <c:pt idx="122">
                  <c:v>40.660000000000011</c:v>
                </c:pt>
                <c:pt idx="123">
                  <c:v>39.790000000000013</c:v>
                </c:pt>
                <c:pt idx="124">
                  <c:v>40.880000000000003</c:v>
                </c:pt>
                <c:pt idx="125">
                  <c:v>40.14</c:v>
                </c:pt>
                <c:pt idx="126">
                  <c:v>39.99</c:v>
                </c:pt>
                <c:pt idx="127">
                  <c:v>40.1</c:v>
                </c:pt>
                <c:pt idx="128">
                  <c:v>42.660000000000011</c:v>
                </c:pt>
                <c:pt idx="129">
                  <c:v>37.43</c:v>
                </c:pt>
                <c:pt idx="130">
                  <c:v>35.93</c:v>
                </c:pt>
                <c:pt idx="131">
                  <c:v>36.15</c:v>
                </c:pt>
                <c:pt idx="132">
                  <c:v>36.690000000000012</c:v>
                </c:pt>
                <c:pt idx="133">
                  <c:v>36.81</c:v>
                </c:pt>
                <c:pt idx="134">
                  <c:v>36.090000000000003</c:v>
                </c:pt>
                <c:pt idx="135">
                  <c:v>37.67</c:v>
                </c:pt>
                <c:pt idx="136">
                  <c:v>36.290000000000013</c:v>
                </c:pt>
                <c:pt idx="137">
                  <c:v>34.300000000000004</c:v>
                </c:pt>
                <c:pt idx="138">
                  <c:v>36.950000000000003</c:v>
                </c:pt>
                <c:pt idx="139">
                  <c:v>36.21</c:v>
                </c:pt>
                <c:pt idx="140">
                  <c:v>36.74</c:v>
                </c:pt>
                <c:pt idx="141">
                  <c:v>36.590000000000003</c:v>
                </c:pt>
                <c:pt idx="142">
                  <c:v>32.61</c:v>
                </c:pt>
                <c:pt idx="143">
                  <c:v>32.380000000000003</c:v>
                </c:pt>
                <c:pt idx="144">
                  <c:v>32.46</c:v>
                </c:pt>
                <c:pt idx="145">
                  <c:v>32.450000000000003</c:v>
                </c:pt>
                <c:pt idx="146">
                  <c:v>32.380000000000003</c:v>
                </c:pt>
                <c:pt idx="147">
                  <c:v>32.24</c:v>
                </c:pt>
                <c:pt idx="148">
                  <c:v>32.39</c:v>
                </c:pt>
                <c:pt idx="149">
                  <c:v>32.760000000000012</c:v>
                </c:pt>
                <c:pt idx="150">
                  <c:v>32.35</c:v>
                </c:pt>
                <c:pt idx="151">
                  <c:v>32.190000000000012</c:v>
                </c:pt>
                <c:pt idx="152">
                  <c:v>32.61</c:v>
                </c:pt>
                <c:pt idx="153">
                  <c:v>32.4</c:v>
                </c:pt>
                <c:pt idx="154">
                  <c:v>32.090000000000003</c:v>
                </c:pt>
                <c:pt idx="155">
                  <c:v>32.120000000000012</c:v>
                </c:pt>
                <c:pt idx="156">
                  <c:v>37.020000000000003</c:v>
                </c:pt>
                <c:pt idx="157">
                  <c:v>37.24</c:v>
                </c:pt>
                <c:pt idx="158">
                  <c:v>38.82</c:v>
                </c:pt>
                <c:pt idx="159">
                  <c:v>36.880000000000003</c:v>
                </c:pt>
                <c:pt idx="160">
                  <c:v>36.950000000000003</c:v>
                </c:pt>
                <c:pt idx="161">
                  <c:v>37.18</c:v>
                </c:pt>
                <c:pt idx="162">
                  <c:v>36.760000000000012</c:v>
                </c:pt>
                <c:pt idx="163">
                  <c:v>36.71</c:v>
                </c:pt>
                <c:pt idx="164">
                  <c:v>36.83</c:v>
                </c:pt>
                <c:pt idx="165">
                  <c:v>47.37</c:v>
                </c:pt>
                <c:pt idx="166">
                  <c:v>46.39</c:v>
                </c:pt>
                <c:pt idx="167">
                  <c:v>46.77</c:v>
                </c:pt>
                <c:pt idx="168">
                  <c:v>46.67</c:v>
                </c:pt>
                <c:pt idx="169">
                  <c:v>50.1</c:v>
                </c:pt>
                <c:pt idx="170">
                  <c:v>50.34</c:v>
                </c:pt>
                <c:pt idx="171">
                  <c:v>50.45</c:v>
                </c:pt>
                <c:pt idx="172">
                  <c:v>50.31</c:v>
                </c:pt>
                <c:pt idx="173">
                  <c:v>50.260000000000012</c:v>
                </c:pt>
                <c:pt idx="174">
                  <c:v>49.96</c:v>
                </c:pt>
                <c:pt idx="175">
                  <c:v>50.190000000000012</c:v>
                </c:pt>
                <c:pt idx="176">
                  <c:v>51.01</c:v>
                </c:pt>
                <c:pt idx="177">
                  <c:v>50.53</c:v>
                </c:pt>
                <c:pt idx="178">
                  <c:v>50.92</c:v>
                </c:pt>
                <c:pt idx="179">
                  <c:v>50.690000000000012</c:v>
                </c:pt>
                <c:pt idx="180">
                  <c:v>51.86</c:v>
                </c:pt>
                <c:pt idx="181">
                  <c:v>51.06</c:v>
                </c:pt>
                <c:pt idx="182">
                  <c:v>50.44</c:v>
                </c:pt>
                <c:pt idx="183">
                  <c:v>55.89</c:v>
                </c:pt>
                <c:pt idx="184">
                  <c:v>48.720000000000013</c:v>
                </c:pt>
                <c:pt idx="185">
                  <c:v>54.64</c:v>
                </c:pt>
                <c:pt idx="186">
                  <c:v>54.55</c:v>
                </c:pt>
                <c:pt idx="187">
                  <c:v>54.660000000000011</c:v>
                </c:pt>
                <c:pt idx="188">
                  <c:v>52.82</c:v>
                </c:pt>
                <c:pt idx="189">
                  <c:v>51.1</c:v>
                </c:pt>
                <c:pt idx="190">
                  <c:v>51.67</c:v>
                </c:pt>
                <c:pt idx="191">
                  <c:v>50.92</c:v>
                </c:pt>
                <c:pt idx="192">
                  <c:v>51.05</c:v>
                </c:pt>
                <c:pt idx="193">
                  <c:v>50.96</c:v>
                </c:pt>
                <c:pt idx="194">
                  <c:v>51.46</c:v>
                </c:pt>
                <c:pt idx="195">
                  <c:v>51.290000000000013</c:v>
                </c:pt>
                <c:pt idx="196">
                  <c:v>51.09</c:v>
                </c:pt>
                <c:pt idx="197">
                  <c:v>51.08</c:v>
                </c:pt>
                <c:pt idx="198">
                  <c:v>50.87</c:v>
                </c:pt>
                <c:pt idx="199">
                  <c:v>51.53</c:v>
                </c:pt>
                <c:pt idx="200">
                  <c:v>67.3</c:v>
                </c:pt>
                <c:pt idx="201">
                  <c:v>51.620000000000012</c:v>
                </c:pt>
                <c:pt idx="202">
                  <c:v>51.82</c:v>
                </c:pt>
                <c:pt idx="203">
                  <c:v>36.790000000000013</c:v>
                </c:pt>
                <c:pt idx="204">
                  <c:v>36.82</c:v>
                </c:pt>
                <c:pt idx="205">
                  <c:v>36.770000000000003</c:v>
                </c:pt>
                <c:pt idx="206">
                  <c:v>36.89</c:v>
                </c:pt>
                <c:pt idx="207">
                  <c:v>36.36</c:v>
                </c:pt>
                <c:pt idx="208">
                  <c:v>36.220000000000013</c:v>
                </c:pt>
                <c:pt idx="209">
                  <c:v>36.39</c:v>
                </c:pt>
                <c:pt idx="210">
                  <c:v>36.800000000000004</c:v>
                </c:pt>
                <c:pt idx="211">
                  <c:v>37.03</c:v>
                </c:pt>
                <c:pt idx="212">
                  <c:v>36.880000000000003</c:v>
                </c:pt>
                <c:pt idx="213">
                  <c:v>36.340000000000003</c:v>
                </c:pt>
                <c:pt idx="214">
                  <c:v>36.61</c:v>
                </c:pt>
                <c:pt idx="215">
                  <c:v>37.31</c:v>
                </c:pt>
                <c:pt idx="216">
                  <c:v>37.4</c:v>
                </c:pt>
                <c:pt idx="217">
                  <c:v>38.08</c:v>
                </c:pt>
                <c:pt idx="218">
                  <c:v>37.620000000000012</c:v>
                </c:pt>
                <c:pt idx="219">
                  <c:v>37.11</c:v>
                </c:pt>
                <c:pt idx="220">
                  <c:v>36.67</c:v>
                </c:pt>
                <c:pt idx="221">
                  <c:v>36.450000000000003</c:v>
                </c:pt>
                <c:pt idx="222">
                  <c:v>36.9</c:v>
                </c:pt>
                <c:pt idx="223">
                  <c:v>37.090000000000003</c:v>
                </c:pt>
                <c:pt idx="224">
                  <c:v>37.020000000000003</c:v>
                </c:pt>
                <c:pt idx="225">
                  <c:v>36.410000000000004</c:v>
                </c:pt>
                <c:pt idx="226">
                  <c:v>36.380000000000003</c:v>
                </c:pt>
                <c:pt idx="227">
                  <c:v>36.290000000000013</c:v>
                </c:pt>
                <c:pt idx="228">
                  <c:v>5.59</c:v>
                </c:pt>
                <c:pt idx="229">
                  <c:v>5.6199999999999966</c:v>
                </c:pt>
                <c:pt idx="230">
                  <c:v>5.56</c:v>
                </c:pt>
                <c:pt idx="231">
                  <c:v>5.53</c:v>
                </c:pt>
                <c:pt idx="232">
                  <c:v>5.5</c:v>
                </c:pt>
                <c:pt idx="233">
                  <c:v>5.67</c:v>
                </c:pt>
                <c:pt idx="234">
                  <c:v>5.71</c:v>
                </c:pt>
                <c:pt idx="235">
                  <c:v>5.6599999999999975</c:v>
                </c:pt>
                <c:pt idx="236">
                  <c:v>5.75</c:v>
                </c:pt>
                <c:pt idx="237">
                  <c:v>5.6199999999999966</c:v>
                </c:pt>
                <c:pt idx="238">
                  <c:v>5.6899999999999995</c:v>
                </c:pt>
                <c:pt idx="239">
                  <c:v>5.8199999999999985</c:v>
                </c:pt>
                <c:pt idx="240">
                  <c:v>5.87</c:v>
                </c:pt>
                <c:pt idx="241">
                  <c:v>5.78</c:v>
                </c:pt>
                <c:pt idx="242">
                  <c:v>5.8</c:v>
                </c:pt>
                <c:pt idx="243">
                  <c:v>5.83</c:v>
                </c:pt>
                <c:pt idx="244">
                  <c:v>5.89</c:v>
                </c:pt>
                <c:pt idx="245">
                  <c:v>5.63</c:v>
                </c:pt>
                <c:pt idx="246">
                  <c:v>5.7</c:v>
                </c:pt>
                <c:pt idx="247">
                  <c:v>5.59</c:v>
                </c:pt>
                <c:pt idx="248">
                  <c:v>5.6</c:v>
                </c:pt>
                <c:pt idx="249">
                  <c:v>5.63</c:v>
                </c:pt>
                <c:pt idx="250">
                  <c:v>5.92</c:v>
                </c:pt>
                <c:pt idx="251">
                  <c:v>5.6099999999999985</c:v>
                </c:pt>
                <c:pt idx="252">
                  <c:v>5.85</c:v>
                </c:pt>
                <c:pt idx="253">
                  <c:v>5.6899999999999995</c:v>
                </c:pt>
                <c:pt idx="254">
                  <c:v>5.85</c:v>
                </c:pt>
                <c:pt idx="255">
                  <c:v>5.7700000000000014</c:v>
                </c:pt>
                <c:pt idx="256">
                  <c:v>5.64</c:v>
                </c:pt>
                <c:pt idx="257">
                  <c:v>5.7700000000000014</c:v>
                </c:pt>
                <c:pt idx="258">
                  <c:v>5.74</c:v>
                </c:pt>
                <c:pt idx="259">
                  <c:v>5.6099999999999985</c:v>
                </c:pt>
                <c:pt idx="260">
                  <c:v>5.64</c:v>
                </c:pt>
                <c:pt idx="261">
                  <c:v>5.73</c:v>
                </c:pt>
                <c:pt idx="262">
                  <c:v>5.76</c:v>
                </c:pt>
                <c:pt idx="263">
                  <c:v>5.74</c:v>
                </c:pt>
                <c:pt idx="264">
                  <c:v>5.84</c:v>
                </c:pt>
                <c:pt idx="265">
                  <c:v>5.99</c:v>
                </c:pt>
                <c:pt idx="266">
                  <c:v>5.6499999999999995</c:v>
                </c:pt>
                <c:pt idx="267">
                  <c:v>5.83</c:v>
                </c:pt>
                <c:pt idx="268">
                  <c:v>5.79</c:v>
                </c:pt>
                <c:pt idx="269">
                  <c:v>5.51</c:v>
                </c:pt>
                <c:pt idx="270">
                  <c:v>5.55</c:v>
                </c:pt>
                <c:pt idx="271">
                  <c:v>5.59</c:v>
                </c:pt>
                <c:pt idx="272">
                  <c:v>5.5</c:v>
                </c:pt>
                <c:pt idx="273">
                  <c:v>5.52</c:v>
                </c:pt>
                <c:pt idx="274">
                  <c:v>5.6499999999999995</c:v>
                </c:pt>
                <c:pt idx="275">
                  <c:v>5.72</c:v>
                </c:pt>
                <c:pt idx="276">
                  <c:v>5.58</c:v>
                </c:pt>
                <c:pt idx="277">
                  <c:v>6</c:v>
                </c:pt>
                <c:pt idx="278">
                  <c:v>5.4</c:v>
                </c:pt>
                <c:pt idx="279">
                  <c:v>5.52</c:v>
                </c:pt>
                <c:pt idx="280">
                  <c:v>5.4300000000000024</c:v>
                </c:pt>
                <c:pt idx="281">
                  <c:v>5.45</c:v>
                </c:pt>
                <c:pt idx="282">
                  <c:v>5.53</c:v>
                </c:pt>
                <c:pt idx="283">
                  <c:v>5.4300000000000024</c:v>
                </c:pt>
                <c:pt idx="284">
                  <c:v>5.57</c:v>
                </c:pt>
                <c:pt idx="285">
                  <c:v>5.45</c:v>
                </c:pt>
                <c:pt idx="286">
                  <c:v>5.49</c:v>
                </c:pt>
                <c:pt idx="287">
                  <c:v>7.58</c:v>
                </c:pt>
                <c:pt idx="288">
                  <c:v>7.7</c:v>
                </c:pt>
                <c:pt idx="289">
                  <c:v>5.48</c:v>
                </c:pt>
                <c:pt idx="290">
                  <c:v>5.41</c:v>
                </c:pt>
                <c:pt idx="291">
                  <c:v>5.38</c:v>
                </c:pt>
                <c:pt idx="292">
                  <c:v>5.38</c:v>
                </c:pt>
                <c:pt idx="293">
                  <c:v>5.37</c:v>
                </c:pt>
                <c:pt idx="294">
                  <c:v>4.9800000000000004</c:v>
                </c:pt>
                <c:pt idx="295">
                  <c:v>4.99</c:v>
                </c:pt>
                <c:pt idx="296">
                  <c:v>5.1199999999999966</c:v>
                </c:pt>
                <c:pt idx="297">
                  <c:v>5.0599999999999996</c:v>
                </c:pt>
                <c:pt idx="298">
                  <c:v>5.08</c:v>
                </c:pt>
                <c:pt idx="299">
                  <c:v>5.2700000000000014</c:v>
                </c:pt>
                <c:pt idx="300">
                  <c:v>5.28</c:v>
                </c:pt>
                <c:pt idx="301">
                  <c:v>5.04</c:v>
                </c:pt>
                <c:pt idx="302">
                  <c:v>5.07</c:v>
                </c:pt>
                <c:pt idx="303">
                  <c:v>5.1499999999999995</c:v>
                </c:pt>
                <c:pt idx="304">
                  <c:v>5.05</c:v>
                </c:pt>
                <c:pt idx="305">
                  <c:v>5.25</c:v>
                </c:pt>
                <c:pt idx="306">
                  <c:v>5.1199999999999966</c:v>
                </c:pt>
                <c:pt idx="307">
                  <c:v>5.1199999999999966</c:v>
                </c:pt>
                <c:pt idx="308">
                  <c:v>5.2700000000000014</c:v>
                </c:pt>
                <c:pt idx="309">
                  <c:v>5.21</c:v>
                </c:pt>
                <c:pt idx="310">
                  <c:v>5.08</c:v>
                </c:pt>
              </c:numCache>
            </c:numRef>
          </c:val>
          <c:smooth val="0"/>
        </c:ser>
        <c:ser>
          <c:idx val="15"/>
          <c:order val="13"/>
          <c:marker>
            <c:symbol val="none"/>
          </c:marker>
          <c:val>
            <c:numRef>
              <c:f>Sheet1!$S$100:$S$410</c:f>
              <c:numCache>
                <c:formatCode>General</c:formatCode>
                <c:ptCount val="31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432.08</c:v>
                </c:pt>
                <c:pt idx="62">
                  <c:v>428.40999999999963</c:v>
                </c:pt>
                <c:pt idx="63">
                  <c:v>373.61</c:v>
                </c:pt>
                <c:pt idx="64">
                  <c:v>372.98999999999899</c:v>
                </c:pt>
                <c:pt idx="65">
                  <c:v>375.77</c:v>
                </c:pt>
                <c:pt idx="66">
                  <c:v>372.5</c:v>
                </c:pt>
                <c:pt idx="67">
                  <c:v>375.38</c:v>
                </c:pt>
                <c:pt idx="68">
                  <c:v>371.4</c:v>
                </c:pt>
                <c:pt idx="69">
                  <c:v>410.88</c:v>
                </c:pt>
                <c:pt idx="70">
                  <c:v>116.33</c:v>
                </c:pt>
                <c:pt idx="71">
                  <c:v>116.84</c:v>
                </c:pt>
                <c:pt idx="72">
                  <c:v>116.47</c:v>
                </c:pt>
                <c:pt idx="73">
                  <c:v>115.79</c:v>
                </c:pt>
                <c:pt idx="74">
                  <c:v>116.14999999999999</c:v>
                </c:pt>
                <c:pt idx="75">
                  <c:v>115.29</c:v>
                </c:pt>
                <c:pt idx="76">
                  <c:v>115.69</c:v>
                </c:pt>
                <c:pt idx="77">
                  <c:v>117.67999999999998</c:v>
                </c:pt>
                <c:pt idx="78">
                  <c:v>115.44000000000032</c:v>
                </c:pt>
                <c:pt idx="79">
                  <c:v>106.92</c:v>
                </c:pt>
                <c:pt idx="80">
                  <c:v>102.19</c:v>
                </c:pt>
                <c:pt idx="81">
                  <c:v>103.64</c:v>
                </c:pt>
                <c:pt idx="82">
                  <c:v>100.79</c:v>
                </c:pt>
                <c:pt idx="83">
                  <c:v>93.210000000000022</c:v>
                </c:pt>
                <c:pt idx="84">
                  <c:v>93.179999999999978</c:v>
                </c:pt>
                <c:pt idx="85">
                  <c:v>93.73</c:v>
                </c:pt>
                <c:pt idx="86">
                  <c:v>93.460000000000022</c:v>
                </c:pt>
                <c:pt idx="87">
                  <c:v>93.45</c:v>
                </c:pt>
                <c:pt idx="88">
                  <c:v>91.89</c:v>
                </c:pt>
                <c:pt idx="89">
                  <c:v>91.960000000000022</c:v>
                </c:pt>
                <c:pt idx="90">
                  <c:v>90.79</c:v>
                </c:pt>
                <c:pt idx="91">
                  <c:v>90.29</c:v>
                </c:pt>
                <c:pt idx="92">
                  <c:v>90.93</c:v>
                </c:pt>
                <c:pt idx="93">
                  <c:v>90.9</c:v>
                </c:pt>
                <c:pt idx="94">
                  <c:v>95.47</c:v>
                </c:pt>
                <c:pt idx="95">
                  <c:v>94.85</c:v>
                </c:pt>
                <c:pt idx="96">
                  <c:v>95.36</c:v>
                </c:pt>
                <c:pt idx="97">
                  <c:v>107.59</c:v>
                </c:pt>
                <c:pt idx="98">
                  <c:v>98.410000000000025</c:v>
                </c:pt>
                <c:pt idx="99">
                  <c:v>96.02</c:v>
                </c:pt>
                <c:pt idx="100">
                  <c:v>102.52</c:v>
                </c:pt>
                <c:pt idx="101">
                  <c:v>102.5</c:v>
                </c:pt>
                <c:pt idx="102">
                  <c:v>102.19</c:v>
                </c:pt>
                <c:pt idx="103">
                  <c:v>110.66999999999999</c:v>
                </c:pt>
                <c:pt idx="104">
                  <c:v>110.5</c:v>
                </c:pt>
                <c:pt idx="105">
                  <c:v>119.73</c:v>
                </c:pt>
                <c:pt idx="106">
                  <c:v>123.61</c:v>
                </c:pt>
                <c:pt idx="107">
                  <c:v>119.48</c:v>
                </c:pt>
                <c:pt idx="108">
                  <c:v>119.93</c:v>
                </c:pt>
                <c:pt idx="109">
                  <c:v>119.69</c:v>
                </c:pt>
                <c:pt idx="110">
                  <c:v>119.78</c:v>
                </c:pt>
                <c:pt idx="111">
                  <c:v>120.16</c:v>
                </c:pt>
                <c:pt idx="112">
                  <c:v>119.6</c:v>
                </c:pt>
                <c:pt idx="113">
                  <c:v>127.64</c:v>
                </c:pt>
                <c:pt idx="114">
                  <c:v>124.64</c:v>
                </c:pt>
                <c:pt idx="115">
                  <c:v>124.54</c:v>
                </c:pt>
                <c:pt idx="116">
                  <c:v>107.81</c:v>
                </c:pt>
                <c:pt idx="117">
                  <c:v>107.19</c:v>
                </c:pt>
                <c:pt idx="118">
                  <c:v>84.3</c:v>
                </c:pt>
                <c:pt idx="119">
                  <c:v>98.61999999999999</c:v>
                </c:pt>
                <c:pt idx="120">
                  <c:v>83.490000000000023</c:v>
                </c:pt>
                <c:pt idx="121">
                  <c:v>94.61</c:v>
                </c:pt>
                <c:pt idx="122">
                  <c:v>96.11</c:v>
                </c:pt>
                <c:pt idx="123">
                  <c:v>94.7</c:v>
                </c:pt>
                <c:pt idx="124">
                  <c:v>88.2</c:v>
                </c:pt>
                <c:pt idx="125">
                  <c:v>83.52</c:v>
                </c:pt>
                <c:pt idx="126">
                  <c:v>83.490000000000023</c:v>
                </c:pt>
                <c:pt idx="127">
                  <c:v>83.669999999999987</c:v>
                </c:pt>
                <c:pt idx="128">
                  <c:v>94.05</c:v>
                </c:pt>
                <c:pt idx="129">
                  <c:v>89.56</c:v>
                </c:pt>
                <c:pt idx="130">
                  <c:v>91.2</c:v>
                </c:pt>
                <c:pt idx="131">
                  <c:v>92.25</c:v>
                </c:pt>
                <c:pt idx="132">
                  <c:v>92.39</c:v>
                </c:pt>
                <c:pt idx="133">
                  <c:v>88.19</c:v>
                </c:pt>
                <c:pt idx="134">
                  <c:v>84.93</c:v>
                </c:pt>
                <c:pt idx="135">
                  <c:v>85.669999999999987</c:v>
                </c:pt>
                <c:pt idx="136">
                  <c:v>85.14</c:v>
                </c:pt>
                <c:pt idx="137">
                  <c:v>75.940000000000026</c:v>
                </c:pt>
                <c:pt idx="138">
                  <c:v>86.55</c:v>
                </c:pt>
                <c:pt idx="139">
                  <c:v>86.61999999999999</c:v>
                </c:pt>
                <c:pt idx="140">
                  <c:v>87.11</c:v>
                </c:pt>
                <c:pt idx="141">
                  <c:v>86.940000000000026</c:v>
                </c:pt>
                <c:pt idx="142">
                  <c:v>70.39</c:v>
                </c:pt>
                <c:pt idx="143">
                  <c:v>70.440000000000026</c:v>
                </c:pt>
                <c:pt idx="144">
                  <c:v>70.349999999999994</c:v>
                </c:pt>
                <c:pt idx="145">
                  <c:v>70.349999999999994</c:v>
                </c:pt>
                <c:pt idx="146">
                  <c:v>70.319999999999993</c:v>
                </c:pt>
                <c:pt idx="147">
                  <c:v>70.78</c:v>
                </c:pt>
                <c:pt idx="148">
                  <c:v>70.75</c:v>
                </c:pt>
                <c:pt idx="149">
                  <c:v>70.36</c:v>
                </c:pt>
                <c:pt idx="150">
                  <c:v>70.11999999999999</c:v>
                </c:pt>
                <c:pt idx="151">
                  <c:v>70.349999999999994</c:v>
                </c:pt>
                <c:pt idx="152">
                  <c:v>70.23</c:v>
                </c:pt>
                <c:pt idx="153">
                  <c:v>70.319999999999993</c:v>
                </c:pt>
                <c:pt idx="154">
                  <c:v>70.679999999999978</c:v>
                </c:pt>
                <c:pt idx="155">
                  <c:v>70.48</c:v>
                </c:pt>
                <c:pt idx="156">
                  <c:v>92.36999999999999</c:v>
                </c:pt>
                <c:pt idx="157">
                  <c:v>94.410000000000025</c:v>
                </c:pt>
                <c:pt idx="158">
                  <c:v>101.49000000000002</c:v>
                </c:pt>
                <c:pt idx="159">
                  <c:v>92.31</c:v>
                </c:pt>
                <c:pt idx="160">
                  <c:v>92.61</c:v>
                </c:pt>
                <c:pt idx="161">
                  <c:v>92.73</c:v>
                </c:pt>
                <c:pt idx="162">
                  <c:v>92.61999999999999</c:v>
                </c:pt>
                <c:pt idx="163">
                  <c:v>92.6</c:v>
                </c:pt>
                <c:pt idx="164">
                  <c:v>92.8</c:v>
                </c:pt>
                <c:pt idx="165">
                  <c:v>104.99000000000002</c:v>
                </c:pt>
                <c:pt idx="166">
                  <c:v>105.32</c:v>
                </c:pt>
                <c:pt idx="167">
                  <c:v>104.67999999999998</c:v>
                </c:pt>
                <c:pt idx="168">
                  <c:v>112.23</c:v>
                </c:pt>
                <c:pt idx="169">
                  <c:v>128.16</c:v>
                </c:pt>
                <c:pt idx="170">
                  <c:v>128.22999999999999</c:v>
                </c:pt>
                <c:pt idx="171">
                  <c:v>128.63999999999999</c:v>
                </c:pt>
                <c:pt idx="172">
                  <c:v>128.79</c:v>
                </c:pt>
                <c:pt idx="173">
                  <c:v>128.30000000000001</c:v>
                </c:pt>
                <c:pt idx="174">
                  <c:v>127.86</c:v>
                </c:pt>
                <c:pt idx="175">
                  <c:v>128.10999999999999</c:v>
                </c:pt>
                <c:pt idx="176">
                  <c:v>130.39000000000001</c:v>
                </c:pt>
                <c:pt idx="177">
                  <c:v>129.47</c:v>
                </c:pt>
                <c:pt idx="178">
                  <c:v>129.22999999999999</c:v>
                </c:pt>
                <c:pt idx="179">
                  <c:v>128.5</c:v>
                </c:pt>
                <c:pt idx="180">
                  <c:v>131.76</c:v>
                </c:pt>
                <c:pt idx="181">
                  <c:v>129.72999999999999</c:v>
                </c:pt>
                <c:pt idx="182">
                  <c:v>129.72999999999999</c:v>
                </c:pt>
                <c:pt idx="183">
                  <c:v>142</c:v>
                </c:pt>
                <c:pt idx="184">
                  <c:v>125.51</c:v>
                </c:pt>
                <c:pt idx="185">
                  <c:v>156.41999999999999</c:v>
                </c:pt>
                <c:pt idx="186">
                  <c:v>154.86000000000001</c:v>
                </c:pt>
                <c:pt idx="187">
                  <c:v>155.22999999999999</c:v>
                </c:pt>
                <c:pt idx="188">
                  <c:v>142.79</c:v>
                </c:pt>
                <c:pt idx="189">
                  <c:v>138.28</c:v>
                </c:pt>
                <c:pt idx="190">
                  <c:v>138.20999999999998</c:v>
                </c:pt>
                <c:pt idx="191">
                  <c:v>138.80000000000001</c:v>
                </c:pt>
                <c:pt idx="192">
                  <c:v>138.25</c:v>
                </c:pt>
                <c:pt idx="193">
                  <c:v>138.56</c:v>
                </c:pt>
                <c:pt idx="194">
                  <c:v>138.88000000000068</c:v>
                </c:pt>
                <c:pt idx="195">
                  <c:v>138.36000000000001</c:v>
                </c:pt>
                <c:pt idx="196">
                  <c:v>139.41</c:v>
                </c:pt>
                <c:pt idx="197">
                  <c:v>138.51</c:v>
                </c:pt>
                <c:pt idx="198">
                  <c:v>138.28</c:v>
                </c:pt>
                <c:pt idx="199">
                  <c:v>140.04</c:v>
                </c:pt>
                <c:pt idx="200">
                  <c:v>186.15</c:v>
                </c:pt>
                <c:pt idx="201">
                  <c:v>141.04</c:v>
                </c:pt>
                <c:pt idx="202">
                  <c:v>141.51</c:v>
                </c:pt>
                <c:pt idx="203">
                  <c:v>110.74000000000002</c:v>
                </c:pt>
                <c:pt idx="204">
                  <c:v>111.3</c:v>
                </c:pt>
                <c:pt idx="205">
                  <c:v>111.43</c:v>
                </c:pt>
                <c:pt idx="206">
                  <c:v>110.96000000000002</c:v>
                </c:pt>
                <c:pt idx="207">
                  <c:v>111.19</c:v>
                </c:pt>
                <c:pt idx="208">
                  <c:v>112.34</c:v>
                </c:pt>
                <c:pt idx="209">
                  <c:v>111.03</c:v>
                </c:pt>
                <c:pt idx="210">
                  <c:v>110.84</c:v>
                </c:pt>
                <c:pt idx="211">
                  <c:v>110.6</c:v>
                </c:pt>
                <c:pt idx="212">
                  <c:v>111.47</c:v>
                </c:pt>
                <c:pt idx="213">
                  <c:v>111.35</c:v>
                </c:pt>
                <c:pt idx="214">
                  <c:v>118.88</c:v>
                </c:pt>
                <c:pt idx="215">
                  <c:v>114.78</c:v>
                </c:pt>
                <c:pt idx="216">
                  <c:v>113.23</c:v>
                </c:pt>
                <c:pt idx="217">
                  <c:v>113.28</c:v>
                </c:pt>
                <c:pt idx="218">
                  <c:v>113.64</c:v>
                </c:pt>
                <c:pt idx="219">
                  <c:v>111.48</c:v>
                </c:pt>
                <c:pt idx="220">
                  <c:v>111.75</c:v>
                </c:pt>
                <c:pt idx="221">
                  <c:v>112.46000000000002</c:v>
                </c:pt>
                <c:pt idx="222">
                  <c:v>112.02</c:v>
                </c:pt>
                <c:pt idx="223">
                  <c:v>111.55</c:v>
                </c:pt>
                <c:pt idx="224">
                  <c:v>114.88</c:v>
                </c:pt>
                <c:pt idx="225">
                  <c:v>112.14999999999999</c:v>
                </c:pt>
                <c:pt idx="226">
                  <c:v>111.38</c:v>
                </c:pt>
                <c:pt idx="227">
                  <c:v>111.08</c:v>
                </c:pt>
                <c:pt idx="228">
                  <c:v>9.7800000000000011</c:v>
                </c:pt>
                <c:pt idx="229">
                  <c:v>9.67</c:v>
                </c:pt>
                <c:pt idx="230">
                  <c:v>9.6300000000000008</c:v>
                </c:pt>
                <c:pt idx="231">
                  <c:v>9.57</c:v>
                </c:pt>
                <c:pt idx="232">
                  <c:v>9.69</c:v>
                </c:pt>
                <c:pt idx="233">
                  <c:v>9.4500000000000028</c:v>
                </c:pt>
                <c:pt idx="234">
                  <c:v>9.5500000000000007</c:v>
                </c:pt>
                <c:pt idx="235">
                  <c:v>9.7800000000000011</c:v>
                </c:pt>
                <c:pt idx="236">
                  <c:v>9.7100000000000009</c:v>
                </c:pt>
                <c:pt idx="237">
                  <c:v>9.39</c:v>
                </c:pt>
                <c:pt idx="238">
                  <c:v>9.41</c:v>
                </c:pt>
                <c:pt idx="239">
                  <c:v>9.4700000000000006</c:v>
                </c:pt>
                <c:pt idx="240">
                  <c:v>9.43</c:v>
                </c:pt>
                <c:pt idx="241">
                  <c:v>9.3700000000000028</c:v>
                </c:pt>
                <c:pt idx="242">
                  <c:v>9.5</c:v>
                </c:pt>
                <c:pt idx="243">
                  <c:v>9.4</c:v>
                </c:pt>
                <c:pt idx="244">
                  <c:v>11.69</c:v>
                </c:pt>
                <c:pt idx="245">
                  <c:v>9.42</c:v>
                </c:pt>
                <c:pt idx="246">
                  <c:v>9.68</c:v>
                </c:pt>
                <c:pt idx="247">
                  <c:v>9.5500000000000007</c:v>
                </c:pt>
                <c:pt idx="248">
                  <c:v>9.52</c:v>
                </c:pt>
                <c:pt idx="249">
                  <c:v>9.3700000000000028</c:v>
                </c:pt>
                <c:pt idx="250">
                  <c:v>10.89</c:v>
                </c:pt>
                <c:pt idx="251">
                  <c:v>9.51</c:v>
                </c:pt>
                <c:pt idx="252">
                  <c:v>9.4500000000000028</c:v>
                </c:pt>
                <c:pt idx="253">
                  <c:v>9.61</c:v>
                </c:pt>
                <c:pt idx="254">
                  <c:v>9.66</c:v>
                </c:pt>
                <c:pt idx="255">
                  <c:v>9.5500000000000007</c:v>
                </c:pt>
                <c:pt idx="256">
                  <c:v>9.59</c:v>
                </c:pt>
                <c:pt idx="257">
                  <c:v>9.4500000000000028</c:v>
                </c:pt>
                <c:pt idx="258">
                  <c:v>9.41</c:v>
                </c:pt>
                <c:pt idx="259">
                  <c:v>9.6</c:v>
                </c:pt>
                <c:pt idx="260">
                  <c:v>9.41</c:v>
                </c:pt>
                <c:pt idx="261">
                  <c:v>9.48</c:v>
                </c:pt>
                <c:pt idx="262">
                  <c:v>9.4500000000000028</c:v>
                </c:pt>
                <c:pt idx="263">
                  <c:v>9.6300000000000008</c:v>
                </c:pt>
                <c:pt idx="264">
                  <c:v>9.51</c:v>
                </c:pt>
                <c:pt idx="265">
                  <c:v>11.370000000000006</c:v>
                </c:pt>
                <c:pt idx="266">
                  <c:v>9.65</c:v>
                </c:pt>
                <c:pt idx="267">
                  <c:v>9.76</c:v>
                </c:pt>
                <c:pt idx="268">
                  <c:v>9.77</c:v>
                </c:pt>
                <c:pt idx="269">
                  <c:v>9.09</c:v>
                </c:pt>
                <c:pt idx="270">
                  <c:v>9.2000000000000011</c:v>
                </c:pt>
                <c:pt idx="271">
                  <c:v>9.23</c:v>
                </c:pt>
                <c:pt idx="272">
                  <c:v>9.43</c:v>
                </c:pt>
                <c:pt idx="273">
                  <c:v>9.24</c:v>
                </c:pt>
                <c:pt idx="274">
                  <c:v>9.25</c:v>
                </c:pt>
                <c:pt idx="275">
                  <c:v>9.23</c:v>
                </c:pt>
                <c:pt idx="276">
                  <c:v>9.24</c:v>
                </c:pt>
                <c:pt idx="277">
                  <c:v>9.4700000000000006</c:v>
                </c:pt>
                <c:pt idx="278">
                  <c:v>8.49</c:v>
                </c:pt>
                <c:pt idx="279">
                  <c:v>8.6</c:v>
                </c:pt>
                <c:pt idx="280">
                  <c:v>8.59</c:v>
                </c:pt>
                <c:pt idx="281">
                  <c:v>8.5400000000000009</c:v>
                </c:pt>
                <c:pt idx="282">
                  <c:v>8.66</c:v>
                </c:pt>
                <c:pt idx="283">
                  <c:v>8.64</c:v>
                </c:pt>
                <c:pt idx="284">
                  <c:v>8.6</c:v>
                </c:pt>
                <c:pt idx="285">
                  <c:v>8.5400000000000009</c:v>
                </c:pt>
                <c:pt idx="286">
                  <c:v>8.6300000000000008</c:v>
                </c:pt>
                <c:pt idx="287">
                  <c:v>11.6</c:v>
                </c:pt>
                <c:pt idx="288">
                  <c:v>11.65</c:v>
                </c:pt>
                <c:pt idx="289">
                  <c:v>8.75</c:v>
                </c:pt>
                <c:pt idx="290">
                  <c:v>8.69</c:v>
                </c:pt>
                <c:pt idx="291">
                  <c:v>8.67</c:v>
                </c:pt>
                <c:pt idx="292">
                  <c:v>8.620000000000001</c:v>
                </c:pt>
                <c:pt idx="293">
                  <c:v>8.49</c:v>
                </c:pt>
                <c:pt idx="294">
                  <c:v>8.23</c:v>
                </c:pt>
                <c:pt idx="295">
                  <c:v>8.120000000000001</c:v>
                </c:pt>
                <c:pt idx="296">
                  <c:v>8.1</c:v>
                </c:pt>
                <c:pt idx="297">
                  <c:v>8.33</c:v>
                </c:pt>
                <c:pt idx="298">
                  <c:v>8.17</c:v>
                </c:pt>
                <c:pt idx="299">
                  <c:v>8.2100000000000009</c:v>
                </c:pt>
                <c:pt idx="300">
                  <c:v>8.2900000000000009</c:v>
                </c:pt>
                <c:pt idx="301">
                  <c:v>8.09</c:v>
                </c:pt>
                <c:pt idx="302">
                  <c:v>8.120000000000001</c:v>
                </c:pt>
                <c:pt idx="303">
                  <c:v>8.0500000000000007</c:v>
                </c:pt>
                <c:pt idx="304">
                  <c:v>8.52</c:v>
                </c:pt>
                <c:pt idx="305">
                  <c:v>8.2100000000000009</c:v>
                </c:pt>
                <c:pt idx="306">
                  <c:v>8.2900000000000009</c:v>
                </c:pt>
                <c:pt idx="307">
                  <c:v>8.3500000000000068</c:v>
                </c:pt>
                <c:pt idx="308">
                  <c:v>8.3700000000000028</c:v>
                </c:pt>
                <c:pt idx="309">
                  <c:v>8.14</c:v>
                </c:pt>
                <c:pt idx="310">
                  <c:v>8.16</c:v>
                </c:pt>
              </c:numCache>
            </c:numRef>
          </c:val>
          <c:smooth val="0"/>
        </c:ser>
        <c:ser>
          <c:idx val="16"/>
          <c:order val="14"/>
          <c:marker>
            <c:symbol val="none"/>
          </c:marker>
          <c:val>
            <c:numRef>
              <c:f>Sheet1!$T$100:$T$410</c:f>
              <c:numCache>
                <c:formatCode>General</c:formatCode>
                <c:ptCount val="311"/>
                <c:pt idx="0">
                  <c:v>22.9</c:v>
                </c:pt>
                <c:pt idx="1">
                  <c:v>23.18</c:v>
                </c:pt>
                <c:pt idx="2">
                  <c:v>23.23</c:v>
                </c:pt>
                <c:pt idx="3">
                  <c:v>24.09</c:v>
                </c:pt>
                <c:pt idx="4">
                  <c:v>22.8</c:v>
                </c:pt>
                <c:pt idx="5">
                  <c:v>23.02</c:v>
                </c:pt>
                <c:pt idx="6">
                  <c:v>24</c:v>
                </c:pt>
                <c:pt idx="7">
                  <c:v>23.2</c:v>
                </c:pt>
                <c:pt idx="8">
                  <c:v>22.939999999999987</c:v>
                </c:pt>
                <c:pt idx="9">
                  <c:v>23.130000000000031</c:v>
                </c:pt>
                <c:pt idx="10">
                  <c:v>22.22</c:v>
                </c:pt>
                <c:pt idx="11">
                  <c:v>21.830000000000005</c:v>
                </c:pt>
                <c:pt idx="12">
                  <c:v>21.64</c:v>
                </c:pt>
                <c:pt idx="13">
                  <c:v>22.12</c:v>
                </c:pt>
                <c:pt idx="14">
                  <c:v>21.86</c:v>
                </c:pt>
                <c:pt idx="15">
                  <c:v>21.88</c:v>
                </c:pt>
                <c:pt idx="16">
                  <c:v>21.810000000000031</c:v>
                </c:pt>
                <c:pt idx="17">
                  <c:v>21.82</c:v>
                </c:pt>
                <c:pt idx="18">
                  <c:v>21.88</c:v>
                </c:pt>
                <c:pt idx="19">
                  <c:v>18.260000000000002</c:v>
                </c:pt>
                <c:pt idx="20">
                  <c:v>18.18</c:v>
                </c:pt>
                <c:pt idx="21">
                  <c:v>18.110000000000031</c:v>
                </c:pt>
                <c:pt idx="22">
                  <c:v>18.600000000000001</c:v>
                </c:pt>
                <c:pt idx="23">
                  <c:v>18.22</c:v>
                </c:pt>
                <c:pt idx="24">
                  <c:v>23.1</c:v>
                </c:pt>
                <c:pt idx="25">
                  <c:v>22.59</c:v>
                </c:pt>
                <c:pt idx="26">
                  <c:v>22.51</c:v>
                </c:pt>
                <c:pt idx="27">
                  <c:v>17.779999999999987</c:v>
                </c:pt>
                <c:pt idx="28">
                  <c:v>18.100000000000001</c:v>
                </c:pt>
                <c:pt idx="29">
                  <c:v>18.23</c:v>
                </c:pt>
                <c:pt idx="30">
                  <c:v>24.650000000000031</c:v>
                </c:pt>
                <c:pt idx="31">
                  <c:v>24.86</c:v>
                </c:pt>
                <c:pt idx="32">
                  <c:v>24.59</c:v>
                </c:pt>
                <c:pt idx="33">
                  <c:v>24.830000000000005</c:v>
                </c:pt>
                <c:pt idx="34">
                  <c:v>24.67</c:v>
                </c:pt>
                <c:pt idx="35">
                  <c:v>24.72</c:v>
                </c:pt>
                <c:pt idx="36">
                  <c:v>24.91</c:v>
                </c:pt>
                <c:pt idx="37">
                  <c:v>24.87</c:v>
                </c:pt>
                <c:pt idx="38">
                  <c:v>19.760000000000002</c:v>
                </c:pt>
                <c:pt idx="39">
                  <c:v>19.54</c:v>
                </c:pt>
                <c:pt idx="40">
                  <c:v>18.760000000000002</c:v>
                </c:pt>
                <c:pt idx="41">
                  <c:v>18.84</c:v>
                </c:pt>
                <c:pt idx="42">
                  <c:v>19.190000000000001</c:v>
                </c:pt>
                <c:pt idx="43">
                  <c:v>8.84</c:v>
                </c:pt>
                <c:pt idx="44">
                  <c:v>9.0400000000000009</c:v>
                </c:pt>
                <c:pt idx="45">
                  <c:v>8.76</c:v>
                </c:pt>
                <c:pt idx="46">
                  <c:v>8.75</c:v>
                </c:pt>
                <c:pt idx="47">
                  <c:v>11.58</c:v>
                </c:pt>
                <c:pt idx="48">
                  <c:v>10.450000000000006</c:v>
                </c:pt>
                <c:pt idx="49">
                  <c:v>12.49</c:v>
                </c:pt>
                <c:pt idx="50">
                  <c:v>12.99</c:v>
                </c:pt>
                <c:pt idx="51">
                  <c:v>10.32</c:v>
                </c:pt>
                <c:pt idx="52">
                  <c:v>10.23</c:v>
                </c:pt>
                <c:pt idx="53">
                  <c:v>10.200000000000001</c:v>
                </c:pt>
                <c:pt idx="54">
                  <c:v>10.3</c:v>
                </c:pt>
                <c:pt idx="55">
                  <c:v>10.370000000000006</c:v>
                </c:pt>
                <c:pt idx="56">
                  <c:v>10.44</c:v>
                </c:pt>
                <c:pt idx="57">
                  <c:v>10.44</c:v>
                </c:pt>
                <c:pt idx="58">
                  <c:v>10.47</c:v>
                </c:pt>
                <c:pt idx="59">
                  <c:v>10.44</c:v>
                </c:pt>
                <c:pt idx="60">
                  <c:v>10.24</c:v>
                </c:pt>
                <c:pt idx="61">
                  <c:v>12.78</c:v>
                </c:pt>
                <c:pt idx="62">
                  <c:v>12.6</c:v>
                </c:pt>
                <c:pt idx="63">
                  <c:v>8.59</c:v>
                </c:pt>
                <c:pt idx="64">
                  <c:v>8.4700000000000006</c:v>
                </c:pt>
                <c:pt idx="65">
                  <c:v>8.4600000000000026</c:v>
                </c:pt>
                <c:pt idx="66">
                  <c:v>8.59</c:v>
                </c:pt>
                <c:pt idx="67">
                  <c:v>8.52</c:v>
                </c:pt>
                <c:pt idx="68">
                  <c:v>8.4700000000000006</c:v>
                </c:pt>
                <c:pt idx="69">
                  <c:v>8.48</c:v>
                </c:pt>
                <c:pt idx="70">
                  <c:v>9.68</c:v>
                </c:pt>
                <c:pt idx="71">
                  <c:v>9.68</c:v>
                </c:pt>
                <c:pt idx="72">
                  <c:v>9.84</c:v>
                </c:pt>
                <c:pt idx="73">
                  <c:v>8.5400000000000009</c:v>
                </c:pt>
                <c:pt idx="74">
                  <c:v>8.41</c:v>
                </c:pt>
                <c:pt idx="75">
                  <c:v>8.44</c:v>
                </c:pt>
                <c:pt idx="76">
                  <c:v>8.44</c:v>
                </c:pt>
                <c:pt idx="77">
                  <c:v>8.7000000000000011</c:v>
                </c:pt>
                <c:pt idx="78">
                  <c:v>9.17</c:v>
                </c:pt>
                <c:pt idx="79">
                  <c:v>8.14</c:v>
                </c:pt>
                <c:pt idx="80">
                  <c:v>11.9</c:v>
                </c:pt>
                <c:pt idx="81">
                  <c:v>11.78</c:v>
                </c:pt>
                <c:pt idx="82">
                  <c:v>11.74</c:v>
                </c:pt>
                <c:pt idx="83">
                  <c:v>8.4700000000000006</c:v>
                </c:pt>
                <c:pt idx="84">
                  <c:v>8.33</c:v>
                </c:pt>
                <c:pt idx="85">
                  <c:v>8.57</c:v>
                </c:pt>
                <c:pt idx="86">
                  <c:v>8.43</c:v>
                </c:pt>
                <c:pt idx="87">
                  <c:v>8.43</c:v>
                </c:pt>
                <c:pt idx="88">
                  <c:v>8.57</c:v>
                </c:pt>
                <c:pt idx="89">
                  <c:v>8.32</c:v>
                </c:pt>
                <c:pt idx="90">
                  <c:v>9.7800000000000011</c:v>
                </c:pt>
                <c:pt idx="91">
                  <c:v>9.74</c:v>
                </c:pt>
                <c:pt idx="92">
                  <c:v>9.75</c:v>
                </c:pt>
                <c:pt idx="93">
                  <c:v>9.84</c:v>
                </c:pt>
                <c:pt idx="94">
                  <c:v>7.07</c:v>
                </c:pt>
                <c:pt idx="95">
                  <c:v>6.98</c:v>
                </c:pt>
                <c:pt idx="96">
                  <c:v>6.91</c:v>
                </c:pt>
                <c:pt idx="97">
                  <c:v>7</c:v>
                </c:pt>
                <c:pt idx="98">
                  <c:v>6.9</c:v>
                </c:pt>
                <c:pt idx="99">
                  <c:v>8.67</c:v>
                </c:pt>
                <c:pt idx="100">
                  <c:v>6.9300000000000024</c:v>
                </c:pt>
                <c:pt idx="101">
                  <c:v>6.9700000000000024</c:v>
                </c:pt>
                <c:pt idx="102">
                  <c:v>6.91</c:v>
                </c:pt>
                <c:pt idx="103">
                  <c:v>8.3000000000000007</c:v>
                </c:pt>
                <c:pt idx="104">
                  <c:v>8.24</c:v>
                </c:pt>
                <c:pt idx="105">
                  <c:v>6.91</c:v>
                </c:pt>
                <c:pt idx="106">
                  <c:v>6.76</c:v>
                </c:pt>
                <c:pt idx="107">
                  <c:v>6.81</c:v>
                </c:pt>
                <c:pt idx="108">
                  <c:v>6.8199999999999985</c:v>
                </c:pt>
                <c:pt idx="109">
                  <c:v>6.6499999999999995</c:v>
                </c:pt>
                <c:pt idx="110">
                  <c:v>6.6899999999999995</c:v>
                </c:pt>
                <c:pt idx="111">
                  <c:v>6.6599999999999975</c:v>
                </c:pt>
                <c:pt idx="112">
                  <c:v>6.6899999999999995</c:v>
                </c:pt>
                <c:pt idx="113">
                  <c:v>8.84</c:v>
                </c:pt>
                <c:pt idx="114">
                  <c:v>8.8000000000000007</c:v>
                </c:pt>
                <c:pt idx="115">
                  <c:v>6.98</c:v>
                </c:pt>
                <c:pt idx="116">
                  <c:v>6.89</c:v>
                </c:pt>
                <c:pt idx="117">
                  <c:v>10.43</c:v>
                </c:pt>
                <c:pt idx="118">
                  <c:v>7.44</c:v>
                </c:pt>
                <c:pt idx="119">
                  <c:v>7.1199999999999966</c:v>
                </c:pt>
                <c:pt idx="120">
                  <c:v>7.04</c:v>
                </c:pt>
                <c:pt idx="121">
                  <c:v>6.26</c:v>
                </c:pt>
                <c:pt idx="122">
                  <c:v>6.6099999999999985</c:v>
                </c:pt>
                <c:pt idx="123">
                  <c:v>6.35</c:v>
                </c:pt>
                <c:pt idx="124">
                  <c:v>9.3800000000000008</c:v>
                </c:pt>
                <c:pt idx="125">
                  <c:v>8.9500000000000028</c:v>
                </c:pt>
                <c:pt idx="126">
                  <c:v>9.0500000000000007</c:v>
                </c:pt>
                <c:pt idx="127">
                  <c:v>9.07</c:v>
                </c:pt>
                <c:pt idx="128">
                  <c:v>9.08</c:v>
                </c:pt>
                <c:pt idx="129">
                  <c:v>8.94</c:v>
                </c:pt>
                <c:pt idx="130">
                  <c:v>7.2700000000000014</c:v>
                </c:pt>
                <c:pt idx="131">
                  <c:v>7.59</c:v>
                </c:pt>
                <c:pt idx="132">
                  <c:v>8.7000000000000011</c:v>
                </c:pt>
                <c:pt idx="133">
                  <c:v>8.7100000000000009</c:v>
                </c:pt>
                <c:pt idx="134">
                  <c:v>13.34</c:v>
                </c:pt>
                <c:pt idx="135">
                  <c:v>13.450000000000006</c:v>
                </c:pt>
                <c:pt idx="136">
                  <c:v>13.17</c:v>
                </c:pt>
                <c:pt idx="137">
                  <c:v>7.7</c:v>
                </c:pt>
                <c:pt idx="138">
                  <c:v>9.34</c:v>
                </c:pt>
                <c:pt idx="139">
                  <c:v>9.44</c:v>
                </c:pt>
                <c:pt idx="140">
                  <c:v>9.3700000000000028</c:v>
                </c:pt>
                <c:pt idx="141">
                  <c:v>9.31</c:v>
                </c:pt>
                <c:pt idx="142">
                  <c:v>6.01</c:v>
                </c:pt>
                <c:pt idx="143">
                  <c:v>6.1199999999999966</c:v>
                </c:pt>
                <c:pt idx="144">
                  <c:v>5.89</c:v>
                </c:pt>
                <c:pt idx="145">
                  <c:v>6.07</c:v>
                </c:pt>
                <c:pt idx="146">
                  <c:v>6.1099999999999985</c:v>
                </c:pt>
                <c:pt idx="147">
                  <c:v>10.9</c:v>
                </c:pt>
                <c:pt idx="148">
                  <c:v>10.6</c:v>
                </c:pt>
                <c:pt idx="149">
                  <c:v>10.63</c:v>
                </c:pt>
                <c:pt idx="150">
                  <c:v>10.56</c:v>
                </c:pt>
                <c:pt idx="151">
                  <c:v>10.89</c:v>
                </c:pt>
                <c:pt idx="152">
                  <c:v>10.73</c:v>
                </c:pt>
                <c:pt idx="153">
                  <c:v>10.79</c:v>
                </c:pt>
                <c:pt idx="154">
                  <c:v>10.94</c:v>
                </c:pt>
                <c:pt idx="155">
                  <c:v>11.01</c:v>
                </c:pt>
                <c:pt idx="156">
                  <c:v>9.41</c:v>
                </c:pt>
                <c:pt idx="157">
                  <c:v>9.68</c:v>
                </c:pt>
                <c:pt idx="158">
                  <c:v>9.61</c:v>
                </c:pt>
                <c:pt idx="159">
                  <c:v>9.44</c:v>
                </c:pt>
                <c:pt idx="160">
                  <c:v>9.7100000000000009</c:v>
                </c:pt>
                <c:pt idx="161">
                  <c:v>9.2900000000000009</c:v>
                </c:pt>
                <c:pt idx="162">
                  <c:v>9.42</c:v>
                </c:pt>
                <c:pt idx="163">
                  <c:v>9.3800000000000008</c:v>
                </c:pt>
                <c:pt idx="164">
                  <c:v>9.66</c:v>
                </c:pt>
                <c:pt idx="165">
                  <c:v>7.57</c:v>
                </c:pt>
                <c:pt idx="166">
                  <c:v>7.41</c:v>
                </c:pt>
                <c:pt idx="167">
                  <c:v>7.8199999999999985</c:v>
                </c:pt>
                <c:pt idx="168">
                  <c:v>8.06</c:v>
                </c:pt>
                <c:pt idx="169">
                  <c:v>6.92</c:v>
                </c:pt>
                <c:pt idx="170">
                  <c:v>7.28</c:v>
                </c:pt>
                <c:pt idx="171">
                  <c:v>7.03</c:v>
                </c:pt>
                <c:pt idx="172">
                  <c:v>7.07</c:v>
                </c:pt>
                <c:pt idx="173">
                  <c:v>6.9300000000000024</c:v>
                </c:pt>
                <c:pt idx="174">
                  <c:v>7.1499999999999995</c:v>
                </c:pt>
                <c:pt idx="175">
                  <c:v>7.08</c:v>
                </c:pt>
                <c:pt idx="176">
                  <c:v>7.03</c:v>
                </c:pt>
                <c:pt idx="177">
                  <c:v>7.09</c:v>
                </c:pt>
                <c:pt idx="178">
                  <c:v>7.22</c:v>
                </c:pt>
                <c:pt idx="179">
                  <c:v>7.1499999999999995</c:v>
                </c:pt>
                <c:pt idx="180">
                  <c:v>7.28</c:v>
                </c:pt>
                <c:pt idx="181">
                  <c:v>7.22</c:v>
                </c:pt>
                <c:pt idx="182">
                  <c:v>8.1300000000000008</c:v>
                </c:pt>
                <c:pt idx="183">
                  <c:v>6.88</c:v>
                </c:pt>
                <c:pt idx="184">
                  <c:v>10.23</c:v>
                </c:pt>
                <c:pt idx="185">
                  <c:v>7.09</c:v>
                </c:pt>
                <c:pt idx="186">
                  <c:v>7.29</c:v>
                </c:pt>
                <c:pt idx="187">
                  <c:v>7.37</c:v>
                </c:pt>
                <c:pt idx="188">
                  <c:v>7.72</c:v>
                </c:pt>
                <c:pt idx="189">
                  <c:v>7.2700000000000014</c:v>
                </c:pt>
                <c:pt idx="190">
                  <c:v>7.1899999999999995</c:v>
                </c:pt>
                <c:pt idx="191">
                  <c:v>7.33</c:v>
                </c:pt>
                <c:pt idx="192">
                  <c:v>7.23</c:v>
                </c:pt>
                <c:pt idx="193">
                  <c:v>7.5</c:v>
                </c:pt>
                <c:pt idx="194">
                  <c:v>7.4300000000000024</c:v>
                </c:pt>
                <c:pt idx="195">
                  <c:v>7.37</c:v>
                </c:pt>
                <c:pt idx="196">
                  <c:v>7.54</c:v>
                </c:pt>
                <c:pt idx="197">
                  <c:v>7.39</c:v>
                </c:pt>
                <c:pt idx="198">
                  <c:v>7.29</c:v>
                </c:pt>
                <c:pt idx="199">
                  <c:v>7.58</c:v>
                </c:pt>
                <c:pt idx="200">
                  <c:v>7.08</c:v>
                </c:pt>
                <c:pt idx="201">
                  <c:v>6.4300000000000024</c:v>
                </c:pt>
                <c:pt idx="202">
                  <c:v>6.58</c:v>
                </c:pt>
                <c:pt idx="203">
                  <c:v>7.39</c:v>
                </c:pt>
                <c:pt idx="204">
                  <c:v>7.33</c:v>
                </c:pt>
                <c:pt idx="205">
                  <c:v>7.38</c:v>
                </c:pt>
                <c:pt idx="206">
                  <c:v>7.38</c:v>
                </c:pt>
                <c:pt idx="207">
                  <c:v>7.45</c:v>
                </c:pt>
                <c:pt idx="208">
                  <c:v>7.41</c:v>
                </c:pt>
                <c:pt idx="209">
                  <c:v>7.14</c:v>
                </c:pt>
                <c:pt idx="210">
                  <c:v>7.4700000000000024</c:v>
                </c:pt>
                <c:pt idx="211">
                  <c:v>7.37</c:v>
                </c:pt>
                <c:pt idx="212">
                  <c:v>7.67</c:v>
                </c:pt>
                <c:pt idx="213">
                  <c:v>7.39</c:v>
                </c:pt>
                <c:pt idx="214">
                  <c:v>7.45</c:v>
                </c:pt>
                <c:pt idx="215">
                  <c:v>7.48</c:v>
                </c:pt>
                <c:pt idx="216">
                  <c:v>7.67</c:v>
                </c:pt>
                <c:pt idx="217">
                  <c:v>7.57</c:v>
                </c:pt>
                <c:pt idx="218">
                  <c:v>7.57</c:v>
                </c:pt>
                <c:pt idx="219">
                  <c:v>7.3599999999999985</c:v>
                </c:pt>
                <c:pt idx="220">
                  <c:v>7.44</c:v>
                </c:pt>
                <c:pt idx="221">
                  <c:v>7.33</c:v>
                </c:pt>
                <c:pt idx="222">
                  <c:v>7.58</c:v>
                </c:pt>
                <c:pt idx="223">
                  <c:v>7.53</c:v>
                </c:pt>
                <c:pt idx="224">
                  <c:v>7.37</c:v>
                </c:pt>
                <c:pt idx="225">
                  <c:v>7.4</c:v>
                </c:pt>
                <c:pt idx="226">
                  <c:v>7.17</c:v>
                </c:pt>
                <c:pt idx="227">
                  <c:v>7.3199999999999985</c:v>
                </c:pt>
                <c:pt idx="228">
                  <c:v>7.3</c:v>
                </c:pt>
                <c:pt idx="229">
                  <c:v>7.42</c:v>
                </c:pt>
                <c:pt idx="230">
                  <c:v>7.3199999999999985</c:v>
                </c:pt>
                <c:pt idx="231">
                  <c:v>7.28</c:v>
                </c:pt>
                <c:pt idx="232">
                  <c:v>7.23</c:v>
                </c:pt>
                <c:pt idx="233">
                  <c:v>7.44</c:v>
                </c:pt>
                <c:pt idx="234">
                  <c:v>7.54</c:v>
                </c:pt>
                <c:pt idx="235">
                  <c:v>7.37</c:v>
                </c:pt>
                <c:pt idx="236">
                  <c:v>7.57</c:v>
                </c:pt>
                <c:pt idx="237">
                  <c:v>7.39</c:v>
                </c:pt>
                <c:pt idx="238">
                  <c:v>7.39</c:v>
                </c:pt>
                <c:pt idx="239">
                  <c:v>7.3</c:v>
                </c:pt>
                <c:pt idx="240">
                  <c:v>7.29</c:v>
                </c:pt>
                <c:pt idx="241">
                  <c:v>7.4700000000000024</c:v>
                </c:pt>
                <c:pt idx="242">
                  <c:v>7.38</c:v>
                </c:pt>
                <c:pt idx="243">
                  <c:v>7.29</c:v>
                </c:pt>
                <c:pt idx="244">
                  <c:v>7.41</c:v>
                </c:pt>
                <c:pt idx="245">
                  <c:v>7.4</c:v>
                </c:pt>
                <c:pt idx="246">
                  <c:v>7.45</c:v>
                </c:pt>
                <c:pt idx="247">
                  <c:v>7.48</c:v>
                </c:pt>
                <c:pt idx="248">
                  <c:v>7.63</c:v>
                </c:pt>
                <c:pt idx="249">
                  <c:v>7.53</c:v>
                </c:pt>
                <c:pt idx="250">
                  <c:v>7.59</c:v>
                </c:pt>
                <c:pt idx="251">
                  <c:v>7.54</c:v>
                </c:pt>
                <c:pt idx="252">
                  <c:v>7.6</c:v>
                </c:pt>
                <c:pt idx="253">
                  <c:v>7.75</c:v>
                </c:pt>
                <c:pt idx="254">
                  <c:v>7.75</c:v>
                </c:pt>
                <c:pt idx="255">
                  <c:v>7.53</c:v>
                </c:pt>
                <c:pt idx="256">
                  <c:v>7.58</c:v>
                </c:pt>
                <c:pt idx="257">
                  <c:v>7.46</c:v>
                </c:pt>
                <c:pt idx="258">
                  <c:v>7.51</c:v>
                </c:pt>
                <c:pt idx="259">
                  <c:v>7.51</c:v>
                </c:pt>
                <c:pt idx="260">
                  <c:v>7.54</c:v>
                </c:pt>
                <c:pt idx="261">
                  <c:v>7.38</c:v>
                </c:pt>
                <c:pt idx="262">
                  <c:v>7.46</c:v>
                </c:pt>
                <c:pt idx="263">
                  <c:v>7.38</c:v>
                </c:pt>
                <c:pt idx="264">
                  <c:v>7.3199999999999985</c:v>
                </c:pt>
                <c:pt idx="265">
                  <c:v>7.3599999999999985</c:v>
                </c:pt>
                <c:pt idx="266">
                  <c:v>7.26</c:v>
                </c:pt>
                <c:pt idx="267">
                  <c:v>7.3</c:v>
                </c:pt>
                <c:pt idx="268">
                  <c:v>7.52</c:v>
                </c:pt>
                <c:pt idx="269">
                  <c:v>7.29</c:v>
                </c:pt>
                <c:pt idx="270">
                  <c:v>7.25</c:v>
                </c:pt>
                <c:pt idx="271">
                  <c:v>7.34</c:v>
                </c:pt>
                <c:pt idx="272">
                  <c:v>7.13</c:v>
                </c:pt>
                <c:pt idx="273">
                  <c:v>7.18</c:v>
                </c:pt>
                <c:pt idx="274">
                  <c:v>7.59</c:v>
                </c:pt>
                <c:pt idx="275">
                  <c:v>7.21</c:v>
                </c:pt>
                <c:pt idx="276">
                  <c:v>7.17</c:v>
                </c:pt>
                <c:pt idx="277">
                  <c:v>7.54</c:v>
                </c:pt>
                <c:pt idx="278">
                  <c:v>7.1499999999999995</c:v>
                </c:pt>
                <c:pt idx="279">
                  <c:v>7.1199999999999966</c:v>
                </c:pt>
                <c:pt idx="280">
                  <c:v>7.13</c:v>
                </c:pt>
                <c:pt idx="281">
                  <c:v>7.06</c:v>
                </c:pt>
                <c:pt idx="282">
                  <c:v>7.05</c:v>
                </c:pt>
                <c:pt idx="283">
                  <c:v>7.14</c:v>
                </c:pt>
                <c:pt idx="284">
                  <c:v>7.1499999999999995</c:v>
                </c:pt>
                <c:pt idx="285">
                  <c:v>7.06</c:v>
                </c:pt>
                <c:pt idx="286">
                  <c:v>7.1599999999999975</c:v>
                </c:pt>
                <c:pt idx="287">
                  <c:v>7.51</c:v>
                </c:pt>
                <c:pt idx="288">
                  <c:v>7.46</c:v>
                </c:pt>
                <c:pt idx="289">
                  <c:v>7.02</c:v>
                </c:pt>
                <c:pt idx="290">
                  <c:v>7.18</c:v>
                </c:pt>
                <c:pt idx="291">
                  <c:v>7.06</c:v>
                </c:pt>
                <c:pt idx="292">
                  <c:v>7.07</c:v>
                </c:pt>
                <c:pt idx="293">
                  <c:v>7.05</c:v>
                </c:pt>
                <c:pt idx="294">
                  <c:v>6.22</c:v>
                </c:pt>
                <c:pt idx="295">
                  <c:v>6.2</c:v>
                </c:pt>
                <c:pt idx="296">
                  <c:v>6.42</c:v>
                </c:pt>
                <c:pt idx="297">
                  <c:v>6.6</c:v>
                </c:pt>
                <c:pt idx="298">
                  <c:v>6.2700000000000014</c:v>
                </c:pt>
                <c:pt idx="299">
                  <c:v>6.52</c:v>
                </c:pt>
                <c:pt idx="300">
                  <c:v>6.29</c:v>
                </c:pt>
                <c:pt idx="301">
                  <c:v>6.48</c:v>
                </c:pt>
                <c:pt idx="302">
                  <c:v>6.31</c:v>
                </c:pt>
                <c:pt idx="303">
                  <c:v>6.2700000000000014</c:v>
                </c:pt>
                <c:pt idx="304">
                  <c:v>6.45</c:v>
                </c:pt>
                <c:pt idx="305">
                  <c:v>6.37</c:v>
                </c:pt>
                <c:pt idx="306">
                  <c:v>6.31</c:v>
                </c:pt>
                <c:pt idx="307">
                  <c:v>6.23</c:v>
                </c:pt>
                <c:pt idx="308">
                  <c:v>6.37</c:v>
                </c:pt>
                <c:pt idx="309">
                  <c:v>6.3</c:v>
                </c:pt>
                <c:pt idx="310">
                  <c:v>6.2</c:v>
                </c:pt>
              </c:numCache>
            </c:numRef>
          </c:val>
          <c:smooth val="0"/>
        </c:ser>
        <c:dLbls>
          <c:showLegendKey val="0"/>
          <c:showVal val="0"/>
          <c:showCatName val="0"/>
          <c:showSerName val="0"/>
          <c:showPercent val="0"/>
          <c:showBubbleSize val="0"/>
        </c:dLbls>
        <c:marker val="1"/>
        <c:smooth val="0"/>
        <c:axId val="104966784"/>
        <c:axId val="104972672"/>
      </c:lineChart>
      <c:catAx>
        <c:axId val="104966784"/>
        <c:scaling>
          <c:orientation val="minMax"/>
        </c:scaling>
        <c:delete val="1"/>
        <c:axPos val="b"/>
        <c:majorTickMark val="none"/>
        <c:minorTickMark val="none"/>
        <c:tickLblPos val="none"/>
        <c:crossAx val="104972672"/>
        <c:crosses val="autoZero"/>
        <c:auto val="1"/>
        <c:lblAlgn val="ctr"/>
        <c:lblOffset val="100"/>
        <c:noMultiLvlLbl val="0"/>
      </c:catAx>
      <c:valAx>
        <c:axId val="104972672"/>
        <c:scaling>
          <c:logBase val="10"/>
          <c:orientation val="minMax"/>
        </c:scaling>
        <c:delete val="0"/>
        <c:axPos val="l"/>
        <c:majorGridlines/>
        <c:numFmt formatCode="General" sourceLinked="1"/>
        <c:majorTickMark val="none"/>
        <c:minorTickMark val="none"/>
        <c:tickLblPos val="nextTo"/>
        <c:txPr>
          <a:bodyPr/>
          <a:lstStyle/>
          <a:p>
            <a:pPr>
              <a:defRPr lang="en-US"/>
            </a:pPr>
            <a:endParaRPr lang="en-US"/>
          </a:p>
        </c:txPr>
        <c:crossAx val="104966784"/>
        <c:crosses val="autoZero"/>
        <c:crossBetween val="between"/>
      </c:valAx>
    </c:plotArea>
    <c:plotVisOnly val="1"/>
    <c:dispBlanksAs val="zero"/>
    <c:showDLblsOverMax val="0"/>
  </c:chart>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8D946E-1C49-4552-BB82-75F81120E61F}" type="doc">
      <dgm:prSet loTypeId="urn:microsoft.com/office/officeart/2005/8/layout/equation1" loCatId="process" qsTypeId="urn:microsoft.com/office/officeart/2005/8/quickstyle/3d1" qsCatId="3D" csTypeId="urn:microsoft.com/office/officeart/2005/8/colors/colorful2" csCatId="colorful" phldr="1"/>
      <dgm:spPr/>
    </dgm:pt>
    <dgm:pt modelId="{DA3693D4-BCA6-4C29-AF4C-85A989E68FAA}">
      <dgm:prSet phldrT="[Text]"/>
      <dgm:spPr/>
      <dgm:t>
        <a:bodyPr/>
        <a:lstStyle/>
        <a:p>
          <a:r>
            <a:rPr lang="en-US" dirty="0" smtClean="0"/>
            <a:t>SAT</a:t>
          </a:r>
          <a:endParaRPr lang="en-US" dirty="0"/>
        </a:p>
      </dgm:t>
    </dgm:pt>
    <dgm:pt modelId="{EC4085D4-E8C4-456B-AF0D-9A9E9823371D}" type="parTrans" cxnId="{201E6FF8-392D-4CAD-8D84-AA0D71F14938}">
      <dgm:prSet/>
      <dgm:spPr/>
      <dgm:t>
        <a:bodyPr/>
        <a:lstStyle/>
        <a:p>
          <a:endParaRPr lang="en-US"/>
        </a:p>
      </dgm:t>
    </dgm:pt>
    <dgm:pt modelId="{B9633CDC-1820-4C3E-9CDA-0F72AA78B4DE}" type="sibTrans" cxnId="{201E6FF8-392D-4CAD-8D84-AA0D71F14938}">
      <dgm:prSet/>
      <dgm:spPr/>
      <dgm:t>
        <a:bodyPr/>
        <a:lstStyle/>
        <a:p>
          <a:endParaRPr lang="en-US"/>
        </a:p>
      </dgm:t>
    </dgm:pt>
    <dgm:pt modelId="{F15F4BAA-E03C-4FBB-8DC5-D8199E2B5B25}">
      <dgm:prSet phldrT="[Text]"/>
      <dgm:spPr/>
      <dgm:t>
        <a:bodyPr/>
        <a:lstStyle/>
        <a:p>
          <a:r>
            <a:rPr lang="en-US" dirty="0" smtClean="0"/>
            <a:t>Theory</a:t>
          </a:r>
        </a:p>
        <a:p>
          <a:r>
            <a:rPr lang="en-US" dirty="0" smtClean="0"/>
            <a:t>Solvers</a:t>
          </a:r>
          <a:endParaRPr lang="en-US" dirty="0"/>
        </a:p>
      </dgm:t>
    </dgm:pt>
    <dgm:pt modelId="{C7085F6C-0AEA-4855-8854-C46927E8BEB7}" type="parTrans" cxnId="{40B86FDB-37F9-4BF3-BB8C-A8E386AEDDF2}">
      <dgm:prSet/>
      <dgm:spPr/>
      <dgm:t>
        <a:bodyPr/>
        <a:lstStyle/>
        <a:p>
          <a:endParaRPr lang="en-US"/>
        </a:p>
      </dgm:t>
    </dgm:pt>
    <dgm:pt modelId="{3F78C612-AE92-4725-8E75-52CBDD374727}" type="sibTrans" cxnId="{40B86FDB-37F9-4BF3-BB8C-A8E386AEDDF2}">
      <dgm:prSet/>
      <dgm:spPr/>
      <dgm:t>
        <a:bodyPr/>
        <a:lstStyle/>
        <a:p>
          <a:endParaRPr lang="en-US"/>
        </a:p>
      </dgm:t>
    </dgm:pt>
    <dgm:pt modelId="{3A35AE93-9501-44D1-A4A6-35BD5B8F1FCA}">
      <dgm:prSet phldrT="[Text]"/>
      <dgm:spPr/>
      <dgm:t>
        <a:bodyPr/>
        <a:lstStyle/>
        <a:p>
          <a:r>
            <a:rPr lang="en-US" dirty="0" smtClean="0"/>
            <a:t>SMT</a:t>
          </a:r>
          <a:endParaRPr lang="en-US" dirty="0"/>
        </a:p>
      </dgm:t>
    </dgm:pt>
    <dgm:pt modelId="{95E2A059-062E-452C-BAAF-08FFE4536FC1}" type="sibTrans" cxnId="{93D0229E-3A28-4D46-ACC9-5ED2613219DA}">
      <dgm:prSet/>
      <dgm:spPr/>
      <dgm:t>
        <a:bodyPr/>
        <a:lstStyle/>
        <a:p>
          <a:endParaRPr lang="en-US"/>
        </a:p>
      </dgm:t>
    </dgm:pt>
    <dgm:pt modelId="{B5D4A5EF-207F-4110-A849-E8DB71D88473}" type="parTrans" cxnId="{93D0229E-3A28-4D46-ACC9-5ED2613219DA}">
      <dgm:prSet/>
      <dgm:spPr/>
      <dgm:t>
        <a:bodyPr/>
        <a:lstStyle/>
        <a:p>
          <a:endParaRPr lang="en-US"/>
        </a:p>
      </dgm:t>
    </dgm:pt>
    <dgm:pt modelId="{C86CAA3B-F2D5-4490-AA38-6E9CB829F4B9}" type="pres">
      <dgm:prSet presAssocID="{C08D946E-1C49-4552-BB82-75F81120E61F}" presName="linearFlow" presStyleCnt="0">
        <dgm:presLayoutVars>
          <dgm:dir/>
          <dgm:resizeHandles val="exact"/>
        </dgm:presLayoutVars>
      </dgm:prSet>
      <dgm:spPr/>
    </dgm:pt>
    <dgm:pt modelId="{4D781F7A-8DA0-4054-B089-AE82ED11AA58}" type="pres">
      <dgm:prSet presAssocID="{DA3693D4-BCA6-4C29-AF4C-85A989E68FAA}" presName="node" presStyleLbl="node1" presStyleIdx="0" presStyleCnt="3">
        <dgm:presLayoutVars>
          <dgm:bulletEnabled val="1"/>
        </dgm:presLayoutVars>
      </dgm:prSet>
      <dgm:spPr/>
      <dgm:t>
        <a:bodyPr/>
        <a:lstStyle/>
        <a:p>
          <a:endParaRPr lang="en-US"/>
        </a:p>
      </dgm:t>
    </dgm:pt>
    <dgm:pt modelId="{AFDF1215-3A76-4C55-AA10-D0A3D79B3211}" type="pres">
      <dgm:prSet presAssocID="{B9633CDC-1820-4C3E-9CDA-0F72AA78B4DE}" presName="spacerL" presStyleCnt="0"/>
      <dgm:spPr/>
    </dgm:pt>
    <dgm:pt modelId="{09C4BBFD-C2FB-40E1-B00C-9D790D4F33B0}" type="pres">
      <dgm:prSet presAssocID="{B9633CDC-1820-4C3E-9CDA-0F72AA78B4DE}" presName="sibTrans" presStyleLbl="sibTrans2D1" presStyleIdx="0" presStyleCnt="2"/>
      <dgm:spPr/>
      <dgm:t>
        <a:bodyPr/>
        <a:lstStyle/>
        <a:p>
          <a:endParaRPr lang="en-US"/>
        </a:p>
      </dgm:t>
    </dgm:pt>
    <dgm:pt modelId="{06C5B2FA-7C04-4BDA-BF4A-58C5514187D3}" type="pres">
      <dgm:prSet presAssocID="{B9633CDC-1820-4C3E-9CDA-0F72AA78B4DE}" presName="spacerR" presStyleCnt="0"/>
      <dgm:spPr/>
    </dgm:pt>
    <dgm:pt modelId="{B00C9963-3894-4A20-9671-30E6C998310C}" type="pres">
      <dgm:prSet presAssocID="{F15F4BAA-E03C-4FBB-8DC5-D8199E2B5B25}" presName="node" presStyleLbl="node1" presStyleIdx="1" presStyleCnt="3">
        <dgm:presLayoutVars>
          <dgm:bulletEnabled val="1"/>
        </dgm:presLayoutVars>
      </dgm:prSet>
      <dgm:spPr/>
      <dgm:t>
        <a:bodyPr/>
        <a:lstStyle/>
        <a:p>
          <a:endParaRPr lang="en-US"/>
        </a:p>
      </dgm:t>
    </dgm:pt>
    <dgm:pt modelId="{00EC796A-7198-4762-8B58-85EEE3C46FE2}" type="pres">
      <dgm:prSet presAssocID="{3F78C612-AE92-4725-8E75-52CBDD374727}" presName="spacerL" presStyleCnt="0"/>
      <dgm:spPr/>
    </dgm:pt>
    <dgm:pt modelId="{00071994-6C1D-412F-AFD2-B5C1F45A44A4}" type="pres">
      <dgm:prSet presAssocID="{3F78C612-AE92-4725-8E75-52CBDD374727}" presName="sibTrans" presStyleLbl="sibTrans2D1" presStyleIdx="1" presStyleCnt="2"/>
      <dgm:spPr/>
      <dgm:t>
        <a:bodyPr/>
        <a:lstStyle/>
        <a:p>
          <a:endParaRPr lang="en-US"/>
        </a:p>
      </dgm:t>
    </dgm:pt>
    <dgm:pt modelId="{86DB068B-DF58-4654-A59C-CB83BA021B6C}" type="pres">
      <dgm:prSet presAssocID="{3F78C612-AE92-4725-8E75-52CBDD374727}" presName="spacerR" presStyleCnt="0"/>
      <dgm:spPr/>
    </dgm:pt>
    <dgm:pt modelId="{D289497B-AAA3-4A46-B5EB-832082DE316D}" type="pres">
      <dgm:prSet presAssocID="{3A35AE93-9501-44D1-A4A6-35BD5B8F1FCA}" presName="node" presStyleLbl="node1" presStyleIdx="2" presStyleCnt="3">
        <dgm:presLayoutVars>
          <dgm:bulletEnabled val="1"/>
        </dgm:presLayoutVars>
      </dgm:prSet>
      <dgm:spPr/>
      <dgm:t>
        <a:bodyPr/>
        <a:lstStyle/>
        <a:p>
          <a:endParaRPr lang="en-US"/>
        </a:p>
      </dgm:t>
    </dgm:pt>
  </dgm:ptLst>
  <dgm:cxnLst>
    <dgm:cxn modelId="{93D0229E-3A28-4D46-ACC9-5ED2613219DA}" srcId="{C08D946E-1C49-4552-BB82-75F81120E61F}" destId="{3A35AE93-9501-44D1-A4A6-35BD5B8F1FCA}" srcOrd="2" destOrd="0" parTransId="{B5D4A5EF-207F-4110-A849-E8DB71D88473}" sibTransId="{95E2A059-062E-452C-BAAF-08FFE4536FC1}"/>
    <dgm:cxn modelId="{40B86FDB-37F9-4BF3-BB8C-A8E386AEDDF2}" srcId="{C08D946E-1C49-4552-BB82-75F81120E61F}" destId="{F15F4BAA-E03C-4FBB-8DC5-D8199E2B5B25}" srcOrd="1" destOrd="0" parTransId="{C7085F6C-0AEA-4855-8854-C46927E8BEB7}" sibTransId="{3F78C612-AE92-4725-8E75-52CBDD374727}"/>
    <dgm:cxn modelId="{321B537F-036E-4D92-A92A-E85F94894E56}" type="presOf" srcId="{F15F4BAA-E03C-4FBB-8DC5-D8199E2B5B25}" destId="{B00C9963-3894-4A20-9671-30E6C998310C}" srcOrd="0" destOrd="0" presId="urn:microsoft.com/office/officeart/2005/8/layout/equation1"/>
    <dgm:cxn modelId="{8BC5C9B9-ABB3-4FB8-A9D3-5AF1CDDC0FFA}" type="presOf" srcId="{3A35AE93-9501-44D1-A4A6-35BD5B8F1FCA}" destId="{D289497B-AAA3-4A46-B5EB-832082DE316D}" srcOrd="0" destOrd="0" presId="urn:microsoft.com/office/officeart/2005/8/layout/equation1"/>
    <dgm:cxn modelId="{201E6FF8-392D-4CAD-8D84-AA0D71F14938}" srcId="{C08D946E-1C49-4552-BB82-75F81120E61F}" destId="{DA3693D4-BCA6-4C29-AF4C-85A989E68FAA}" srcOrd="0" destOrd="0" parTransId="{EC4085D4-E8C4-456B-AF0D-9A9E9823371D}" sibTransId="{B9633CDC-1820-4C3E-9CDA-0F72AA78B4DE}"/>
    <dgm:cxn modelId="{6E2D0A37-51EE-4615-8BA4-A6CB2E1754CE}" type="presOf" srcId="{B9633CDC-1820-4C3E-9CDA-0F72AA78B4DE}" destId="{09C4BBFD-C2FB-40E1-B00C-9D790D4F33B0}" srcOrd="0" destOrd="0" presId="urn:microsoft.com/office/officeart/2005/8/layout/equation1"/>
    <dgm:cxn modelId="{82DD8EFE-F1AE-4F39-AEC2-E7953F5F8E17}" type="presOf" srcId="{DA3693D4-BCA6-4C29-AF4C-85A989E68FAA}" destId="{4D781F7A-8DA0-4054-B089-AE82ED11AA58}" srcOrd="0" destOrd="0" presId="urn:microsoft.com/office/officeart/2005/8/layout/equation1"/>
    <dgm:cxn modelId="{644F6246-7EF6-46EA-B3F2-8B8A80D3DC79}" type="presOf" srcId="{3F78C612-AE92-4725-8E75-52CBDD374727}" destId="{00071994-6C1D-412F-AFD2-B5C1F45A44A4}" srcOrd="0" destOrd="0" presId="urn:microsoft.com/office/officeart/2005/8/layout/equation1"/>
    <dgm:cxn modelId="{63101C5C-D70E-4C41-9BAF-4FA79D908120}" type="presOf" srcId="{C08D946E-1C49-4552-BB82-75F81120E61F}" destId="{C86CAA3B-F2D5-4490-AA38-6E9CB829F4B9}" srcOrd="0" destOrd="0" presId="urn:microsoft.com/office/officeart/2005/8/layout/equation1"/>
    <dgm:cxn modelId="{D33D3743-E865-4759-903F-682D841C7534}" type="presParOf" srcId="{C86CAA3B-F2D5-4490-AA38-6E9CB829F4B9}" destId="{4D781F7A-8DA0-4054-B089-AE82ED11AA58}" srcOrd="0" destOrd="0" presId="urn:microsoft.com/office/officeart/2005/8/layout/equation1"/>
    <dgm:cxn modelId="{16F19E99-FDB4-402A-A271-3ABE2860F594}" type="presParOf" srcId="{C86CAA3B-F2D5-4490-AA38-6E9CB829F4B9}" destId="{AFDF1215-3A76-4C55-AA10-D0A3D79B3211}" srcOrd="1" destOrd="0" presId="urn:microsoft.com/office/officeart/2005/8/layout/equation1"/>
    <dgm:cxn modelId="{B7E525BE-9C89-4807-816B-9D6A5AB1DD2D}" type="presParOf" srcId="{C86CAA3B-F2D5-4490-AA38-6E9CB829F4B9}" destId="{09C4BBFD-C2FB-40E1-B00C-9D790D4F33B0}" srcOrd="2" destOrd="0" presId="urn:microsoft.com/office/officeart/2005/8/layout/equation1"/>
    <dgm:cxn modelId="{099F6E34-6DC1-4FF4-9B8D-C8023E62E3DC}" type="presParOf" srcId="{C86CAA3B-F2D5-4490-AA38-6E9CB829F4B9}" destId="{06C5B2FA-7C04-4BDA-BF4A-58C5514187D3}" srcOrd="3" destOrd="0" presId="urn:microsoft.com/office/officeart/2005/8/layout/equation1"/>
    <dgm:cxn modelId="{8F5DBE71-F40B-4560-A03F-0543799679E6}" type="presParOf" srcId="{C86CAA3B-F2D5-4490-AA38-6E9CB829F4B9}" destId="{B00C9963-3894-4A20-9671-30E6C998310C}" srcOrd="4" destOrd="0" presId="urn:microsoft.com/office/officeart/2005/8/layout/equation1"/>
    <dgm:cxn modelId="{24753DFA-F8DB-41C4-B1FE-DBEFBA7F700F}" type="presParOf" srcId="{C86CAA3B-F2D5-4490-AA38-6E9CB829F4B9}" destId="{00EC796A-7198-4762-8B58-85EEE3C46FE2}" srcOrd="5" destOrd="0" presId="urn:microsoft.com/office/officeart/2005/8/layout/equation1"/>
    <dgm:cxn modelId="{07EF4AD8-9FDC-455F-BACB-59319AC2D41A}" type="presParOf" srcId="{C86CAA3B-F2D5-4490-AA38-6E9CB829F4B9}" destId="{00071994-6C1D-412F-AFD2-B5C1F45A44A4}" srcOrd="6" destOrd="0" presId="urn:microsoft.com/office/officeart/2005/8/layout/equation1"/>
    <dgm:cxn modelId="{317F5FBD-B8A9-4B8F-92BD-75F49E43AA64}" type="presParOf" srcId="{C86CAA3B-F2D5-4490-AA38-6E9CB829F4B9}" destId="{86DB068B-DF58-4654-A59C-CB83BA021B6C}" srcOrd="7" destOrd="0" presId="urn:microsoft.com/office/officeart/2005/8/layout/equation1"/>
    <dgm:cxn modelId="{7EC4B6FC-BE53-4C57-BC7B-82DC36F7EB91}" type="presParOf" srcId="{C86CAA3B-F2D5-4490-AA38-6E9CB829F4B9}" destId="{D289497B-AAA3-4A46-B5EB-832082DE316D}" srcOrd="8"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A728FD-DA1C-4320-9F64-41E153BDF21F}"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893E2F48-C311-4190-AD51-7F8B2BA63A47}">
      <dgm:prSet/>
      <dgm:spPr/>
      <dgm:t>
        <a:bodyPr/>
        <a:lstStyle/>
        <a:p>
          <a:pPr algn="ctr" rtl="0"/>
          <a:r>
            <a:rPr lang="en-US" b="1" dirty="0" smtClean="0"/>
            <a:t>Test case Generation</a:t>
          </a:r>
          <a:endParaRPr lang="en-US" dirty="0"/>
        </a:p>
      </dgm:t>
    </dgm:pt>
    <dgm:pt modelId="{C7FD790F-680E-4A8F-AEAF-03FD3C5EC264}" type="parTrans" cxnId="{9A94D50F-9CC8-4546-B25E-9D1D909B83C3}">
      <dgm:prSet/>
      <dgm:spPr/>
      <dgm:t>
        <a:bodyPr/>
        <a:lstStyle/>
        <a:p>
          <a:pPr algn="ctr"/>
          <a:endParaRPr lang="en-US"/>
        </a:p>
      </dgm:t>
    </dgm:pt>
    <dgm:pt modelId="{247C1435-A91A-4F26-8F6C-9497EACEB1FF}" type="sibTrans" cxnId="{9A94D50F-9CC8-4546-B25E-9D1D909B83C3}">
      <dgm:prSet/>
      <dgm:spPr/>
      <dgm:t>
        <a:bodyPr/>
        <a:lstStyle/>
        <a:p>
          <a:pPr algn="ctr"/>
          <a:endParaRPr lang="en-US"/>
        </a:p>
      </dgm:t>
    </dgm:pt>
    <dgm:pt modelId="{16ABD21D-6B4C-4964-96B9-1A50B1452172}">
      <dgm:prSet/>
      <dgm:spPr/>
      <dgm:t>
        <a:bodyPr/>
        <a:lstStyle/>
        <a:p>
          <a:pPr algn="ctr" rtl="0"/>
          <a:r>
            <a:rPr lang="en-US" b="1" dirty="0" smtClean="0"/>
            <a:t>Verifying Compilers</a:t>
          </a:r>
          <a:endParaRPr lang="en-US" dirty="0"/>
        </a:p>
      </dgm:t>
    </dgm:pt>
    <dgm:pt modelId="{D811FADF-6418-40DA-A681-E1CF0F008B02}" type="parTrans" cxnId="{22E14886-39DA-46BD-A5CE-C834F6F4D757}">
      <dgm:prSet/>
      <dgm:spPr/>
      <dgm:t>
        <a:bodyPr/>
        <a:lstStyle/>
        <a:p>
          <a:pPr algn="ctr"/>
          <a:endParaRPr lang="en-US"/>
        </a:p>
      </dgm:t>
    </dgm:pt>
    <dgm:pt modelId="{8037E45F-1C33-4495-84A2-61E12535AF6C}" type="sibTrans" cxnId="{22E14886-39DA-46BD-A5CE-C834F6F4D757}">
      <dgm:prSet/>
      <dgm:spPr/>
      <dgm:t>
        <a:bodyPr/>
        <a:lstStyle/>
        <a:p>
          <a:pPr algn="ctr"/>
          <a:endParaRPr lang="en-US"/>
        </a:p>
      </dgm:t>
    </dgm:pt>
    <dgm:pt modelId="{10BCAAC2-E0AB-4F7F-AD99-4B12FA756641}">
      <dgm:prSet/>
      <dgm:spPr/>
      <dgm:t>
        <a:bodyPr/>
        <a:lstStyle/>
        <a:p>
          <a:pPr algn="ctr" rtl="0"/>
          <a:r>
            <a:rPr lang="en-US" b="1" dirty="0" smtClean="0"/>
            <a:t>Model Checking</a:t>
          </a:r>
          <a:endParaRPr lang="en-US" b="1" dirty="0"/>
        </a:p>
      </dgm:t>
    </dgm:pt>
    <dgm:pt modelId="{70A49386-D90E-4C1B-BB45-D64ABDC75D49}" type="parTrans" cxnId="{0D62B2D8-8311-4B73-AAED-094B670A2691}">
      <dgm:prSet/>
      <dgm:spPr/>
      <dgm:t>
        <a:bodyPr/>
        <a:lstStyle/>
        <a:p>
          <a:pPr algn="ctr"/>
          <a:endParaRPr lang="en-US"/>
        </a:p>
      </dgm:t>
    </dgm:pt>
    <dgm:pt modelId="{5E06A297-C833-44AB-86B1-5455CF5019AA}" type="sibTrans" cxnId="{0D62B2D8-8311-4B73-AAED-094B670A2691}">
      <dgm:prSet/>
      <dgm:spPr/>
      <dgm:t>
        <a:bodyPr/>
        <a:lstStyle/>
        <a:p>
          <a:pPr algn="ctr"/>
          <a:endParaRPr lang="en-US"/>
        </a:p>
      </dgm:t>
    </dgm:pt>
    <dgm:pt modelId="{98EFB690-2F44-40DC-A544-D76023CFC90E}">
      <dgm:prSet/>
      <dgm:spPr/>
      <dgm:t>
        <a:bodyPr/>
        <a:lstStyle/>
        <a:p>
          <a:pPr algn="ctr" rtl="0"/>
          <a:r>
            <a:rPr lang="en-US" b="1" dirty="0" smtClean="0"/>
            <a:t>Invariant Generation</a:t>
          </a:r>
          <a:endParaRPr lang="en-US" dirty="0"/>
        </a:p>
      </dgm:t>
    </dgm:pt>
    <dgm:pt modelId="{96B2B7A0-7655-4A68-9C29-07A7BB43ACEA}" type="parTrans" cxnId="{638CF91E-B722-451E-9436-0DBEC69F9B8C}">
      <dgm:prSet/>
      <dgm:spPr/>
      <dgm:t>
        <a:bodyPr/>
        <a:lstStyle/>
        <a:p>
          <a:pPr algn="ctr"/>
          <a:endParaRPr lang="en-US"/>
        </a:p>
      </dgm:t>
    </dgm:pt>
    <dgm:pt modelId="{75A85F81-E5F6-42E8-B6A8-0975DFB3EAE8}" type="sibTrans" cxnId="{638CF91E-B722-451E-9436-0DBEC69F9B8C}">
      <dgm:prSet/>
      <dgm:spPr/>
      <dgm:t>
        <a:bodyPr/>
        <a:lstStyle/>
        <a:p>
          <a:pPr algn="ctr"/>
          <a:endParaRPr lang="en-US"/>
        </a:p>
      </dgm:t>
    </dgm:pt>
    <dgm:pt modelId="{35A186EA-B02E-4617-AAAB-5508528581EC}">
      <dgm:prSet/>
      <dgm:spPr/>
      <dgm:t>
        <a:bodyPr/>
        <a:lstStyle/>
        <a:p>
          <a:pPr algn="ctr" rtl="0"/>
          <a:r>
            <a:rPr lang="en-US" b="1" dirty="0" smtClean="0"/>
            <a:t>Type Checking</a:t>
          </a:r>
          <a:endParaRPr lang="en-US" dirty="0"/>
        </a:p>
      </dgm:t>
    </dgm:pt>
    <dgm:pt modelId="{30E7FE56-488D-40EC-A702-2B0612286212}" type="parTrans" cxnId="{9AD96461-84D2-4949-AD60-D813261EBAD7}">
      <dgm:prSet/>
      <dgm:spPr/>
      <dgm:t>
        <a:bodyPr/>
        <a:lstStyle/>
        <a:p>
          <a:pPr algn="ctr"/>
          <a:endParaRPr lang="en-US"/>
        </a:p>
      </dgm:t>
    </dgm:pt>
    <dgm:pt modelId="{C770B6D3-F35D-47CA-9A55-BD48FE787212}" type="sibTrans" cxnId="{9AD96461-84D2-4949-AD60-D813261EBAD7}">
      <dgm:prSet/>
      <dgm:spPr/>
      <dgm:t>
        <a:bodyPr/>
        <a:lstStyle/>
        <a:p>
          <a:pPr algn="ctr"/>
          <a:endParaRPr lang="en-US"/>
        </a:p>
      </dgm:t>
    </dgm:pt>
    <dgm:pt modelId="{A21B3DBC-A65B-4B25-856E-E617196ACB4E}">
      <dgm:prSet/>
      <dgm:spPr/>
      <dgm:t>
        <a:bodyPr/>
        <a:lstStyle/>
        <a:p>
          <a:pPr algn="ctr" rtl="0"/>
          <a:r>
            <a:rPr lang="en-US" b="1" dirty="0" smtClean="0"/>
            <a:t>Model Based Testing</a:t>
          </a:r>
          <a:endParaRPr lang="en-US" b="1" dirty="0"/>
        </a:p>
      </dgm:t>
    </dgm:pt>
    <dgm:pt modelId="{CEB7D2C2-743A-419B-B683-986C5FE6110D}" type="parTrans" cxnId="{81CD8FBF-F8E0-4F64-B5B1-3D12600FC6A6}">
      <dgm:prSet/>
      <dgm:spPr/>
      <dgm:t>
        <a:bodyPr/>
        <a:lstStyle/>
        <a:p>
          <a:pPr algn="ctr"/>
          <a:endParaRPr lang="en-US"/>
        </a:p>
      </dgm:t>
    </dgm:pt>
    <dgm:pt modelId="{14503B67-F4A6-4109-9074-7BD976EFD16D}" type="sibTrans" cxnId="{81CD8FBF-F8E0-4F64-B5B1-3D12600FC6A6}">
      <dgm:prSet/>
      <dgm:spPr/>
      <dgm:t>
        <a:bodyPr/>
        <a:lstStyle/>
        <a:p>
          <a:pPr algn="ctr"/>
          <a:endParaRPr lang="en-US"/>
        </a:p>
      </dgm:t>
    </dgm:pt>
    <dgm:pt modelId="{94705B86-31B9-4BB7-897E-19FC7AF1B13A}" type="pres">
      <dgm:prSet presAssocID="{20A728FD-DA1C-4320-9F64-41E153BDF21F}" presName="linear" presStyleCnt="0">
        <dgm:presLayoutVars>
          <dgm:animLvl val="lvl"/>
          <dgm:resizeHandles val="exact"/>
        </dgm:presLayoutVars>
      </dgm:prSet>
      <dgm:spPr/>
      <dgm:t>
        <a:bodyPr/>
        <a:lstStyle/>
        <a:p>
          <a:endParaRPr lang="en-US"/>
        </a:p>
      </dgm:t>
    </dgm:pt>
    <dgm:pt modelId="{FFB70455-7A51-4917-BE27-D1FAC3B7B8D1}" type="pres">
      <dgm:prSet presAssocID="{893E2F48-C311-4190-AD51-7F8B2BA63A47}" presName="parentText" presStyleLbl="node1" presStyleIdx="0" presStyleCnt="6">
        <dgm:presLayoutVars>
          <dgm:chMax val="0"/>
          <dgm:bulletEnabled val="1"/>
        </dgm:presLayoutVars>
      </dgm:prSet>
      <dgm:spPr/>
      <dgm:t>
        <a:bodyPr/>
        <a:lstStyle/>
        <a:p>
          <a:endParaRPr lang="en-US"/>
        </a:p>
      </dgm:t>
    </dgm:pt>
    <dgm:pt modelId="{B37D574C-4858-41CA-95ED-228BB0513E6A}" type="pres">
      <dgm:prSet presAssocID="{247C1435-A91A-4F26-8F6C-9497EACEB1FF}" presName="spacer" presStyleCnt="0"/>
      <dgm:spPr/>
    </dgm:pt>
    <dgm:pt modelId="{71497550-9F1D-4D88-9145-DDAD4329CE3E}" type="pres">
      <dgm:prSet presAssocID="{16ABD21D-6B4C-4964-96B9-1A50B1452172}" presName="parentText" presStyleLbl="node1" presStyleIdx="1" presStyleCnt="6">
        <dgm:presLayoutVars>
          <dgm:chMax val="0"/>
          <dgm:bulletEnabled val="1"/>
        </dgm:presLayoutVars>
      </dgm:prSet>
      <dgm:spPr/>
      <dgm:t>
        <a:bodyPr/>
        <a:lstStyle/>
        <a:p>
          <a:endParaRPr lang="en-US"/>
        </a:p>
      </dgm:t>
    </dgm:pt>
    <dgm:pt modelId="{A5E9C300-9A4D-4689-A170-84423EA75B74}" type="pres">
      <dgm:prSet presAssocID="{8037E45F-1C33-4495-84A2-61E12535AF6C}" presName="spacer" presStyleCnt="0"/>
      <dgm:spPr/>
    </dgm:pt>
    <dgm:pt modelId="{9E8040C1-5C12-4E02-8F39-1DE656AAD1FE}" type="pres">
      <dgm:prSet presAssocID="{10BCAAC2-E0AB-4F7F-AD99-4B12FA756641}" presName="parentText" presStyleLbl="node1" presStyleIdx="2" presStyleCnt="6" custLinFactNeighborY="0">
        <dgm:presLayoutVars>
          <dgm:chMax val="0"/>
          <dgm:bulletEnabled val="1"/>
        </dgm:presLayoutVars>
      </dgm:prSet>
      <dgm:spPr/>
      <dgm:t>
        <a:bodyPr/>
        <a:lstStyle/>
        <a:p>
          <a:endParaRPr lang="en-US"/>
        </a:p>
      </dgm:t>
    </dgm:pt>
    <dgm:pt modelId="{7719BCE1-1794-49AD-9169-809F45DDBE46}" type="pres">
      <dgm:prSet presAssocID="{5E06A297-C833-44AB-86B1-5455CF5019AA}" presName="spacer" presStyleCnt="0"/>
      <dgm:spPr/>
    </dgm:pt>
    <dgm:pt modelId="{3973E97C-1B6E-46BE-AE9F-9D777A355762}" type="pres">
      <dgm:prSet presAssocID="{98EFB690-2F44-40DC-A544-D76023CFC90E}" presName="parentText" presStyleLbl="node1" presStyleIdx="3" presStyleCnt="6">
        <dgm:presLayoutVars>
          <dgm:chMax val="0"/>
          <dgm:bulletEnabled val="1"/>
        </dgm:presLayoutVars>
      </dgm:prSet>
      <dgm:spPr/>
      <dgm:t>
        <a:bodyPr/>
        <a:lstStyle/>
        <a:p>
          <a:endParaRPr lang="en-US"/>
        </a:p>
      </dgm:t>
    </dgm:pt>
    <dgm:pt modelId="{240FC017-D265-4C7A-9745-492BC16A7F10}" type="pres">
      <dgm:prSet presAssocID="{75A85F81-E5F6-42E8-B6A8-0975DFB3EAE8}" presName="spacer" presStyleCnt="0"/>
      <dgm:spPr/>
    </dgm:pt>
    <dgm:pt modelId="{BF66F49D-233C-415B-8655-05BD7089D001}" type="pres">
      <dgm:prSet presAssocID="{35A186EA-B02E-4617-AAAB-5508528581EC}" presName="parentText" presStyleLbl="node1" presStyleIdx="4" presStyleCnt="6">
        <dgm:presLayoutVars>
          <dgm:chMax val="0"/>
          <dgm:bulletEnabled val="1"/>
        </dgm:presLayoutVars>
      </dgm:prSet>
      <dgm:spPr/>
      <dgm:t>
        <a:bodyPr/>
        <a:lstStyle/>
        <a:p>
          <a:endParaRPr lang="en-US"/>
        </a:p>
      </dgm:t>
    </dgm:pt>
    <dgm:pt modelId="{3153FBDF-268C-42EC-B399-AF27511C8635}" type="pres">
      <dgm:prSet presAssocID="{C770B6D3-F35D-47CA-9A55-BD48FE787212}" presName="spacer" presStyleCnt="0"/>
      <dgm:spPr/>
    </dgm:pt>
    <dgm:pt modelId="{FB2D4B19-3337-4830-AD4B-119F5D9B67E6}" type="pres">
      <dgm:prSet presAssocID="{A21B3DBC-A65B-4B25-856E-E617196ACB4E}" presName="parentText" presStyleLbl="node1" presStyleIdx="5" presStyleCnt="6">
        <dgm:presLayoutVars>
          <dgm:chMax val="0"/>
          <dgm:bulletEnabled val="1"/>
        </dgm:presLayoutVars>
      </dgm:prSet>
      <dgm:spPr/>
      <dgm:t>
        <a:bodyPr/>
        <a:lstStyle/>
        <a:p>
          <a:endParaRPr lang="en-US"/>
        </a:p>
      </dgm:t>
    </dgm:pt>
  </dgm:ptLst>
  <dgm:cxnLst>
    <dgm:cxn modelId="{9AD96461-84D2-4949-AD60-D813261EBAD7}" srcId="{20A728FD-DA1C-4320-9F64-41E153BDF21F}" destId="{35A186EA-B02E-4617-AAAB-5508528581EC}" srcOrd="4" destOrd="0" parTransId="{30E7FE56-488D-40EC-A702-2B0612286212}" sibTransId="{C770B6D3-F35D-47CA-9A55-BD48FE787212}"/>
    <dgm:cxn modelId="{22E14886-39DA-46BD-A5CE-C834F6F4D757}" srcId="{20A728FD-DA1C-4320-9F64-41E153BDF21F}" destId="{16ABD21D-6B4C-4964-96B9-1A50B1452172}" srcOrd="1" destOrd="0" parTransId="{D811FADF-6418-40DA-A681-E1CF0F008B02}" sibTransId="{8037E45F-1C33-4495-84A2-61E12535AF6C}"/>
    <dgm:cxn modelId="{2A8AA481-1A75-49B5-8F26-8964D7807C4A}" type="presOf" srcId="{20A728FD-DA1C-4320-9F64-41E153BDF21F}" destId="{94705B86-31B9-4BB7-897E-19FC7AF1B13A}" srcOrd="0" destOrd="0" presId="urn:microsoft.com/office/officeart/2005/8/layout/vList2"/>
    <dgm:cxn modelId="{7A3F784E-FE88-4718-9FA9-D60EC506437F}" type="presOf" srcId="{A21B3DBC-A65B-4B25-856E-E617196ACB4E}" destId="{FB2D4B19-3337-4830-AD4B-119F5D9B67E6}" srcOrd="0" destOrd="0" presId="urn:microsoft.com/office/officeart/2005/8/layout/vList2"/>
    <dgm:cxn modelId="{11A0A260-23C7-48F8-B5D9-BC8B7E1E5B2A}" type="presOf" srcId="{98EFB690-2F44-40DC-A544-D76023CFC90E}" destId="{3973E97C-1B6E-46BE-AE9F-9D777A355762}" srcOrd="0" destOrd="0" presId="urn:microsoft.com/office/officeart/2005/8/layout/vList2"/>
    <dgm:cxn modelId="{0D62B2D8-8311-4B73-AAED-094B670A2691}" srcId="{20A728FD-DA1C-4320-9F64-41E153BDF21F}" destId="{10BCAAC2-E0AB-4F7F-AD99-4B12FA756641}" srcOrd="2" destOrd="0" parTransId="{70A49386-D90E-4C1B-BB45-D64ABDC75D49}" sibTransId="{5E06A297-C833-44AB-86B1-5455CF5019AA}"/>
    <dgm:cxn modelId="{326083D4-2B26-4FF9-BE4C-B39F2453DDE6}" type="presOf" srcId="{35A186EA-B02E-4617-AAAB-5508528581EC}" destId="{BF66F49D-233C-415B-8655-05BD7089D001}" srcOrd="0" destOrd="0" presId="urn:microsoft.com/office/officeart/2005/8/layout/vList2"/>
    <dgm:cxn modelId="{D73E8074-6B69-4A09-8473-11F13F31E257}" type="presOf" srcId="{16ABD21D-6B4C-4964-96B9-1A50B1452172}" destId="{71497550-9F1D-4D88-9145-DDAD4329CE3E}" srcOrd="0" destOrd="0" presId="urn:microsoft.com/office/officeart/2005/8/layout/vList2"/>
    <dgm:cxn modelId="{4BF813E4-8672-4904-86BB-040C1EF96356}" type="presOf" srcId="{893E2F48-C311-4190-AD51-7F8B2BA63A47}" destId="{FFB70455-7A51-4917-BE27-D1FAC3B7B8D1}" srcOrd="0" destOrd="0" presId="urn:microsoft.com/office/officeart/2005/8/layout/vList2"/>
    <dgm:cxn modelId="{9A94D50F-9CC8-4546-B25E-9D1D909B83C3}" srcId="{20A728FD-DA1C-4320-9F64-41E153BDF21F}" destId="{893E2F48-C311-4190-AD51-7F8B2BA63A47}" srcOrd="0" destOrd="0" parTransId="{C7FD790F-680E-4A8F-AEAF-03FD3C5EC264}" sibTransId="{247C1435-A91A-4F26-8F6C-9497EACEB1FF}"/>
    <dgm:cxn modelId="{638CF91E-B722-451E-9436-0DBEC69F9B8C}" srcId="{20A728FD-DA1C-4320-9F64-41E153BDF21F}" destId="{98EFB690-2F44-40DC-A544-D76023CFC90E}" srcOrd="3" destOrd="0" parTransId="{96B2B7A0-7655-4A68-9C29-07A7BB43ACEA}" sibTransId="{75A85F81-E5F6-42E8-B6A8-0975DFB3EAE8}"/>
    <dgm:cxn modelId="{81CD8FBF-F8E0-4F64-B5B1-3D12600FC6A6}" srcId="{20A728FD-DA1C-4320-9F64-41E153BDF21F}" destId="{A21B3DBC-A65B-4B25-856E-E617196ACB4E}" srcOrd="5" destOrd="0" parTransId="{CEB7D2C2-743A-419B-B683-986C5FE6110D}" sibTransId="{14503B67-F4A6-4109-9074-7BD976EFD16D}"/>
    <dgm:cxn modelId="{2B521F78-B5E6-43F9-8608-EEBC8D01B67E}" type="presOf" srcId="{10BCAAC2-E0AB-4F7F-AD99-4B12FA756641}" destId="{9E8040C1-5C12-4E02-8F39-1DE656AAD1FE}" srcOrd="0" destOrd="0" presId="urn:microsoft.com/office/officeart/2005/8/layout/vList2"/>
    <dgm:cxn modelId="{6E8997FA-9979-4B56-B4E9-53015E0244F7}" type="presParOf" srcId="{94705B86-31B9-4BB7-897E-19FC7AF1B13A}" destId="{FFB70455-7A51-4917-BE27-D1FAC3B7B8D1}" srcOrd="0" destOrd="0" presId="urn:microsoft.com/office/officeart/2005/8/layout/vList2"/>
    <dgm:cxn modelId="{1AF2DEB7-D9F9-4A03-9B36-BB7E69993D4A}" type="presParOf" srcId="{94705B86-31B9-4BB7-897E-19FC7AF1B13A}" destId="{B37D574C-4858-41CA-95ED-228BB0513E6A}" srcOrd="1" destOrd="0" presId="urn:microsoft.com/office/officeart/2005/8/layout/vList2"/>
    <dgm:cxn modelId="{F53A2B1C-09FF-4890-964E-730CF812065D}" type="presParOf" srcId="{94705B86-31B9-4BB7-897E-19FC7AF1B13A}" destId="{71497550-9F1D-4D88-9145-DDAD4329CE3E}" srcOrd="2" destOrd="0" presId="urn:microsoft.com/office/officeart/2005/8/layout/vList2"/>
    <dgm:cxn modelId="{3FEADEAC-1A5E-4DF0-A53A-C29182E3F180}" type="presParOf" srcId="{94705B86-31B9-4BB7-897E-19FC7AF1B13A}" destId="{A5E9C300-9A4D-4689-A170-84423EA75B74}" srcOrd="3" destOrd="0" presId="urn:microsoft.com/office/officeart/2005/8/layout/vList2"/>
    <dgm:cxn modelId="{FC38DD9D-FB8B-4AB4-9B4B-A0CB0966AFF6}" type="presParOf" srcId="{94705B86-31B9-4BB7-897E-19FC7AF1B13A}" destId="{9E8040C1-5C12-4E02-8F39-1DE656AAD1FE}" srcOrd="4" destOrd="0" presId="urn:microsoft.com/office/officeart/2005/8/layout/vList2"/>
    <dgm:cxn modelId="{4CB3094D-7644-4F1B-BF9C-A25EC243944F}" type="presParOf" srcId="{94705B86-31B9-4BB7-897E-19FC7AF1B13A}" destId="{7719BCE1-1794-49AD-9169-809F45DDBE46}" srcOrd="5" destOrd="0" presId="urn:microsoft.com/office/officeart/2005/8/layout/vList2"/>
    <dgm:cxn modelId="{19578C1D-AC4D-4505-BCFE-39187E07B33A}" type="presParOf" srcId="{94705B86-31B9-4BB7-897E-19FC7AF1B13A}" destId="{3973E97C-1B6E-46BE-AE9F-9D777A355762}" srcOrd="6" destOrd="0" presId="urn:microsoft.com/office/officeart/2005/8/layout/vList2"/>
    <dgm:cxn modelId="{C83D8D85-F881-4D0F-9A59-413BBBC7249E}" type="presParOf" srcId="{94705B86-31B9-4BB7-897E-19FC7AF1B13A}" destId="{240FC017-D265-4C7A-9745-492BC16A7F10}" srcOrd="7" destOrd="0" presId="urn:microsoft.com/office/officeart/2005/8/layout/vList2"/>
    <dgm:cxn modelId="{587351B7-231A-4C8D-89A3-8CF146613743}" type="presParOf" srcId="{94705B86-31B9-4BB7-897E-19FC7AF1B13A}" destId="{BF66F49D-233C-415B-8655-05BD7089D001}" srcOrd="8" destOrd="0" presId="urn:microsoft.com/office/officeart/2005/8/layout/vList2"/>
    <dgm:cxn modelId="{F1ED47A7-6447-4D8F-9104-FEDD0FE49806}" type="presParOf" srcId="{94705B86-31B9-4BB7-897E-19FC7AF1B13A}" destId="{3153FBDF-268C-42EC-B399-AF27511C8635}" srcOrd="9" destOrd="0" presId="urn:microsoft.com/office/officeart/2005/8/layout/vList2"/>
    <dgm:cxn modelId="{32718FC4-FBA7-460A-A6AB-55FB9E1CF0AD}" type="presParOf" srcId="{94705B86-31B9-4BB7-897E-19FC7AF1B13A}" destId="{FB2D4B19-3337-4830-AD4B-119F5D9B67E6}"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08D946E-1C49-4552-BB82-75F81120E61F}" type="doc">
      <dgm:prSet loTypeId="urn:microsoft.com/office/officeart/2005/8/layout/equation1" loCatId="process" qsTypeId="urn:microsoft.com/office/officeart/2005/8/quickstyle/3d1" qsCatId="3D" csTypeId="urn:microsoft.com/office/officeart/2005/8/colors/colorful2" csCatId="colorful" phldr="1"/>
      <dgm:spPr/>
    </dgm:pt>
    <dgm:pt modelId="{DA3693D4-BCA6-4C29-AF4C-85A989E68FAA}">
      <dgm:prSet phldrT="[Text]"/>
      <dgm:spPr/>
      <dgm:t>
        <a:bodyPr/>
        <a:lstStyle/>
        <a:p>
          <a:r>
            <a:rPr lang="en-US" dirty="0" smtClean="0"/>
            <a:t>SAT</a:t>
          </a:r>
          <a:endParaRPr lang="en-US" dirty="0"/>
        </a:p>
      </dgm:t>
    </dgm:pt>
    <dgm:pt modelId="{EC4085D4-E8C4-456B-AF0D-9A9E9823371D}" type="parTrans" cxnId="{201E6FF8-392D-4CAD-8D84-AA0D71F14938}">
      <dgm:prSet/>
      <dgm:spPr/>
      <dgm:t>
        <a:bodyPr/>
        <a:lstStyle/>
        <a:p>
          <a:endParaRPr lang="en-US"/>
        </a:p>
      </dgm:t>
    </dgm:pt>
    <dgm:pt modelId="{B9633CDC-1820-4C3E-9CDA-0F72AA78B4DE}" type="sibTrans" cxnId="{201E6FF8-392D-4CAD-8D84-AA0D71F14938}">
      <dgm:prSet/>
      <dgm:spPr/>
      <dgm:t>
        <a:bodyPr/>
        <a:lstStyle/>
        <a:p>
          <a:endParaRPr lang="en-US"/>
        </a:p>
      </dgm:t>
    </dgm:pt>
    <dgm:pt modelId="{F15F4BAA-E03C-4FBB-8DC5-D8199E2B5B25}">
      <dgm:prSet phldrT="[Text]"/>
      <dgm:spPr/>
      <dgm:t>
        <a:bodyPr/>
        <a:lstStyle/>
        <a:p>
          <a:r>
            <a:rPr lang="en-US" dirty="0" smtClean="0"/>
            <a:t>Theory</a:t>
          </a:r>
        </a:p>
        <a:p>
          <a:r>
            <a:rPr lang="en-US" dirty="0" smtClean="0"/>
            <a:t>Solvers</a:t>
          </a:r>
          <a:endParaRPr lang="en-US" dirty="0"/>
        </a:p>
      </dgm:t>
    </dgm:pt>
    <dgm:pt modelId="{C7085F6C-0AEA-4855-8854-C46927E8BEB7}" type="parTrans" cxnId="{40B86FDB-37F9-4BF3-BB8C-A8E386AEDDF2}">
      <dgm:prSet/>
      <dgm:spPr/>
      <dgm:t>
        <a:bodyPr/>
        <a:lstStyle/>
        <a:p>
          <a:endParaRPr lang="en-US"/>
        </a:p>
      </dgm:t>
    </dgm:pt>
    <dgm:pt modelId="{3F78C612-AE92-4725-8E75-52CBDD374727}" type="sibTrans" cxnId="{40B86FDB-37F9-4BF3-BB8C-A8E386AEDDF2}">
      <dgm:prSet/>
      <dgm:spPr/>
      <dgm:t>
        <a:bodyPr/>
        <a:lstStyle/>
        <a:p>
          <a:endParaRPr lang="en-US"/>
        </a:p>
      </dgm:t>
    </dgm:pt>
    <dgm:pt modelId="{3A35AE93-9501-44D1-A4A6-35BD5B8F1FCA}">
      <dgm:prSet phldrT="[Text]"/>
      <dgm:spPr/>
      <dgm:t>
        <a:bodyPr/>
        <a:lstStyle/>
        <a:p>
          <a:r>
            <a:rPr lang="en-US" dirty="0" smtClean="0"/>
            <a:t>SMT</a:t>
          </a:r>
          <a:endParaRPr lang="en-US" dirty="0"/>
        </a:p>
      </dgm:t>
    </dgm:pt>
    <dgm:pt modelId="{95E2A059-062E-452C-BAAF-08FFE4536FC1}" type="sibTrans" cxnId="{93D0229E-3A28-4D46-ACC9-5ED2613219DA}">
      <dgm:prSet/>
      <dgm:spPr/>
      <dgm:t>
        <a:bodyPr/>
        <a:lstStyle/>
        <a:p>
          <a:endParaRPr lang="en-US"/>
        </a:p>
      </dgm:t>
    </dgm:pt>
    <dgm:pt modelId="{B5D4A5EF-207F-4110-A849-E8DB71D88473}" type="parTrans" cxnId="{93D0229E-3A28-4D46-ACC9-5ED2613219DA}">
      <dgm:prSet/>
      <dgm:spPr/>
      <dgm:t>
        <a:bodyPr/>
        <a:lstStyle/>
        <a:p>
          <a:endParaRPr lang="en-US"/>
        </a:p>
      </dgm:t>
    </dgm:pt>
    <dgm:pt modelId="{C86CAA3B-F2D5-4490-AA38-6E9CB829F4B9}" type="pres">
      <dgm:prSet presAssocID="{C08D946E-1C49-4552-BB82-75F81120E61F}" presName="linearFlow" presStyleCnt="0">
        <dgm:presLayoutVars>
          <dgm:dir/>
          <dgm:resizeHandles val="exact"/>
        </dgm:presLayoutVars>
      </dgm:prSet>
      <dgm:spPr/>
    </dgm:pt>
    <dgm:pt modelId="{4D781F7A-8DA0-4054-B089-AE82ED11AA58}" type="pres">
      <dgm:prSet presAssocID="{DA3693D4-BCA6-4C29-AF4C-85A989E68FAA}" presName="node" presStyleLbl="node1" presStyleIdx="0" presStyleCnt="3">
        <dgm:presLayoutVars>
          <dgm:bulletEnabled val="1"/>
        </dgm:presLayoutVars>
      </dgm:prSet>
      <dgm:spPr/>
      <dgm:t>
        <a:bodyPr/>
        <a:lstStyle/>
        <a:p>
          <a:endParaRPr lang="en-US"/>
        </a:p>
      </dgm:t>
    </dgm:pt>
    <dgm:pt modelId="{AFDF1215-3A76-4C55-AA10-D0A3D79B3211}" type="pres">
      <dgm:prSet presAssocID="{B9633CDC-1820-4C3E-9CDA-0F72AA78B4DE}" presName="spacerL" presStyleCnt="0"/>
      <dgm:spPr/>
    </dgm:pt>
    <dgm:pt modelId="{09C4BBFD-C2FB-40E1-B00C-9D790D4F33B0}" type="pres">
      <dgm:prSet presAssocID="{B9633CDC-1820-4C3E-9CDA-0F72AA78B4DE}" presName="sibTrans" presStyleLbl="sibTrans2D1" presStyleIdx="0" presStyleCnt="2"/>
      <dgm:spPr/>
      <dgm:t>
        <a:bodyPr/>
        <a:lstStyle/>
        <a:p>
          <a:endParaRPr lang="en-US"/>
        </a:p>
      </dgm:t>
    </dgm:pt>
    <dgm:pt modelId="{06C5B2FA-7C04-4BDA-BF4A-58C5514187D3}" type="pres">
      <dgm:prSet presAssocID="{B9633CDC-1820-4C3E-9CDA-0F72AA78B4DE}" presName="spacerR" presStyleCnt="0"/>
      <dgm:spPr/>
    </dgm:pt>
    <dgm:pt modelId="{B00C9963-3894-4A20-9671-30E6C998310C}" type="pres">
      <dgm:prSet presAssocID="{F15F4BAA-E03C-4FBB-8DC5-D8199E2B5B25}" presName="node" presStyleLbl="node1" presStyleIdx="1" presStyleCnt="3">
        <dgm:presLayoutVars>
          <dgm:bulletEnabled val="1"/>
        </dgm:presLayoutVars>
      </dgm:prSet>
      <dgm:spPr/>
      <dgm:t>
        <a:bodyPr/>
        <a:lstStyle/>
        <a:p>
          <a:endParaRPr lang="en-US"/>
        </a:p>
      </dgm:t>
    </dgm:pt>
    <dgm:pt modelId="{00EC796A-7198-4762-8B58-85EEE3C46FE2}" type="pres">
      <dgm:prSet presAssocID="{3F78C612-AE92-4725-8E75-52CBDD374727}" presName="spacerL" presStyleCnt="0"/>
      <dgm:spPr/>
    </dgm:pt>
    <dgm:pt modelId="{00071994-6C1D-412F-AFD2-B5C1F45A44A4}" type="pres">
      <dgm:prSet presAssocID="{3F78C612-AE92-4725-8E75-52CBDD374727}" presName="sibTrans" presStyleLbl="sibTrans2D1" presStyleIdx="1" presStyleCnt="2"/>
      <dgm:spPr/>
      <dgm:t>
        <a:bodyPr/>
        <a:lstStyle/>
        <a:p>
          <a:endParaRPr lang="en-US"/>
        </a:p>
      </dgm:t>
    </dgm:pt>
    <dgm:pt modelId="{86DB068B-DF58-4654-A59C-CB83BA021B6C}" type="pres">
      <dgm:prSet presAssocID="{3F78C612-AE92-4725-8E75-52CBDD374727}" presName="spacerR" presStyleCnt="0"/>
      <dgm:spPr/>
    </dgm:pt>
    <dgm:pt modelId="{D289497B-AAA3-4A46-B5EB-832082DE316D}" type="pres">
      <dgm:prSet presAssocID="{3A35AE93-9501-44D1-A4A6-35BD5B8F1FCA}" presName="node" presStyleLbl="node1" presStyleIdx="2" presStyleCnt="3">
        <dgm:presLayoutVars>
          <dgm:bulletEnabled val="1"/>
        </dgm:presLayoutVars>
      </dgm:prSet>
      <dgm:spPr/>
      <dgm:t>
        <a:bodyPr/>
        <a:lstStyle/>
        <a:p>
          <a:endParaRPr lang="en-US"/>
        </a:p>
      </dgm:t>
    </dgm:pt>
  </dgm:ptLst>
  <dgm:cxnLst>
    <dgm:cxn modelId="{93D0229E-3A28-4D46-ACC9-5ED2613219DA}" srcId="{C08D946E-1C49-4552-BB82-75F81120E61F}" destId="{3A35AE93-9501-44D1-A4A6-35BD5B8F1FCA}" srcOrd="2" destOrd="0" parTransId="{B5D4A5EF-207F-4110-A849-E8DB71D88473}" sibTransId="{95E2A059-062E-452C-BAAF-08FFE4536FC1}"/>
    <dgm:cxn modelId="{40B86FDB-37F9-4BF3-BB8C-A8E386AEDDF2}" srcId="{C08D946E-1C49-4552-BB82-75F81120E61F}" destId="{F15F4BAA-E03C-4FBB-8DC5-D8199E2B5B25}" srcOrd="1" destOrd="0" parTransId="{C7085F6C-0AEA-4855-8854-C46927E8BEB7}" sibTransId="{3F78C612-AE92-4725-8E75-52CBDD374727}"/>
    <dgm:cxn modelId="{79A76477-61DF-41A3-BB25-AED406B174CC}" type="presOf" srcId="{C08D946E-1C49-4552-BB82-75F81120E61F}" destId="{C86CAA3B-F2D5-4490-AA38-6E9CB829F4B9}" srcOrd="0" destOrd="0" presId="urn:microsoft.com/office/officeart/2005/8/layout/equation1"/>
    <dgm:cxn modelId="{5EA67E2F-42BF-43E0-8C3F-8E814534EA75}" type="presOf" srcId="{3F78C612-AE92-4725-8E75-52CBDD374727}" destId="{00071994-6C1D-412F-AFD2-B5C1F45A44A4}" srcOrd="0" destOrd="0" presId="urn:microsoft.com/office/officeart/2005/8/layout/equation1"/>
    <dgm:cxn modelId="{36D67BB0-BB68-4448-B410-84A28311D6EE}" type="presOf" srcId="{F15F4BAA-E03C-4FBB-8DC5-D8199E2B5B25}" destId="{B00C9963-3894-4A20-9671-30E6C998310C}" srcOrd="0" destOrd="0" presId="urn:microsoft.com/office/officeart/2005/8/layout/equation1"/>
    <dgm:cxn modelId="{66BB8DC0-CD42-4D47-866E-783919A8E9AF}" type="presOf" srcId="{3A35AE93-9501-44D1-A4A6-35BD5B8F1FCA}" destId="{D289497B-AAA3-4A46-B5EB-832082DE316D}" srcOrd="0" destOrd="0" presId="urn:microsoft.com/office/officeart/2005/8/layout/equation1"/>
    <dgm:cxn modelId="{A5903257-39E6-4303-BA75-44933E9C9759}" type="presOf" srcId="{B9633CDC-1820-4C3E-9CDA-0F72AA78B4DE}" destId="{09C4BBFD-C2FB-40E1-B00C-9D790D4F33B0}" srcOrd="0" destOrd="0" presId="urn:microsoft.com/office/officeart/2005/8/layout/equation1"/>
    <dgm:cxn modelId="{201E6FF8-392D-4CAD-8D84-AA0D71F14938}" srcId="{C08D946E-1C49-4552-BB82-75F81120E61F}" destId="{DA3693D4-BCA6-4C29-AF4C-85A989E68FAA}" srcOrd="0" destOrd="0" parTransId="{EC4085D4-E8C4-456B-AF0D-9A9E9823371D}" sibTransId="{B9633CDC-1820-4C3E-9CDA-0F72AA78B4DE}"/>
    <dgm:cxn modelId="{3A82B252-3733-4529-8696-D051B5E74EAC}" type="presOf" srcId="{DA3693D4-BCA6-4C29-AF4C-85A989E68FAA}" destId="{4D781F7A-8DA0-4054-B089-AE82ED11AA58}" srcOrd="0" destOrd="0" presId="urn:microsoft.com/office/officeart/2005/8/layout/equation1"/>
    <dgm:cxn modelId="{1A0948EC-4703-4203-AFCF-947214B4ED2B}" type="presParOf" srcId="{C86CAA3B-F2D5-4490-AA38-6E9CB829F4B9}" destId="{4D781F7A-8DA0-4054-B089-AE82ED11AA58}" srcOrd="0" destOrd="0" presId="urn:microsoft.com/office/officeart/2005/8/layout/equation1"/>
    <dgm:cxn modelId="{97A5434B-A7F7-4475-8F5A-9B9EA982E7A8}" type="presParOf" srcId="{C86CAA3B-F2D5-4490-AA38-6E9CB829F4B9}" destId="{AFDF1215-3A76-4C55-AA10-D0A3D79B3211}" srcOrd="1" destOrd="0" presId="urn:microsoft.com/office/officeart/2005/8/layout/equation1"/>
    <dgm:cxn modelId="{D5A35C05-F4A8-4A08-A386-9082BCAEBFBE}" type="presParOf" srcId="{C86CAA3B-F2D5-4490-AA38-6E9CB829F4B9}" destId="{09C4BBFD-C2FB-40E1-B00C-9D790D4F33B0}" srcOrd="2" destOrd="0" presId="urn:microsoft.com/office/officeart/2005/8/layout/equation1"/>
    <dgm:cxn modelId="{6F835A85-6AB5-4E22-8887-00CE2A83FF0D}" type="presParOf" srcId="{C86CAA3B-F2D5-4490-AA38-6E9CB829F4B9}" destId="{06C5B2FA-7C04-4BDA-BF4A-58C5514187D3}" srcOrd="3" destOrd="0" presId="urn:microsoft.com/office/officeart/2005/8/layout/equation1"/>
    <dgm:cxn modelId="{5DEC93B6-CEDC-4C89-BE1F-7D717ECDBA3B}" type="presParOf" srcId="{C86CAA3B-F2D5-4490-AA38-6E9CB829F4B9}" destId="{B00C9963-3894-4A20-9671-30E6C998310C}" srcOrd="4" destOrd="0" presId="urn:microsoft.com/office/officeart/2005/8/layout/equation1"/>
    <dgm:cxn modelId="{394EADA1-4E83-4F32-9DBE-00CC7970C5A7}" type="presParOf" srcId="{C86CAA3B-F2D5-4490-AA38-6E9CB829F4B9}" destId="{00EC796A-7198-4762-8B58-85EEE3C46FE2}" srcOrd="5" destOrd="0" presId="urn:microsoft.com/office/officeart/2005/8/layout/equation1"/>
    <dgm:cxn modelId="{6D980016-5B9C-46CD-9DD2-749AF896AC29}" type="presParOf" srcId="{C86CAA3B-F2D5-4490-AA38-6E9CB829F4B9}" destId="{00071994-6C1D-412F-AFD2-B5C1F45A44A4}" srcOrd="6" destOrd="0" presId="urn:microsoft.com/office/officeart/2005/8/layout/equation1"/>
    <dgm:cxn modelId="{A0D484F2-61B7-44E0-8DEF-EC13286E37FB}" type="presParOf" srcId="{C86CAA3B-F2D5-4490-AA38-6E9CB829F4B9}" destId="{86DB068B-DF58-4654-A59C-CB83BA021B6C}" srcOrd="7" destOrd="0" presId="urn:microsoft.com/office/officeart/2005/8/layout/equation1"/>
    <dgm:cxn modelId="{3C2C0ADF-51DF-4183-8331-349300CD5CDD}" type="presParOf" srcId="{C86CAA3B-F2D5-4490-AA38-6E9CB829F4B9}" destId="{D289497B-AAA3-4A46-B5EB-832082DE316D}" srcOrd="8"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81F7A-8DA0-4054-B089-AE82ED11AA58}">
      <dsp:nvSpPr>
        <dsp:cNvPr id="0" name=""/>
        <dsp:cNvSpPr/>
      </dsp:nvSpPr>
      <dsp:spPr>
        <a:xfrm>
          <a:off x="550" y="279364"/>
          <a:ext cx="729159" cy="729159"/>
        </a:xfrm>
        <a:prstGeom prst="ellipse">
          <a:avLst/>
        </a:prstGeom>
        <a:gradFill rotWithShape="0">
          <a:gsLst>
            <a:gs pos="0">
              <a:schemeClr val="accent2">
                <a:hueOff val="0"/>
                <a:satOff val="0"/>
                <a:lumOff val="0"/>
                <a:alphaOff val="0"/>
                <a:shade val="15000"/>
                <a:satMod val="180000"/>
              </a:schemeClr>
            </a:gs>
            <a:gs pos="50000">
              <a:schemeClr val="accent2">
                <a:hueOff val="0"/>
                <a:satOff val="0"/>
                <a:lumOff val="0"/>
                <a:alphaOff val="0"/>
                <a:shade val="45000"/>
                <a:satMod val="170000"/>
              </a:schemeClr>
            </a:gs>
            <a:gs pos="70000">
              <a:schemeClr val="accent2">
                <a:hueOff val="0"/>
                <a:satOff val="0"/>
                <a:lumOff val="0"/>
                <a:alphaOff val="0"/>
                <a:tint val="99000"/>
                <a:shade val="65000"/>
                <a:satMod val="155000"/>
              </a:schemeClr>
            </a:gs>
            <a:gs pos="100000">
              <a:schemeClr val="accent2">
                <a:hueOff val="0"/>
                <a:satOff val="0"/>
                <a:lumOff val="0"/>
                <a:alphaOff val="0"/>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SAT</a:t>
          </a:r>
          <a:endParaRPr lang="en-US" sz="1200" kern="1200" dirty="0"/>
        </a:p>
      </dsp:txBody>
      <dsp:txXfrm>
        <a:off x="107333" y="386147"/>
        <a:ext cx="515593" cy="515593"/>
      </dsp:txXfrm>
    </dsp:sp>
    <dsp:sp modelId="{09C4BBFD-C2FB-40E1-B00C-9D790D4F33B0}">
      <dsp:nvSpPr>
        <dsp:cNvPr id="0" name=""/>
        <dsp:cNvSpPr/>
      </dsp:nvSpPr>
      <dsp:spPr>
        <a:xfrm>
          <a:off x="788917" y="432487"/>
          <a:ext cx="422912" cy="422912"/>
        </a:xfrm>
        <a:prstGeom prst="mathPlus">
          <a:avLst/>
        </a:prstGeom>
        <a:gradFill rotWithShape="0">
          <a:gsLst>
            <a:gs pos="0">
              <a:schemeClr val="accent2">
                <a:hueOff val="0"/>
                <a:satOff val="0"/>
                <a:lumOff val="0"/>
                <a:alphaOff val="0"/>
                <a:shade val="15000"/>
                <a:satMod val="180000"/>
              </a:schemeClr>
            </a:gs>
            <a:gs pos="50000">
              <a:schemeClr val="accent2">
                <a:hueOff val="0"/>
                <a:satOff val="0"/>
                <a:lumOff val="0"/>
                <a:alphaOff val="0"/>
                <a:shade val="45000"/>
                <a:satMod val="170000"/>
              </a:schemeClr>
            </a:gs>
            <a:gs pos="70000">
              <a:schemeClr val="accent2">
                <a:hueOff val="0"/>
                <a:satOff val="0"/>
                <a:lumOff val="0"/>
                <a:alphaOff val="0"/>
                <a:tint val="99000"/>
                <a:shade val="65000"/>
                <a:satMod val="155000"/>
              </a:schemeClr>
            </a:gs>
            <a:gs pos="100000">
              <a:schemeClr val="accent2">
                <a:hueOff val="0"/>
                <a:satOff val="0"/>
                <a:lumOff val="0"/>
                <a:alphaOff val="0"/>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66700">
            <a:lnSpc>
              <a:spcPct val="90000"/>
            </a:lnSpc>
            <a:spcBef>
              <a:spcPct val="0"/>
            </a:spcBef>
            <a:spcAft>
              <a:spcPct val="35000"/>
            </a:spcAft>
          </a:pPr>
          <a:endParaRPr lang="en-US" sz="600" kern="1200"/>
        </a:p>
      </dsp:txBody>
      <dsp:txXfrm>
        <a:off x="844974" y="594209"/>
        <a:ext cx="310798" cy="99468"/>
      </dsp:txXfrm>
    </dsp:sp>
    <dsp:sp modelId="{B00C9963-3894-4A20-9671-30E6C998310C}">
      <dsp:nvSpPr>
        <dsp:cNvPr id="0" name=""/>
        <dsp:cNvSpPr/>
      </dsp:nvSpPr>
      <dsp:spPr>
        <a:xfrm>
          <a:off x="1271037" y="279364"/>
          <a:ext cx="729159" cy="729159"/>
        </a:xfrm>
        <a:prstGeom prst="ellipse">
          <a:avLst/>
        </a:prstGeom>
        <a:gradFill rotWithShape="0">
          <a:gsLst>
            <a:gs pos="0">
              <a:schemeClr val="accent2">
                <a:hueOff val="-5692114"/>
                <a:satOff val="16078"/>
                <a:lumOff val="4118"/>
                <a:alphaOff val="0"/>
                <a:shade val="15000"/>
                <a:satMod val="180000"/>
              </a:schemeClr>
            </a:gs>
            <a:gs pos="50000">
              <a:schemeClr val="accent2">
                <a:hueOff val="-5692114"/>
                <a:satOff val="16078"/>
                <a:lumOff val="4118"/>
                <a:alphaOff val="0"/>
                <a:shade val="45000"/>
                <a:satMod val="170000"/>
              </a:schemeClr>
            </a:gs>
            <a:gs pos="70000">
              <a:schemeClr val="accent2">
                <a:hueOff val="-5692114"/>
                <a:satOff val="16078"/>
                <a:lumOff val="4118"/>
                <a:alphaOff val="0"/>
                <a:tint val="99000"/>
                <a:shade val="65000"/>
                <a:satMod val="155000"/>
              </a:schemeClr>
            </a:gs>
            <a:gs pos="100000">
              <a:schemeClr val="accent2">
                <a:hueOff val="-5692114"/>
                <a:satOff val="16078"/>
                <a:lumOff val="4118"/>
                <a:alphaOff val="0"/>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Theory</a:t>
          </a:r>
        </a:p>
        <a:p>
          <a:pPr lvl="0" algn="ctr" defTabSz="533400">
            <a:lnSpc>
              <a:spcPct val="90000"/>
            </a:lnSpc>
            <a:spcBef>
              <a:spcPct val="0"/>
            </a:spcBef>
            <a:spcAft>
              <a:spcPct val="35000"/>
            </a:spcAft>
          </a:pPr>
          <a:r>
            <a:rPr lang="en-US" sz="1200" kern="1200" dirty="0" smtClean="0"/>
            <a:t>Solvers</a:t>
          </a:r>
          <a:endParaRPr lang="en-US" sz="1200" kern="1200" dirty="0"/>
        </a:p>
      </dsp:txBody>
      <dsp:txXfrm>
        <a:off x="1377820" y="386147"/>
        <a:ext cx="515593" cy="515593"/>
      </dsp:txXfrm>
    </dsp:sp>
    <dsp:sp modelId="{00071994-6C1D-412F-AFD2-B5C1F45A44A4}">
      <dsp:nvSpPr>
        <dsp:cNvPr id="0" name=""/>
        <dsp:cNvSpPr/>
      </dsp:nvSpPr>
      <dsp:spPr>
        <a:xfrm>
          <a:off x="2059404" y="432487"/>
          <a:ext cx="422912" cy="422912"/>
        </a:xfrm>
        <a:prstGeom prst="mathEqual">
          <a:avLst/>
        </a:prstGeom>
        <a:gradFill rotWithShape="0">
          <a:gsLst>
            <a:gs pos="0">
              <a:schemeClr val="accent2">
                <a:hueOff val="-11384228"/>
                <a:satOff val="32156"/>
                <a:lumOff val="8236"/>
                <a:alphaOff val="0"/>
                <a:shade val="15000"/>
                <a:satMod val="180000"/>
              </a:schemeClr>
            </a:gs>
            <a:gs pos="50000">
              <a:schemeClr val="accent2">
                <a:hueOff val="-11384228"/>
                <a:satOff val="32156"/>
                <a:lumOff val="8236"/>
                <a:alphaOff val="0"/>
                <a:shade val="45000"/>
                <a:satMod val="170000"/>
              </a:schemeClr>
            </a:gs>
            <a:gs pos="70000">
              <a:schemeClr val="accent2">
                <a:hueOff val="-11384228"/>
                <a:satOff val="32156"/>
                <a:lumOff val="8236"/>
                <a:alphaOff val="0"/>
                <a:tint val="99000"/>
                <a:shade val="65000"/>
                <a:satMod val="155000"/>
              </a:schemeClr>
            </a:gs>
            <a:gs pos="100000">
              <a:schemeClr val="accent2">
                <a:hueOff val="-11384228"/>
                <a:satOff val="32156"/>
                <a:lumOff val="8236"/>
                <a:alphaOff val="0"/>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115461" y="519607"/>
        <a:ext cx="310798" cy="248672"/>
      </dsp:txXfrm>
    </dsp:sp>
    <dsp:sp modelId="{D289497B-AAA3-4A46-B5EB-832082DE316D}">
      <dsp:nvSpPr>
        <dsp:cNvPr id="0" name=""/>
        <dsp:cNvSpPr/>
      </dsp:nvSpPr>
      <dsp:spPr>
        <a:xfrm>
          <a:off x="2541524" y="279364"/>
          <a:ext cx="729159" cy="729159"/>
        </a:xfrm>
        <a:prstGeom prst="ellipse">
          <a:avLst/>
        </a:prstGeom>
        <a:gradFill rotWithShape="0">
          <a:gsLst>
            <a:gs pos="0">
              <a:schemeClr val="accent2">
                <a:hueOff val="-11384228"/>
                <a:satOff val="32156"/>
                <a:lumOff val="8236"/>
                <a:alphaOff val="0"/>
                <a:shade val="15000"/>
                <a:satMod val="180000"/>
              </a:schemeClr>
            </a:gs>
            <a:gs pos="50000">
              <a:schemeClr val="accent2">
                <a:hueOff val="-11384228"/>
                <a:satOff val="32156"/>
                <a:lumOff val="8236"/>
                <a:alphaOff val="0"/>
                <a:shade val="45000"/>
                <a:satMod val="170000"/>
              </a:schemeClr>
            </a:gs>
            <a:gs pos="70000">
              <a:schemeClr val="accent2">
                <a:hueOff val="-11384228"/>
                <a:satOff val="32156"/>
                <a:lumOff val="8236"/>
                <a:alphaOff val="0"/>
                <a:tint val="99000"/>
                <a:shade val="65000"/>
                <a:satMod val="155000"/>
              </a:schemeClr>
            </a:gs>
            <a:gs pos="100000">
              <a:schemeClr val="accent2">
                <a:hueOff val="-11384228"/>
                <a:satOff val="32156"/>
                <a:lumOff val="8236"/>
                <a:alphaOff val="0"/>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SMT</a:t>
          </a:r>
          <a:endParaRPr lang="en-US" sz="1200" kern="1200" dirty="0"/>
        </a:p>
      </dsp:txBody>
      <dsp:txXfrm>
        <a:off x="2648307" y="386147"/>
        <a:ext cx="515593" cy="5155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B70455-7A51-4917-BE27-D1FAC3B7B8D1}">
      <dsp:nvSpPr>
        <dsp:cNvPr id="0" name=""/>
        <dsp:cNvSpPr/>
      </dsp:nvSpPr>
      <dsp:spPr>
        <a:xfrm>
          <a:off x="0" y="56246"/>
          <a:ext cx="6640495" cy="643500"/>
        </a:xfrm>
        <a:prstGeom prst="roundRect">
          <a:avLst/>
        </a:prstGeom>
        <a:gradFill rotWithShape="0">
          <a:gsLst>
            <a:gs pos="0">
              <a:schemeClr val="accent5">
                <a:hueOff val="0"/>
                <a:satOff val="0"/>
                <a:lumOff val="0"/>
                <a:alphaOff val="0"/>
                <a:shade val="15000"/>
                <a:satMod val="180000"/>
              </a:schemeClr>
            </a:gs>
            <a:gs pos="50000">
              <a:schemeClr val="accent5">
                <a:hueOff val="0"/>
                <a:satOff val="0"/>
                <a:lumOff val="0"/>
                <a:alphaOff val="0"/>
                <a:shade val="45000"/>
                <a:satMod val="170000"/>
              </a:schemeClr>
            </a:gs>
            <a:gs pos="70000">
              <a:schemeClr val="accent5">
                <a:hueOff val="0"/>
                <a:satOff val="0"/>
                <a:lumOff val="0"/>
                <a:alphaOff val="0"/>
                <a:tint val="99000"/>
                <a:shade val="65000"/>
                <a:satMod val="155000"/>
              </a:schemeClr>
            </a:gs>
            <a:gs pos="100000">
              <a:schemeClr val="accent5">
                <a:hueOff val="0"/>
                <a:satOff val="0"/>
                <a:lumOff val="0"/>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US" sz="2500" b="1" kern="1200" dirty="0" smtClean="0"/>
            <a:t>Test case Generation</a:t>
          </a:r>
          <a:endParaRPr lang="en-US" sz="2500" kern="1200" dirty="0"/>
        </a:p>
      </dsp:txBody>
      <dsp:txXfrm>
        <a:off x="31413" y="87659"/>
        <a:ext cx="6577669" cy="580674"/>
      </dsp:txXfrm>
    </dsp:sp>
    <dsp:sp modelId="{71497550-9F1D-4D88-9145-DDAD4329CE3E}">
      <dsp:nvSpPr>
        <dsp:cNvPr id="0" name=""/>
        <dsp:cNvSpPr/>
      </dsp:nvSpPr>
      <dsp:spPr>
        <a:xfrm>
          <a:off x="0" y="771746"/>
          <a:ext cx="6640495" cy="643500"/>
        </a:xfrm>
        <a:prstGeom prst="roundRect">
          <a:avLst/>
        </a:prstGeom>
        <a:gradFill rotWithShape="0">
          <a:gsLst>
            <a:gs pos="0">
              <a:schemeClr val="accent5">
                <a:hueOff val="2965043"/>
                <a:satOff val="-11024"/>
                <a:lumOff val="-2902"/>
                <a:alphaOff val="0"/>
                <a:shade val="15000"/>
                <a:satMod val="180000"/>
              </a:schemeClr>
            </a:gs>
            <a:gs pos="50000">
              <a:schemeClr val="accent5">
                <a:hueOff val="2965043"/>
                <a:satOff val="-11024"/>
                <a:lumOff val="-2902"/>
                <a:alphaOff val="0"/>
                <a:shade val="45000"/>
                <a:satMod val="170000"/>
              </a:schemeClr>
            </a:gs>
            <a:gs pos="70000">
              <a:schemeClr val="accent5">
                <a:hueOff val="2965043"/>
                <a:satOff val="-11024"/>
                <a:lumOff val="-2902"/>
                <a:alphaOff val="0"/>
                <a:tint val="99000"/>
                <a:shade val="65000"/>
                <a:satMod val="155000"/>
              </a:schemeClr>
            </a:gs>
            <a:gs pos="100000">
              <a:schemeClr val="accent5">
                <a:hueOff val="2965043"/>
                <a:satOff val="-11024"/>
                <a:lumOff val="-2902"/>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US" sz="2500" b="1" kern="1200" dirty="0" smtClean="0"/>
            <a:t>Verifying Compilers</a:t>
          </a:r>
          <a:endParaRPr lang="en-US" sz="2500" kern="1200" dirty="0"/>
        </a:p>
      </dsp:txBody>
      <dsp:txXfrm>
        <a:off x="31413" y="803159"/>
        <a:ext cx="6577669" cy="580674"/>
      </dsp:txXfrm>
    </dsp:sp>
    <dsp:sp modelId="{9E8040C1-5C12-4E02-8F39-1DE656AAD1FE}">
      <dsp:nvSpPr>
        <dsp:cNvPr id="0" name=""/>
        <dsp:cNvSpPr/>
      </dsp:nvSpPr>
      <dsp:spPr>
        <a:xfrm>
          <a:off x="0" y="1487246"/>
          <a:ext cx="6640495" cy="643500"/>
        </a:xfrm>
        <a:prstGeom prst="roundRect">
          <a:avLst/>
        </a:prstGeom>
        <a:gradFill rotWithShape="0">
          <a:gsLst>
            <a:gs pos="0">
              <a:schemeClr val="accent5">
                <a:hueOff val="5930085"/>
                <a:satOff val="-22047"/>
                <a:lumOff val="-5804"/>
                <a:alphaOff val="0"/>
                <a:shade val="15000"/>
                <a:satMod val="180000"/>
              </a:schemeClr>
            </a:gs>
            <a:gs pos="50000">
              <a:schemeClr val="accent5">
                <a:hueOff val="5930085"/>
                <a:satOff val="-22047"/>
                <a:lumOff val="-5804"/>
                <a:alphaOff val="0"/>
                <a:shade val="45000"/>
                <a:satMod val="170000"/>
              </a:schemeClr>
            </a:gs>
            <a:gs pos="70000">
              <a:schemeClr val="accent5">
                <a:hueOff val="5930085"/>
                <a:satOff val="-22047"/>
                <a:lumOff val="-5804"/>
                <a:alphaOff val="0"/>
                <a:tint val="99000"/>
                <a:shade val="65000"/>
                <a:satMod val="155000"/>
              </a:schemeClr>
            </a:gs>
            <a:gs pos="100000">
              <a:schemeClr val="accent5">
                <a:hueOff val="5930085"/>
                <a:satOff val="-22047"/>
                <a:lumOff val="-5804"/>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US" sz="2500" b="1" kern="1200" dirty="0" smtClean="0"/>
            <a:t>Model Checking</a:t>
          </a:r>
          <a:endParaRPr lang="en-US" sz="2500" b="1" kern="1200" dirty="0"/>
        </a:p>
      </dsp:txBody>
      <dsp:txXfrm>
        <a:off x="31413" y="1518659"/>
        <a:ext cx="6577669" cy="580674"/>
      </dsp:txXfrm>
    </dsp:sp>
    <dsp:sp modelId="{3973E97C-1B6E-46BE-AE9F-9D777A355762}">
      <dsp:nvSpPr>
        <dsp:cNvPr id="0" name=""/>
        <dsp:cNvSpPr/>
      </dsp:nvSpPr>
      <dsp:spPr>
        <a:xfrm>
          <a:off x="0" y="2202746"/>
          <a:ext cx="6640495" cy="643500"/>
        </a:xfrm>
        <a:prstGeom prst="roundRect">
          <a:avLst/>
        </a:prstGeom>
        <a:gradFill rotWithShape="0">
          <a:gsLst>
            <a:gs pos="0">
              <a:schemeClr val="accent5">
                <a:hueOff val="8895128"/>
                <a:satOff val="-33071"/>
                <a:lumOff val="-8706"/>
                <a:alphaOff val="0"/>
                <a:shade val="15000"/>
                <a:satMod val="180000"/>
              </a:schemeClr>
            </a:gs>
            <a:gs pos="50000">
              <a:schemeClr val="accent5">
                <a:hueOff val="8895128"/>
                <a:satOff val="-33071"/>
                <a:lumOff val="-8706"/>
                <a:alphaOff val="0"/>
                <a:shade val="45000"/>
                <a:satMod val="170000"/>
              </a:schemeClr>
            </a:gs>
            <a:gs pos="70000">
              <a:schemeClr val="accent5">
                <a:hueOff val="8895128"/>
                <a:satOff val="-33071"/>
                <a:lumOff val="-8706"/>
                <a:alphaOff val="0"/>
                <a:tint val="99000"/>
                <a:shade val="65000"/>
                <a:satMod val="155000"/>
              </a:schemeClr>
            </a:gs>
            <a:gs pos="100000">
              <a:schemeClr val="accent5">
                <a:hueOff val="8895128"/>
                <a:satOff val="-33071"/>
                <a:lumOff val="-8706"/>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US" sz="2500" b="1" kern="1200" dirty="0" smtClean="0"/>
            <a:t>Invariant Generation</a:t>
          </a:r>
          <a:endParaRPr lang="en-US" sz="2500" kern="1200" dirty="0"/>
        </a:p>
      </dsp:txBody>
      <dsp:txXfrm>
        <a:off x="31413" y="2234159"/>
        <a:ext cx="6577669" cy="580674"/>
      </dsp:txXfrm>
    </dsp:sp>
    <dsp:sp modelId="{BF66F49D-233C-415B-8655-05BD7089D001}">
      <dsp:nvSpPr>
        <dsp:cNvPr id="0" name=""/>
        <dsp:cNvSpPr/>
      </dsp:nvSpPr>
      <dsp:spPr>
        <a:xfrm>
          <a:off x="0" y="2918246"/>
          <a:ext cx="6640495" cy="643500"/>
        </a:xfrm>
        <a:prstGeom prst="roundRect">
          <a:avLst/>
        </a:prstGeom>
        <a:gradFill rotWithShape="0">
          <a:gsLst>
            <a:gs pos="0">
              <a:schemeClr val="accent5">
                <a:hueOff val="11860171"/>
                <a:satOff val="-44094"/>
                <a:lumOff val="-11608"/>
                <a:alphaOff val="0"/>
                <a:shade val="15000"/>
                <a:satMod val="180000"/>
              </a:schemeClr>
            </a:gs>
            <a:gs pos="50000">
              <a:schemeClr val="accent5">
                <a:hueOff val="11860171"/>
                <a:satOff val="-44094"/>
                <a:lumOff val="-11608"/>
                <a:alphaOff val="0"/>
                <a:shade val="45000"/>
                <a:satMod val="170000"/>
              </a:schemeClr>
            </a:gs>
            <a:gs pos="70000">
              <a:schemeClr val="accent5">
                <a:hueOff val="11860171"/>
                <a:satOff val="-44094"/>
                <a:lumOff val="-11608"/>
                <a:alphaOff val="0"/>
                <a:tint val="99000"/>
                <a:shade val="65000"/>
                <a:satMod val="155000"/>
              </a:schemeClr>
            </a:gs>
            <a:gs pos="100000">
              <a:schemeClr val="accent5">
                <a:hueOff val="11860171"/>
                <a:satOff val="-44094"/>
                <a:lumOff val="-11608"/>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US" sz="2500" b="1" kern="1200" dirty="0" smtClean="0"/>
            <a:t>Type Checking</a:t>
          </a:r>
          <a:endParaRPr lang="en-US" sz="2500" kern="1200" dirty="0"/>
        </a:p>
      </dsp:txBody>
      <dsp:txXfrm>
        <a:off x="31413" y="2949659"/>
        <a:ext cx="6577669" cy="580674"/>
      </dsp:txXfrm>
    </dsp:sp>
    <dsp:sp modelId="{FB2D4B19-3337-4830-AD4B-119F5D9B67E6}">
      <dsp:nvSpPr>
        <dsp:cNvPr id="0" name=""/>
        <dsp:cNvSpPr/>
      </dsp:nvSpPr>
      <dsp:spPr>
        <a:xfrm>
          <a:off x="0" y="3633746"/>
          <a:ext cx="6640495" cy="643500"/>
        </a:xfrm>
        <a:prstGeom prst="roundRect">
          <a:avLst/>
        </a:prstGeom>
        <a:gradFill rotWithShape="0">
          <a:gsLst>
            <a:gs pos="0">
              <a:schemeClr val="accent5">
                <a:hueOff val="14825213"/>
                <a:satOff val="-55118"/>
                <a:lumOff val="-14510"/>
                <a:alphaOff val="0"/>
                <a:shade val="15000"/>
                <a:satMod val="180000"/>
              </a:schemeClr>
            </a:gs>
            <a:gs pos="50000">
              <a:schemeClr val="accent5">
                <a:hueOff val="14825213"/>
                <a:satOff val="-55118"/>
                <a:lumOff val="-14510"/>
                <a:alphaOff val="0"/>
                <a:shade val="45000"/>
                <a:satMod val="170000"/>
              </a:schemeClr>
            </a:gs>
            <a:gs pos="70000">
              <a:schemeClr val="accent5">
                <a:hueOff val="14825213"/>
                <a:satOff val="-55118"/>
                <a:lumOff val="-14510"/>
                <a:alphaOff val="0"/>
                <a:tint val="99000"/>
                <a:shade val="65000"/>
                <a:satMod val="155000"/>
              </a:schemeClr>
            </a:gs>
            <a:gs pos="100000">
              <a:schemeClr val="accent5">
                <a:hueOff val="14825213"/>
                <a:satOff val="-55118"/>
                <a:lumOff val="-14510"/>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US" sz="2500" b="1" kern="1200" dirty="0" smtClean="0"/>
            <a:t>Model Based Testing</a:t>
          </a:r>
          <a:endParaRPr lang="en-US" sz="2500" b="1" kern="1200" dirty="0"/>
        </a:p>
      </dsp:txBody>
      <dsp:txXfrm>
        <a:off x="31413" y="3665159"/>
        <a:ext cx="6577669" cy="5806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81F7A-8DA0-4054-B089-AE82ED11AA58}">
      <dsp:nvSpPr>
        <dsp:cNvPr id="0" name=""/>
        <dsp:cNvSpPr/>
      </dsp:nvSpPr>
      <dsp:spPr>
        <a:xfrm>
          <a:off x="1452" y="2115996"/>
          <a:ext cx="1924967" cy="1924967"/>
        </a:xfrm>
        <a:prstGeom prst="ellipse">
          <a:avLst/>
        </a:prstGeom>
        <a:gradFill rotWithShape="0">
          <a:gsLst>
            <a:gs pos="0">
              <a:schemeClr val="accent2">
                <a:hueOff val="0"/>
                <a:satOff val="0"/>
                <a:lumOff val="0"/>
                <a:alphaOff val="0"/>
                <a:shade val="15000"/>
                <a:satMod val="180000"/>
              </a:schemeClr>
            </a:gs>
            <a:gs pos="50000">
              <a:schemeClr val="accent2">
                <a:hueOff val="0"/>
                <a:satOff val="0"/>
                <a:lumOff val="0"/>
                <a:alphaOff val="0"/>
                <a:shade val="45000"/>
                <a:satMod val="170000"/>
              </a:schemeClr>
            </a:gs>
            <a:gs pos="70000">
              <a:schemeClr val="accent2">
                <a:hueOff val="0"/>
                <a:satOff val="0"/>
                <a:lumOff val="0"/>
                <a:alphaOff val="0"/>
                <a:tint val="99000"/>
                <a:shade val="65000"/>
                <a:satMod val="155000"/>
              </a:schemeClr>
            </a:gs>
            <a:gs pos="100000">
              <a:schemeClr val="accent2">
                <a:hueOff val="0"/>
                <a:satOff val="0"/>
                <a:lumOff val="0"/>
                <a:alphaOff val="0"/>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en-US" sz="3200" kern="1200" dirty="0" smtClean="0"/>
            <a:t>SAT</a:t>
          </a:r>
          <a:endParaRPr lang="en-US" sz="3200" kern="1200" dirty="0"/>
        </a:p>
      </dsp:txBody>
      <dsp:txXfrm>
        <a:off x="283357" y="2397901"/>
        <a:ext cx="1361157" cy="1361157"/>
      </dsp:txXfrm>
    </dsp:sp>
    <dsp:sp modelId="{09C4BBFD-C2FB-40E1-B00C-9D790D4F33B0}">
      <dsp:nvSpPr>
        <dsp:cNvPr id="0" name=""/>
        <dsp:cNvSpPr/>
      </dsp:nvSpPr>
      <dsp:spPr>
        <a:xfrm>
          <a:off x="2082727" y="2520239"/>
          <a:ext cx="1116481" cy="1116481"/>
        </a:xfrm>
        <a:prstGeom prst="mathPlus">
          <a:avLst/>
        </a:prstGeom>
        <a:gradFill rotWithShape="0">
          <a:gsLst>
            <a:gs pos="0">
              <a:schemeClr val="accent2">
                <a:hueOff val="0"/>
                <a:satOff val="0"/>
                <a:lumOff val="0"/>
                <a:alphaOff val="0"/>
                <a:shade val="15000"/>
                <a:satMod val="180000"/>
              </a:schemeClr>
            </a:gs>
            <a:gs pos="50000">
              <a:schemeClr val="accent2">
                <a:hueOff val="0"/>
                <a:satOff val="0"/>
                <a:lumOff val="0"/>
                <a:alphaOff val="0"/>
                <a:shade val="45000"/>
                <a:satMod val="170000"/>
              </a:schemeClr>
            </a:gs>
            <a:gs pos="70000">
              <a:schemeClr val="accent2">
                <a:hueOff val="0"/>
                <a:satOff val="0"/>
                <a:lumOff val="0"/>
                <a:alphaOff val="0"/>
                <a:tint val="99000"/>
                <a:shade val="65000"/>
                <a:satMod val="155000"/>
              </a:schemeClr>
            </a:gs>
            <a:gs pos="100000">
              <a:schemeClr val="accent2">
                <a:hueOff val="0"/>
                <a:satOff val="0"/>
                <a:lumOff val="0"/>
                <a:alphaOff val="0"/>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2230717" y="2947181"/>
        <a:ext cx="820501" cy="262597"/>
      </dsp:txXfrm>
    </dsp:sp>
    <dsp:sp modelId="{B00C9963-3894-4A20-9671-30E6C998310C}">
      <dsp:nvSpPr>
        <dsp:cNvPr id="0" name=""/>
        <dsp:cNvSpPr/>
      </dsp:nvSpPr>
      <dsp:spPr>
        <a:xfrm>
          <a:off x="3355516" y="2115996"/>
          <a:ext cx="1924967" cy="1924967"/>
        </a:xfrm>
        <a:prstGeom prst="ellipse">
          <a:avLst/>
        </a:prstGeom>
        <a:gradFill rotWithShape="0">
          <a:gsLst>
            <a:gs pos="0">
              <a:schemeClr val="accent2">
                <a:hueOff val="-5692114"/>
                <a:satOff val="16078"/>
                <a:lumOff val="4118"/>
                <a:alphaOff val="0"/>
                <a:shade val="15000"/>
                <a:satMod val="180000"/>
              </a:schemeClr>
            </a:gs>
            <a:gs pos="50000">
              <a:schemeClr val="accent2">
                <a:hueOff val="-5692114"/>
                <a:satOff val="16078"/>
                <a:lumOff val="4118"/>
                <a:alphaOff val="0"/>
                <a:shade val="45000"/>
                <a:satMod val="170000"/>
              </a:schemeClr>
            </a:gs>
            <a:gs pos="70000">
              <a:schemeClr val="accent2">
                <a:hueOff val="-5692114"/>
                <a:satOff val="16078"/>
                <a:lumOff val="4118"/>
                <a:alphaOff val="0"/>
                <a:tint val="99000"/>
                <a:shade val="65000"/>
                <a:satMod val="155000"/>
              </a:schemeClr>
            </a:gs>
            <a:gs pos="100000">
              <a:schemeClr val="accent2">
                <a:hueOff val="-5692114"/>
                <a:satOff val="16078"/>
                <a:lumOff val="4118"/>
                <a:alphaOff val="0"/>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en-US" sz="3200" kern="1200" dirty="0" smtClean="0"/>
            <a:t>Theory</a:t>
          </a:r>
        </a:p>
        <a:p>
          <a:pPr lvl="0" algn="ctr" defTabSz="1422400">
            <a:lnSpc>
              <a:spcPct val="90000"/>
            </a:lnSpc>
            <a:spcBef>
              <a:spcPct val="0"/>
            </a:spcBef>
            <a:spcAft>
              <a:spcPct val="35000"/>
            </a:spcAft>
          </a:pPr>
          <a:r>
            <a:rPr lang="en-US" sz="3200" kern="1200" dirty="0" smtClean="0"/>
            <a:t>Solvers</a:t>
          </a:r>
          <a:endParaRPr lang="en-US" sz="3200" kern="1200" dirty="0"/>
        </a:p>
      </dsp:txBody>
      <dsp:txXfrm>
        <a:off x="3637421" y="2397901"/>
        <a:ext cx="1361157" cy="1361157"/>
      </dsp:txXfrm>
    </dsp:sp>
    <dsp:sp modelId="{00071994-6C1D-412F-AFD2-B5C1F45A44A4}">
      <dsp:nvSpPr>
        <dsp:cNvPr id="0" name=""/>
        <dsp:cNvSpPr/>
      </dsp:nvSpPr>
      <dsp:spPr>
        <a:xfrm>
          <a:off x="5436791" y="2520239"/>
          <a:ext cx="1116481" cy="1116481"/>
        </a:xfrm>
        <a:prstGeom prst="mathEqual">
          <a:avLst/>
        </a:prstGeom>
        <a:gradFill rotWithShape="0">
          <a:gsLst>
            <a:gs pos="0">
              <a:schemeClr val="accent2">
                <a:hueOff val="-11384228"/>
                <a:satOff val="32156"/>
                <a:lumOff val="8236"/>
                <a:alphaOff val="0"/>
                <a:shade val="15000"/>
                <a:satMod val="180000"/>
              </a:schemeClr>
            </a:gs>
            <a:gs pos="50000">
              <a:schemeClr val="accent2">
                <a:hueOff val="-11384228"/>
                <a:satOff val="32156"/>
                <a:lumOff val="8236"/>
                <a:alphaOff val="0"/>
                <a:shade val="45000"/>
                <a:satMod val="170000"/>
              </a:schemeClr>
            </a:gs>
            <a:gs pos="70000">
              <a:schemeClr val="accent2">
                <a:hueOff val="-11384228"/>
                <a:satOff val="32156"/>
                <a:lumOff val="8236"/>
                <a:alphaOff val="0"/>
                <a:tint val="99000"/>
                <a:shade val="65000"/>
                <a:satMod val="155000"/>
              </a:schemeClr>
            </a:gs>
            <a:gs pos="100000">
              <a:schemeClr val="accent2">
                <a:hueOff val="-11384228"/>
                <a:satOff val="32156"/>
                <a:lumOff val="8236"/>
                <a:alphaOff val="0"/>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866900">
            <a:lnSpc>
              <a:spcPct val="90000"/>
            </a:lnSpc>
            <a:spcBef>
              <a:spcPct val="0"/>
            </a:spcBef>
            <a:spcAft>
              <a:spcPct val="35000"/>
            </a:spcAft>
          </a:pPr>
          <a:endParaRPr lang="en-US" sz="4200" kern="1200"/>
        </a:p>
      </dsp:txBody>
      <dsp:txXfrm>
        <a:off x="5584781" y="2750234"/>
        <a:ext cx="820501" cy="656491"/>
      </dsp:txXfrm>
    </dsp:sp>
    <dsp:sp modelId="{D289497B-AAA3-4A46-B5EB-832082DE316D}">
      <dsp:nvSpPr>
        <dsp:cNvPr id="0" name=""/>
        <dsp:cNvSpPr/>
      </dsp:nvSpPr>
      <dsp:spPr>
        <a:xfrm>
          <a:off x="6709579" y="2115996"/>
          <a:ext cx="1924967" cy="1924967"/>
        </a:xfrm>
        <a:prstGeom prst="ellipse">
          <a:avLst/>
        </a:prstGeom>
        <a:gradFill rotWithShape="0">
          <a:gsLst>
            <a:gs pos="0">
              <a:schemeClr val="accent2">
                <a:hueOff val="-11384228"/>
                <a:satOff val="32156"/>
                <a:lumOff val="8236"/>
                <a:alphaOff val="0"/>
                <a:shade val="15000"/>
                <a:satMod val="180000"/>
              </a:schemeClr>
            </a:gs>
            <a:gs pos="50000">
              <a:schemeClr val="accent2">
                <a:hueOff val="-11384228"/>
                <a:satOff val="32156"/>
                <a:lumOff val="8236"/>
                <a:alphaOff val="0"/>
                <a:shade val="45000"/>
                <a:satMod val="170000"/>
              </a:schemeClr>
            </a:gs>
            <a:gs pos="70000">
              <a:schemeClr val="accent2">
                <a:hueOff val="-11384228"/>
                <a:satOff val="32156"/>
                <a:lumOff val="8236"/>
                <a:alphaOff val="0"/>
                <a:tint val="99000"/>
                <a:shade val="65000"/>
                <a:satMod val="155000"/>
              </a:schemeClr>
            </a:gs>
            <a:gs pos="100000">
              <a:schemeClr val="accent2">
                <a:hueOff val="-11384228"/>
                <a:satOff val="32156"/>
                <a:lumOff val="8236"/>
                <a:alphaOff val="0"/>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en-US" sz="3200" kern="1200" dirty="0" smtClean="0"/>
            <a:t>SMT</a:t>
          </a:r>
          <a:endParaRPr lang="en-US" sz="3200" kern="1200" dirty="0"/>
        </a:p>
      </dsp:txBody>
      <dsp:txXfrm>
        <a:off x="6991484" y="2397901"/>
        <a:ext cx="1361157" cy="1361157"/>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image" Target="../media/image56.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image" Target="../media/image101.wmf"/><Relationship Id="rId4" Type="http://schemas.openxmlformats.org/officeDocument/2006/relationships/image" Target="../media/image10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pPr/>
              <a:t>1/31/2011</a:t>
            </a:fld>
            <a:endParaRPr lang="en-US"/>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rPr>
            </a:br>
            <a:r>
              <a:rPr lang="en-US" sz="500" dirty="0" smtClean="0">
                <a:solidFill>
                  <a:srgbClr val="000000"/>
                </a:solidFill>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pPr/>
              <a:t>‹#›</a:t>
            </a:fld>
            <a:endParaRPr lang="en-US"/>
          </a:p>
        </p:txBody>
      </p:sp>
    </p:spTree>
    <p:extLst>
      <p:ext uri="{BB962C8B-B14F-4D97-AF65-F5344CB8AC3E}">
        <p14:creationId xmlns:p14="http://schemas.microsoft.com/office/powerpoint/2010/main" val="203806834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1-01-30T01:17:52.471"/>
    </inkml:context>
    <inkml:brush xml:id="br0">
      <inkml:brushProperty name="width" value="0.26667" units="cm"/>
      <inkml:brushProperty name="height" value="0.53333" units="cm"/>
      <inkml:brushProperty name="color" value="#FF0000"/>
      <inkml:brushProperty name="tip" value="rectangle"/>
      <inkml:brushProperty name="rasterOp" value="maskPen"/>
      <inkml:brushProperty name="fitToCurve" value="1"/>
    </inkml:brush>
  </inkml:definitions>
  <inkml:trace contextRef="#ctx0" brushRef="#br0">2736 2863,'0'-35,"36"35,-36-36,0 36,36 0,0-36,-36 36,35 0,-35-36,36 36,-36-35,0 35,36 0,0-36,-36 36,0 0,35 0,-35-36,0 36,36 0,0-36,-36 0,36 36,-36 0,0 0,0-35,36 35,-36 0,35 0,-35-36,36 0,-36 36,0 0,36 0,-36-36,36 36,-1-35,-35 35,36-36,-36 0,36 36,-36 0,36 0,-36-36,36 36,-36-35,0 35,0-36,71 36,-71-36,0 36,0 0,36 0,-36-36,0 36,0-36,36 36,-1 0,-35-35,36 35,-36 0,0 0,0-36,72 0,-36 0,-1 36,-35 0,36-71,71-1,-107 36,72 36,-72-71,107 35,-107 0,0 36,36 0,-36-35,36-1,0 36,-36 0,0-36,71 0,-35 0,-36 36,0-35,36 35,-1-36,-35 36,36-36,0 36,-36-36,36 36,-36-35,36 35,-36-36,35 0,-35 0,36 36,-36-36,0 36,36-71,-36 71,0 0,0-36,36 36,-36-36,0 1,0 35,0-36,0-36,0 72,0-35,0 35,0-36,0-72,0 108,0-71,0-1,0 72,0-71,0 35,0 0,0 36,0-36,-36 36,36-35,-36-1,36 36,0 0,-36-36,1 36,-1-36,36 36,-36 0,36 0,-72-35,72 35,-35 0,-1 0,0 0,36 0,-36 0,36 0,-71 0,71 0,-36 0,0 0,-35 0,71 0,-72 0,36 0,1-36,-37 36,1 0,35 0,36 0,-36 0,0 0,0 0,1 0,35 0,-72 0,36 0,1 0,35 0,-36 0,0 0,0 0,0 36,1-36,-1 35,36-35,-36 0,36 0,-36 0,36 36,0-36,-35 36,35 0,-36-36,36 35,-36-35,36 0,0 36,0 0,0-36,-36 0,36 36,0-36,0 0,-36 71,36-71,0 36,-35-36,-1 36,36-36,-36 0,36 36,-36-36,1 0,35 0,-36 0,36 0,0 0,-36 0,0 0,36 0,-36 0,36 0,0-36,-35 36,35 0,-36-36,0 36,36 0,-36-36,36 1,-35 35,35 0,-36 0,36 0,0-36,-36 36,36 0,-36-36,36 36,-35 0,-1-36,36 36,-72 0,72-36,-36 36,36 0,-35 0,35 0,-72-35,72 35,-36-36,1 36,-1 0,36 0,-72 0,36-36,1 36,-1 0,0 0,0 0,1 0,-1-36,0 36,-36-35,72 35,-71 0,35 0,-35-36,35 0,-36 36,72 0,-71 0,71 0,-36-36,-36 36,72 0,-71-36,71 36,-36 0,0 0,1 0,35 0,-36 0,0 0,0 0,0 0,36 0,-35 0,-1 0,36 0,0 0,-36 0,36 36,-71-36,35 0,0 36,0-36,0 36,-35-36,71 0,-36 36,0-36,1 35,-1-35,0 0,36 0,-36 36,36-36,-36 0,1 36,-1 0,36-1,-36 1,36 36,-36 35,36-107,0 36,0-36,0 36,0-1,0 37,0-36,0 0,0 35,0-71,0 36,0 0,0-1,0 1,0-36,0 36,0 0,0-1,0 37,0-72,36 36,0 0,-36-1,0-35,36 0,-36 0,0 36,71 0,-71-36,72 36,-36-1,-36-35,0 0,71 36,-71-36,36 36,0 0,-1-36,37 36,-72-1,36 1,0-36,-1 72,-35-72,0 0,36 0,0 35,35 1,-35 36,0-72,0 36,0-1,-36 1,35-36,1 0,36 72,-37-37,37 37,-36-72,0 36,-1 0,73 35,-73-71,73 72,-37-37,1 37,-1-36,-35-1,0 1,0-36,35 72,1-1,-36-71,-1 36,1-36,-36 36,0-36,36 0,0 0,-36 0,0 36,35-36,-35 0,72 0,-72 0,36 0,-36 0,36 0,-1 0,-35 0,36 0,-36 35,0-35,36 0,-36 0,36 0,-36 0,35 0,-35 0,36 0,-36 0,36 0,0 0,-36 0,35 0,-35 0,36 0</inkml:trace>
</inkml:ink>
</file>

<file path=ppt/ink/ink1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1-30T21:00:36.850"/>
    </inkml:context>
    <inkml:brush xml:id="br0">
      <inkml:brushProperty name="width" value="0.06667" units="cm"/>
      <inkml:brushProperty name="height" value="0.06667" units="cm"/>
      <inkml:brushProperty name="color" value="#C00000"/>
      <inkml:brushProperty name="fitToCurve" value="1"/>
    </inkml:brush>
  </inkml:definitions>
  <inkml:traceGroup>
    <inkml:annotationXML>
      <emma:emma xmlns:emma="http://www.w3.org/2003/04/emma" version="1.0">
        <emma:interpretation id="{F95839A1-8759-47EA-8273-9E320040EAC5}" emma:medium="tactile" emma:mode="ink">
          <msink:context xmlns:msink="http://schemas.microsoft.com/ink/2010/main" type="inkDrawing" rotatedBoundingBox="16310,15724 16327,15576 16403,15585 16386,15733" semanticType="callout" shapeName="Other">
            <msink:sourceLink direction="from" ref="{03377107-C923-4565-A6E2-4E0390CDA714}"/>
            <msink:sourceLink direction="to" ref="{03377107-C923-4565-A6E2-4E0390CDA714}"/>
          </msink:context>
        </emma:interpretation>
      </emma:emma>
    </inkml:annotationXML>
    <inkml:trace contextRef="#ctx0" brushRef="#br0">19 40 2580,'0'0'3096,"0"0"-258,-13-14-387,13 14-258,0 0-258,0-13-258,0 13-387,0 0-129,0 0-258,0 0-387,0 0-129,0 0 0,0 0-258,0 0 258,0 0-258,0 0 0,0 0-129,-14 13 0,14-13 129,0 0-129,14 14 0,-14-1 0,0-13 0,0 13 0,0 0 0,0 0 0,0 0 0,13 0 0,-13 1 0,0-14 0,0 13-129,0-13 258,0 0-129,0 0 129,0 0 0,0 0 0,0 0 129,0 0-129,0 0 0,0-13 0,0-1-129,0 1 0,0 0-129,13 0 0,-13-13 0,0 13 0,0-1 0,13 1 0,-13 13-129,0-13 0,0 13-129,13 0 129,-13 0 0,0 13 0,0 0 129,0 1 0,0-1 0,0 0 129,0 0 0,0-13 0,0 13 0,0-13 0,0 0 0,0 13 0,0-13-129,0 0-258,0 13-387,0-13-774,0 0-645,0 0-1290,0 0-258,0 0-129,0 0 258</inkml:trace>
  </inkml:traceGroup>
</inkml:ink>
</file>

<file path=ppt/ink/ink1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1-30T21:00:51.203"/>
    </inkml:context>
    <inkml:brush xml:id="br0">
      <inkml:brushProperty name="width" value="0.06667" units="cm"/>
      <inkml:brushProperty name="height" value="0.06667" units="cm"/>
      <inkml:brushProperty name="color" value="#C00000"/>
      <inkml:brushProperty name="fitToCurve" value="1"/>
    </inkml:brush>
  </inkml:definitions>
  <inkml:traceGroup>
    <inkml:annotationXML>
      <emma:emma xmlns:emma="http://www.w3.org/2003/04/emma" version="1.0">
        <emma:interpretation id="{03377107-C923-4565-A6E2-4E0390CDA714}" emma:medium="tactile" emma:mode="ink">
          <msink:context xmlns:msink="http://schemas.microsoft.com/ink/2010/main" type="inkDrawing" rotatedBoundingBox="15878,15759 16228,15165 16723,15457 16373,16051" shapeName="Other">
            <msink:destinationLink direction="from" ref="{F95839A1-8759-47EA-8273-9E320040EAC5}"/>
            <msink:destinationLink direction="to" ref="{F95839A1-8759-47EA-8273-9E320040EAC5}"/>
            <msink:destinationLink direction="with" ref="{3BFE7225-D5B4-419C-AB20-5C07C42C38B5}"/>
          </msink:context>
        </emma:interpretation>
      </emma:emma>
    </inkml:annotationXML>
    <inkml:trace contextRef="#ctx0" brushRef="#br0">304 424 516,'0'0'1935,"0"0"-129,0 0 0,0 0 129,0 0-516,0 0-387,0 0 258,0 0-258,0 0 129,0 0-258,0 0 0,0 0 129,0 0-258,0 0-129,0 0 258,13 0-258,-13-13 0,0 13-129,0-13-129,13-1 0,-13 1-129,14 0-129,-14 0 0,13-1 0,0-12-129,-13 13 129,14-1-129,-2 1 129,-12 0 0,14 0-129,-1 0 258,-13 0-129,0 13 0,0-13 129,13-1-129,-13 14 0,0-13 0,0 13 0,0-13 0,0 13-129,0-13 0,0 13 129,0-14-129,0 14 0,0 0 0,0 0 0,0-13 0,0 13 0,0 0 0,13 0 0,-13 0 0,0 0 0,0 0 0,0-13 0,0 13 0,0 0 0,0 0 0,0-13 0,0 13-129,0 0 129,0 0 0,14-14-129,-14 14 129,0-13 0,0 13 0,0 0 0,0 0-129,0 0 129,0 0 0,0 0 0,0 0 0,0 0 0,0 0-129,0 0 129,0 0-129,0 0 129,0 0-129,0 0-129,0 0 129,0 0 129,0 0-129,0 0 0,0 0 129,0 13 0,0-13 0,0 14 129,0-1-129,0-13 0,0 13 0,0 0 0,0 1 0,0-1 0,0 0 0,0 0 0,-14 14 0,14-14 0,0 0-129,0 0 258,0 0-258,-13 0 129,13 1 129,0-1 0,-13 0 0,13 0-129,0 1 129,0-1-129,-13 0 129,13-13 0,0 13-129,-14 1 0,14-14 0,0 0 0,0 0 0,0 13 0,0-13 0,0 0 0,0 0 0,0 0 129,0 0-129,0 0 0,0 0 0,0 0 0,0 0 0,0 0 0,0 0 0,0 0 0,0 0 0,0 0 0,0 0-129,0 0 129,0 0 0,0 0-129,0-13 129,0 13-129,0-14 129,14 14-129,-14-13 0,0 0 129,13 13-258,-13-13 258,13-1-129,-13 14 129,0-13-129,13 0 129,-13 13 0,0-13 0,14-1 0,-14 14 0,0-13 0,13 0 0,-13 13 0,0-13 0,0 13 0,0-13 0,13 13 0,-13-13 0,0 13 129,0-13-129,0 13 0,0-14 0,0 14 0,0-13 0,0 13 0,13 0 0,-13 0 0,0-13 0,0 13 0,0-13 0,0 13 0,0 0 0,0 0 0,0 0 0,13-14 0,-13 14 0,0 0 0,0 0 0,0 0 0,0-13 0,0 13 0,14-13 0,-14 13 0,0 0 0,0 0 0,13-13 0,-13 13 0,0-14 0,0 14 0,0 0 0,0 0 0,0 0 0,13-13 0,-13 13 0,0 0 0,0-13 0,0 13 0,0 0 0,0 0 0,0 0 0,0 0 0,14-14 129,-14 14-258,0 0 129,0 0 129,0 0-129,0-13 0,0 13 0,0 0-129,0 0 129,0 0 0,0 0 129,0 0-129,0 0 0,0 0 0,0 0 0,0 0 0,0 0 0,0 0 0,0 0 0,0 0 0,0 0 0,12-13-129,-12 13 129,0 0 0,0 0 0,0 0 0,0 0 0,0 0 0,0 0 0,0 0 0,0 0 0,0 0 0,0 0 0,0 0 0,0 0-129,0 0 129,0 0-129,0 0 0,0 0 0,0 0 0,0 0 0,0 0-129,0 0 129,0 0 0,0 0 129,0 0-129,0 0 129,0 0 0,0 0-129,0 0 129,14 0-129,-14 0 129,0 0 0,0 0-129,0 0 129,0 0 0,0 0-129,13 0 129,-13 0 0,0 0 0,0 0 0,0-13 0,0 13 0,0 0 0,0 0 0,0 0 0,0 0 0,0 0 0,0 0-129,0 0 129,0 0 0,0 0 0,0 0 0,0 0 0,0 0 0,0 0 0,0 0 0,0 0 0,0 0 0,0 0 0,0 0 129,0 0-129,0 0 0,0 0 0,0 0 0,0 0 0,0 0 0,0 0 0,0 0 0,0 0 0,0 0 0,0 0 129,0 0-129,0 0 0,0 0 129,0 0-129,0 0 0,0 0 0,0 0 129,0 0-129,0 0 0,0 0 0,0 13 0,0-13 0,0 0 0,0 0 129,0 0-129,0 13 0,0-13 0,-13 13 0,13-13 129,-14 14-129,14-1 0,0-13 0,-12 13 0,12-13 0,0 14 0,-14-1 0,14-13 0,0 13 0,-13-13 0,13 13 0,0-13 0,0 14 0,-13-1 0,13-13 0,0 13 0,0-13 0,-14 13 0,14 1 0,0-14 0,0 13 0,-13-13 0,13 0 0,0 13 0,0-13 0,0 13 0,0-13 0,-13 13 0,13-13 0,0 13 0,0-13 0,-13 0 0,13 0 0,0 13 0,0-13 0,0 14 0,-13-14 0,13 13 129,0-13-129,0 13 0,-14-13 129,14 13-129,0-13 258,0 0-258,-13 14 129,13-14-129,0 13 258,0-13-258,-13 13 0,13 0 0,0-13 0,0 14 0,-13-14 0,13 13 129,0-13-129,0 0 0,0 0 0,-14 13 0,14-13 0,0 14 0,0-14 0,-12 13 0,12-13 0,0 0 0,-14 13 0,14-13 0,0 13 0,0-13 0,0 0 0,-13 14 0,13-14 0,0 0 0,0 0 129,0 13-129,0-13 0,0 0 0,-13 0 0,13 0 0,0 0-129,0 13 129,0-13 0,0 0 0,0 0 0,-14 13 0,14-13 0,0 13 0,0-13 0,0 0 0,0 13 0,0-13 0,-13 0 0,13 0 0,0 13 0,0-13 0,0 0 0,0 0 0,0 0 0,0 0 0,0 14 0,0-14 0,0 0-129,0 0 129,0 0 0,0 0 0,0 0 0,0 0 0,0 0 0,0 13 0,0-13 0,0 0 0,0 0 0,0 0 0,0 0 0,0 0 0,0 0 0,0 0 0,0 0 0,0 0 0,0 0 129,0 0-129,0 0-129,0 0 258,0 0-129,0 0 0,0 0 0,0 0 0,0 0 0,0 13 0,0-13 0,0 0-129,0 0 129,0 0 0,0 0 0,0 0 0,0 0 0,0 0 0,0 0 0,0 0 0,0 0-129,0 0 129,0 0 0,0 0 0,0 0 0,0 0 0,0 0 129,0 0-129,0 13 0,0-13 0,0 0 0,0 0 0,0 0 0,0 0 0,0 0 0,0 0 0,0 0 0,0 0 0,0 0 0,0 0 0,0 0 129,0 0-129,0 0 129,0 0 0,0 0 0,0 0 0,0 0 0,0 0 0,0 0 0,0 0 0,0 0-129,-13 0 129,13 0-129,0 0 0,0 0-129,0-13 129,0 13 0,-13-13 0,13 13 0,0-13 0,-13 13 0,13-14 0,0 14 129,0-13-129,0 13 0,0 0 0,-14-13 0,14 13 0,0 0 0,0 0 0,-13-13 129,13 13-258,0-13 258,0 13-129,0-13 0,0 13 0,-13-13 0,13 13 0,0-14 0,0 14 0,0 0 0,0 0 0,-14-13 0,14 0 0,0 13 0,0 0 0,-13-13 0,13 13 0,0-14 0,0 14 0,-13 0 0,13 0 0,0-13 0,0 13 0,0-13 0,-13 13 0,13 0 0,0-14 0,0 14 0,-13-13 0,13 13-129,0 0 129,0-13-258,0 13 258,-14-13-129,14 13 129,0-14-129,0 14 129,0 0 0,0 0 0,-13-13 0,13 13 0,0 0 0,0 0 0,-13-13 0,13 13 0,0-13 0,0 13 0,0 0 0,-13-14 0,13 1 0,0 13 0,0-13 0,-13 13 0,13 0 0,0-13 0,0 13 0,0-13-129,0 13 129,-14-13 0,14 13 0,0-13-129,0 13 129,0-14 0,-13 14 0,13-13 0,0 13-129,0-13 129,0 13 0,0-13 0,0 13 0,0 0 0,-13-14 0,13 14 0,0-13 0,0 13 0,0 0 0,0 0 0,0-13 0,0 13 129,-13-13-129,13 13-129,0 0 258,0 0-129,0-14 0,0 14 0,-14-13 0,14 13 0,0 0 0,0 0 0,0 0 0,0 0 0,0-13 0,0 13 0,0 0 0,-13 0 0,13 0 0,0 0 0,0-14 0,0 14 0,0 0 0,-13 0 0,13 0 0,0 0 0,0-13 0,0 13 0,0 0 0,0 0 0,-13 0 0,13 0 0,0 0 0,0 0 0,0 0 0,0 0 0,0 0 0,0 0 0,0 0 0,0 0 0,0 0 0,0 0 0,0 0 0,0 0 0,0 0 129,0 0-129,0 0 0,0 0 0,0 0-129,0 0 129,0 0 0,0 0 0,0 0-129,0 0 0,0 0 129,0 0-129,0 0-129,0 0 129,0 0 0,0 0-129,0 0 258,0 0-129,0 0 129,0 0-129,0 0 129,13 0 0,-13 0 129,13 0-129,-13 0 0,13-13 0,-13 13 0,0 0 0,14 0 0,-14 0 0,13 0 0,-13 0 0,13 0 0,-13 0 129,13 0-129,-13 0 0,14 0 0,-14 0 0,13-13-129,-13 13 258,0 0-258,13 0 129,-13 0 0,13 0 0,-13 0 0,0 0 0,13 0 129,1 0-129,-14 0 0,13 0 0,-13 0 0,13 13 0,-13-13 0,13 0 258,-13 0-258,13 0 0,-13 0 0,0 0 0,14 0 0,-14 0 0,13 0 0,-13 0 0,13 0 0,-13 0 0,14 0 0,-14 0 0,13 0 0,-13 0 0,13 0 0,-13 0 0,0 0 0,0 0 0,13 0 0,0 0 0,-13 0 0,0 0 0,14 0 129,-14 0-129,13 0 0,0 0 0,-13 0 0,14 0 0,-14 0 0,12 0 0,-12 0 0,14 0 129,-14 0-129,0 0-129,0 0 129,13 0 129,0 0-129,-13 0 0,13 0 0,-13 0 0,14 0 0,-14 0 0,0 0 0,0 0 0,13 0 0,-13 0 0,13 0 0,-13 0 0,0 0 0,0 0 0,13 0 0,-13 0 0,13 13 0,-13-13 129,0 0-129,0 0 0,14 0 0,-14 0 0,13 0 0,-13 0 0,0 0 0,0 0 0,13 0 0,-13 0 0,0 0 0,0 0 0,0 0 0,0 0 0,14 0 0,-14 0 0,0 0 0,0 0 0,0 0 0,0 0 0,0 0 0,12 0 0,-12 0 0,0 0 0,0 0-129,0 0 129,0 0-129,0 0 129,0 0-129,0 0-129,0 0 258,0 13 0,0-13-129,0 0 129,0 0 0,0 14 0,-12-1 0,12-13 0,-14 13 0,14 1-129,-13-1 129,13-13 0,-13 13-129,-1 0 129,14 1 0,-13 12-129,0-13 129,0 1 0,13-1 0,-13 0 0,-1 0-129,1-13 129,13 13 0,-13 0 0,0-13-129,13 13 129,0-13 0,-14 0 0,14 0-129,0 0 129,0 0-129,0 0 129,0 0-129,0-13 129,0 13-129,0-13 0,0 0 129,0 0-129,0 0 129,14 0 0,-14 13 0,0-14 0,0 1 0,0 0 0,0 0 0,0 13 0,0-14 0,0 14 0,0 0 0,0 0 0,0-13 129,0 13-129,0-13 0,0 13 129,0 0-129,0 0 0,-14-13 129,14 13-129,0 0 0,0 0 129,0-14-129,0 14 0,0-13 0,0 13 0,-12 0 0,12 0 0,0 0 0,0 0 0,0 0 0,0 0 0,0 0 0,0 0 0,0 0 0,0 0-129,0 0 0,0 0 0,0 0 0,0 0 129,0 0-129,0 13 0,0-13 129,0 14 0,-14-1-129,14-13 129,0 13 0,-13 0 0,13 1 0,0-1 0,-13 0 0,13-13 0,-14 13 0,14 1 0,0-14 0,0 13 0,0-13 0,-13 0 129,13 0-129,0 0 129,0 0 0,0 0 0,0 0 0,0 0 0,0-13 0,0-1-129,0 1 0,0 13 0,0-13 129,-13 0-129,13-1 0,0 1 0,0 0 129,0 13-129,0-13 0,0-1 0,0 14 129,0 0-129,-13-13 0,13 13-129,0 0 0,0 13 129,0-13-129,0 14 0,0-1-129,0-13 258,0 26-129,-13-12 129,13-1-129,0 13 129,0-12-129,0 12 129,0-13-129,0 13 129,0-13-129,0 1 129,0-1 129,0 0-129,0-13 0,0 0 258,0 13-129,0-13 0,0 0 129,0 0-129,-14 0-129,14-13 258,0 13-129,0-13-129,-13 0 129,13-1-129,-13 1 0,13 0 0,-14 0 0,14 0 0,-13-13 0,13 12 0,-13 1 0,0 0 0,13 0 0,-13 13 0,13-14 0,0 14 0,0 0 0,-14-13 0,14 13 0,0-13 0,0 13 0,0 0 0,0 0-129,0 0 129,0 0-258,0 0 129,0 0-129,0 0 129,0 0-129,0 13 129,0-13 0,0 13 0,14 1 129,-14-1 0,0 0 0,13 0 0,0 1-129,-13 12 129,13-13-129,0 0 0,-13 13 0,14-12 129,-14-1-129,13-13 0,-13 13 0,0-13 129,0 13 0,0-13 129,0 0 0,0 0 0,0 0 0,0 0 129,0 0 0,0-13-129,0 0 0,-13 13 0,13-13-129,-14-1 129,14 1-129,-13 0 0,13 0 0,0-13 0,-13 13 129,13-1-258,-13 1 258,13 0-258,0 13 258,0-13-129,0-1 0,0 14 0,0-13 0,0 13 0,0 0 0,0 0 0,0-13-129,0 13 129,0 0-129,0 0 0,0 0 0,0 0 0,0 0 0,13 0 0,-13 0 0,0 0 0,13 13 129,-13 0-129,0-13 129,13 14 0,-13 12 0,14-13-129,-14 1 129,0 12 0,0-13-129,13 0 129,-13 0-129,0 0 129,0 1 0,0-1 129,-13-13-129,13 0 129,0 13 0,0-13 0,-14 0 0,14 0 129,0-13-129,-13 13 0,13-13 0,0-1-129,-13 1 0,13 0 129,-13 0-129,13 0 0,-13 0 0,13 0 0,0-1 0,0 1 0,-14 0 0,14 0 129,0 13-129,0-14 129,0 1-129,-13 13 129,13 0-129,0 0 129,0-13 0,0 13-129,0-13 129,0 13-129,0 0 0,0 0 0,0 0-129,0 0 129,0 0-129,0 0 0,0 0 0,0 0-129,0 0 129,0 0 0,13 0 129,-13 0-129,14 0 129,-1 0-129,-13 0 129,13 0 0,0 0-129,-13 0 129,13 0-129,-13 0 0,0 0 129,14 0-129,-14 0 129,0 0 0,0 0 0,0 0 0,0 0 0,0 0 129,0 0-129,0 0 129,0 0-129,0 0 129,0 0-129,-14-14 129,14 14-129,-13 0 0,0 0-129,13 0 129,-13-13 0,0 13 0,-1 0 0,14 0 0,0 0 0,-13 0 0,13 0 0,0 0 0,0 0-129,0 0 129,0 0 0,0 0 0,13 0 0,-13 0 0,14-13 0,-14 13 0,13 0 0,0 0 0,0 0 129,0 0-129,1 0 0,-1 0 0,0 0 0,1 0 0,-1 0 0,0 0 0,-13 0 0,13 0 0,0 0 0,-13 0 0,14 0 0,-1 0 0,-13 0 0,0 0 0,13 0 0,-13 0 129,14 0-129,-14 0 0,0 0 0,0 0 129,0 0-129,12 0 0,-12 0 0,0 0 0,0 0 0,0 0 0,0 0 0,0 0 0,0 0 129,0 0-129,14 0 0,-14 0 0,0 0 129,0 0-129,0 0 0,0 0 0,0 0 0,0 0 0,0 0 0,0 0 0,0 0-129,0 0 129,13 0-129,-13 0 129,0 0 0,0 0-129,13 0 129,-13 0 0,0 0 0,0 0 0,13 0 0,-13 0 0,0 0 0,0 13 0,0-13 0,0 0 0,0 0 0,14 0 0,-14 0 0,0 0 0,0 0 0,0 0 0,0 0 0,0 0 0,0 0 0,13 0 0,-13 0 0,0 0 0,0 0 0,0 0 0,0 0 0,0 0-129,0 0 129,0 0 0,0 0 0,0 0 0,0 0 0,0 0 0,0 0 0,0 0-129,0 0 129,0 0 0,0 0-129,0 0 129,0 0 0,0 0-129,0 0 0,0 0 0,0 0 0,0 0-129,0 0-129,0 0 129,0 0-129,0 0 0,0 0-516,0 13-516,0-13-1806,0 14 129,0-14-387,0 13 258</inkml:trace>
  </inkml:traceGroup>
</inkml:ink>
</file>

<file path=ppt/ink/ink1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1-31T01:23:27.931"/>
    </inkml:context>
    <inkml:brush xml:id="br0">
      <inkml:brushProperty name="width" value="0.06667" units="cm"/>
      <inkml:brushProperty name="height" value="0.06667" units="cm"/>
      <inkml:brushProperty name="color" value="#C00000"/>
      <inkml:brushProperty name="fitToCurve" value="1"/>
    </inkml:brush>
  </inkml:definitions>
  <inkml:traceGroup>
    <inkml:annotationXML>
      <emma:emma xmlns:emma="http://www.w3.org/2003/04/emma" version="1.0">
        <emma:interpretation id="{87AD008C-76D0-4051-B906-0C37ABECAA1D}" emma:medium="tactile" emma:mode="ink">
          <msink:context xmlns:msink="http://schemas.microsoft.com/ink/2010/main" type="writingRegion" rotatedBoundingBox="23683,8838 23001,8834 23004,8224 23686,8228"/>
        </emma:interpretation>
      </emma:emma>
    </inkml:annotationXML>
    <inkml:traceGroup>
      <inkml:annotationXML>
        <emma:emma xmlns:emma="http://www.w3.org/2003/04/emma" version="1.0">
          <emma:interpretation id="{EF6DD5CD-CE1C-4823-B4F7-98997293A954}" emma:medium="tactile" emma:mode="ink">
            <msink:context xmlns:msink="http://schemas.microsoft.com/ink/2010/main" type="paragraph" rotatedBoundingBox="23683,8838 23001,8834 23004,8224 23686,8228" alignmentLevel="1"/>
          </emma:interpretation>
        </emma:emma>
      </inkml:annotationXML>
      <inkml:traceGroup>
        <inkml:annotationXML>
          <emma:emma xmlns:emma="http://www.w3.org/2003/04/emma" version="1.0">
            <emma:interpretation id="{691430DA-D0BD-4708-BC76-03BB1584FDCF}" emma:medium="tactile" emma:mode="ink">
              <msink:context xmlns:msink="http://schemas.microsoft.com/ink/2010/main" type="line" rotatedBoundingBox="23683,8838 23001,8834 23004,8224 23686,8228"/>
            </emma:interpretation>
          </emma:emma>
        </inkml:annotationXML>
        <inkml:traceGroup>
          <inkml:annotationXML>
            <emma:emma xmlns:emma="http://www.w3.org/2003/04/emma" version="1.0">
              <emma:interpretation id="{C999FDF5-53F7-4516-B094-F2EE01D05EE6}" emma:medium="tactile" emma:mode="ink">
                <msink:context xmlns:msink="http://schemas.microsoft.com/ink/2010/main" type="inkWord" rotatedBoundingBox="23683,8838 23001,8834 23004,8224 23686,8228"/>
              </emma:interpretation>
              <emma:one-of disjunction-type="recognition" id="oneOf0">
                <emma:interpretation id="interp0" emma:lang="en-US" emma:confidence="0">
                  <emma:literal>8</emma:literal>
                </emma:interpretation>
                <emma:interpretation id="interp1" emma:lang="en-US" emma:confidence="0">
                  <emma:literal>@</emma:literal>
                </emma:interpretation>
                <emma:interpretation id="interp2" emma:lang="en-US" emma:confidence="0">
                  <emma:literal>o</emma:literal>
                </emma:interpretation>
                <emma:interpretation id="interp3" emma:lang="en-US" emma:confidence="0">
                  <emma:literal>G</emma:literal>
                </emma:interpretation>
                <emma:interpretation id="interp4" emma:lang="en-US" emma:confidence="0">
                  <emma:literal>g</emma:literal>
                </emma:interpretation>
              </emma:one-of>
            </emma:emma>
          </inkml:annotationXML>
          <inkml:trace contextRef="#ctx0" brushRef="#br0">573 251 1419,'0'0'1806,"0"0"-258,0 0-258,0 0 0,0 0-516,0 0 0,0 0-387,0 0 129,0 0-129,0 0 258,0 0 0,0 0 129,0 0-129,0 0 0,0 0 129,0 0-258,0 0 0,36-35-129,-36 35 0,0 0 129,0 0-129,0 0-129,0 0 0,0 0 129,0 0-129,0 0 129,0 0-129,0 0-129,0 0 129,0-36 129,0 36-129,0 0 0,-36 0 0,36 0 0,0 0-129,0-36 129,0 36-129,0 0 0,0 0 0,0 0-129,0-36 129,0 36 0,0 0-129,0 0 258,-36 0-258,36 0 129,0-36-129,0 36 129,-35 0-129,35 0 129,0 0-129,0 0 0,-37-35 129,37 35-129,0 0 129,0 0-129,-35-37 129,35 37-129,0 0 129,0 0-129,-36 0 129,36 0-129,0 0 0,0 0 129,-36 0-129,36 0 0,0 0 0,0 0 0,-35 0 0,35 0 0,0 0 0,0 0 0,-36 0 0,36 0 0,0 0 0,0 0 0,-35 0 0,35 0 0,0 0 0,-37 0 0,37 0 0,-36 37-129,36-37 129,-35 0 0,35 0 0,0 35 0,0-35 0,-36 0 0,36 0-129,0 0 129,0 0 0,-35 36 0,35-36-129,0 0 129,0 0 0,-37 36 0,37-36 0,0 0 0,0 0 0,0 36 0,0-36 0,0 36 0,0-36 0,0 35 0,0-35 0,-36 36 0,36-36 0,0 0 0,0 0 0,0 35 0,0-35 0,0 37-129,0-37 129,0 0 0,0 0 0,0 35 0,0-35 0,0 37 129,0-37-258,36 0 258,-36 0-129,0 35 0,0-35 0,0 0 0,0 0 0,37 36 0,-37-36 0,0 0 0,0 0 129,0 35-129,0-35 0,35 0 0,-35 0 0,36 35 129,-36-35-129,35 0 0,-35 0 129,36 0-129,-36 37 0,0-37 129,37 0-129,-2 0 0,-35 0 129,0 0-129,36 0 0,-36 0 129,35 0-129,-35 0 0,36 0 129,-36 0-129,36 0 0,-36 0 129,0 0-129,0 0 0,35 0 129,2 0-129,-37 0 0,0-37 129,0 37-129,35 0 0,-35 0 129,36 0-129,-36 0 129,0-35-129,0 35 129,36 0-129,-36 0 258,0-35-258,0 35 0,35 0 0,-35 0 129,0-36-129,0 36 0,0 0 129,0 0-129,0-35 129,0 35-129,37 0 129,-37 0-129,0-37 0,0 37 129,0 0-129,0 0 0,0-35 0,0 35 129,0 0-129,0 0 129,0-37-129,0 37 129,0-35-129,0 35 129,0 0-129,0 0 129,0 0-129,0 0 0,0 0 0,0-36 129,0 36-129,0 0 0,-37 0 0,37 0 0,0 0 0,0-35 0,0 35 0,0 0 0,-35 0 0,35 0 0,0 0-129,0-36 0,0 36-258,0 0-387,-36 0-645,36 0-1032,0 0-1419,0-36-516,0 36 129,0 0-387</inkml:trace>
        </inkml:traceGroup>
      </inkml:traceGroup>
    </inkml:traceGroup>
  </inkml:traceGroup>
</inkml:ink>
</file>

<file path=ppt/ink/ink2.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1-01-30T01:19:05.120"/>
    </inkml:context>
    <inkml:brush xml:id="br0">
      <inkml:brushProperty name="width" value="0.26667" units="cm"/>
      <inkml:brushProperty name="height" value="0.53333" units="cm"/>
      <inkml:brushProperty name="color" value="#FF0000"/>
      <inkml:brushProperty name="tip" value="rectangle"/>
      <inkml:brushProperty name="rasterOp" value="maskPen"/>
      <inkml:brushProperty name="fitToCurve" value="1"/>
    </inkml:brush>
  </inkml:definitions>
  <inkml:trace contextRef="#ctx0" brushRef="#br0">3657 2838,'0'0,"-36"-36,0 0,0 36,1-35,-1 35,-107-72,107 36,0 36,-35-71,-37 71,37-36,71 0,-72 36,1-36,35 36,-36-71,-35 71,36-36,35 0,-72 1,73 35,-1-36,-36 36,1-36,-1 0,36 36,-35-35,35-1,-71 36,0-72,71 72,-36-36,72 36,-71-35,35 35,-36-36,72 36,-35-36,-1 36,0 0,-36-36,72 36,-71-35,35 35,0-36,-35 36,35-36,0 36,-35-36,71 0,-72 36,36 0,-35-35,35-1,-36 36,72 0,-35-36,-1 0,0 36,0 0,1 0,-1-35,36-1,-72 36,1-36,35 0,-36 36,72 0,-35-36,35 36,-72-35,72 35,0 0,-36-36,36 36,-35-72,35 72,0-35,0 35,-36 0,36-36,0 0,0 0,0 36,0-36,0 36,0-71,0 71,0-36,0 0,36 1,-36 35,35-36,-35 0,36 36,-36-36,36 36,0-35,-36 35,0-36,35 36,1-36,-36 36,36-36,-36 0,72 36,-37 0,1-35,36-1,-1 36,-35-36,35 0,-35 36,0 0,107-71,-143 35,72 36,-1 0,72-36,-107 0,107 1,-35 35,-37-36,-35 36,107-36,72-35,-108 35,-71 36,-36 0,71 0,-35 0,0 0,0 0,-36 0,71 0,-35 0,35 0,-35 0,0 0,0 36,71-1,-107-35,72 36,-37-36,-35 36,36-36,0 36,0-36,-36 0,71 35,-35 1,0 0,-36-36,71 72,-71-37,36-35,-36 36,0-36,0 0,36 0,-36 36,36 0,-36-36,0 35,0-35,0 36,35-36,-35 0,0 0,36 0,0 0,0 0,-36 0,71 0,37-71,-73 71,-35-36,36 36,36 0,-72-36,71 0,1 36,-36-35,-1-1,37 36,-72-36,72 36,-1-36,1-35,-1 71,1-36,-72 36,71-36,-35 36,71-36,-35 1,-36 35,35 0,1-36,-36 36,-1 0,1 0,0 0,35 0,-71 0,36 0,72 0,-1 0,-36 0,37 36,106 35,-178-71,143 72,-143-72,107 35,36 1,-72 36,-71-72,143 36,-143-36,-1 35,1-35,0 36,0-36,-1 36,1-36,-36 36,36-36,-36 35,0-35,0 0,0 72,0 0,36-37,-36 1,0-36,0 36,0 0,0-1,0 37,0-1,0-71,0 36,0-36,0 72,0-1,0-35,0 0,0 0,0-1,-36 1,36 0,0 0,0 0,-36-1,0 37,36-36,0-1,-71 73,71-72,0-36,-36 35,36 1,-36-36,1 0,35 36,-36-36,0 0,0 36,-35-1,35-35,-36 0,37 36,35-36,-72 36,0-36,37 36,-1-36,0 36,0-36,1 0,35 0,-72 35,36 1,0-36,1 0,-1 0,0 36,36-36,-71 36,71-36,-72 0,72 35,-36-35,-35 0,71 36,-72-36,72 36,-36-36,1 0,-1 36,0-36,0 35,-35-35,71 0,-36 0,0 36,0-36,1 0,-1 0,0 36,0-36,36 0,-71 0,-1 72,36-72,1 35,-37-35,72 0,0 0,-36 0,1 0,35 36,-36-36,36 0,-36 0,36 0,0 0,-36 0,1 0,35 0,-36 0,0 36,0-36,-35 36,35-36,-36 35,37-35,-37 0,36 0,36 36,-36-36,36 0,-35 0,35 0,-36 36,0-36,36 0,-36 0,36 0,0 36,-35-36,-1 0</inkml:trace>
</inkml:ink>
</file>

<file path=ppt/ink/ink3.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1-01-30T20:17:19.757"/>
    </inkml:context>
    <inkml:brush xml:id="br0">
      <inkml:brushProperty name="width" value="0.26667" units="cm"/>
      <inkml:brushProperty name="height" value="0.53333" units="cm"/>
      <inkml:brushProperty name="color" value="#FF0000"/>
      <inkml:brushProperty name="tip" value="rectangle"/>
      <inkml:brushProperty name="rasterOp" value="maskPen"/>
      <inkml:brushProperty name="fitToCurve" value="1"/>
    </inkml:brush>
  </inkml:definitions>
  <inkml:trace contextRef="#ctx0" brushRef="#br0">1240 1420,'0'0,"-12"-18,-1 0,1 18,0-17,0 17,-36-36,35 18,1 18,-12-36,-13 36,13-18,24 0,-24 18,0-18,11 18,-11-35,-12 35,11-18,13 0,-24 1,24 17,-1-18,-11 18,0-18,-1 0,13 18,-12-19,12 1,-24 18,-1-36,25 36,-11-18,23 18,-25-17,13 17,-12-18,24 18,-12-18,0 18,-1 0,-11-18,24 18,-24-18,12 18,-1-18,-11 18,12-18,0 18,-12-18,24 0,-25 18,13 0,-12-17,12-1,-13 18,25 0,-12-18,0 0,0 18,0 0,0 0,0-18,12 0,-25 18,1-18,12 0,-13 18,25 0,-12-18,12 18,-24-17,24 17,0 0,-12-18,12 18,-12-36,12 36,0-18,0 18,-12 0,12-17,0-1,0 0,0 18,0-18,0 18,0-36,0 36,0-18,0 0,12 1,-12 17,12-18,-12 0,12 18,-12-18,12 18,0-19,-12 19,0-18,12 18,1-18,-13 18,12-18,-12 0,24 18,-12 0,0-17,13-1,-1 18,-12-18,12 0,-12 18,1 0,35-36,-48 18,25 18,-1 0,24-18,-35 0,35 1,-11 17,-13-18,-12 18,36-18,25-18,-37 18,-24 18,-12 0,24 0,-11 0,-1 0,0 0,-12 0,24 0,-12 0,13 0,-13 0,0 0,0 18,25 0,-37-18,24 18,-12-18,-12 18,12-18,0 18,1-18,-13 0,24 17,-12 1,0 0,-12-18,24 36,-24-18,12-18,-12 18,0-18,0 0,13 0,-13 18,12 0,-12-18,0 17,0-17,0 18,12-18,-12 0,0 0,12 0,0 0,1 0,-13 0,24 0,12-35,-24 35,-12-18,12 18,13 0,-25-18,24 0,0 18,-11-18,-1 0,12 18,-24-18,24 18,1-18,-1-17,0 35,1-18,-25 18,24-18,-12 18,24-18,-11 0,-13 18,12 0,0-18,-11 18,-1 0,0 0,0 0,12 0,-24 0,12 0,25 0,-2 0,-10 0,11 18,37 18,-61-36,49 36,-49-36,37 17,11 1,-23 18,-25-36,49 18,-49-18,0 18,0-18,0 18,1-18,-2 18,2-18,-13 18,12-18,-12 17,0-17,0 0,0 36,0 0,12-17,-12-1,0-18,0 18,0 0,0-1,0 19,0 0,0-36,0 18,0-18,0 36,0-1,0-17,0 0,0 0,0-1,-12 1,12 0,0 0,0 0,-12 0,-1 18,13-18,0-1,-24 37,24-36,0-18,-12 18,12 0,-12-18,0 0,12 18,-12-18,0 0,-1 18,-11-1,12-17,-12 0,12 18,12-18,-25 18,1-18,12 18,0-18,-1 18,1-18,0 0,12 0,-24 19,12-1,-1-18,2 0,-2 0,1 18,12-18,-24 18,24-18,-24 0,24 17,-13-17,-11 0,24 18,-24-18,24 18,-12-18,0 0,-1 18,1-18,0 17,-11-17,23 0,-12 0,-1 18,1-18,0 0,0 0,0 18,0-18,12 0,-25 0,1 36,12-36,0 18,-13-18,25 0,0 0,-12 0,0 0,12 18,-12-18,12 0,-12 0,12 0,0 0,-12 0,0 0,12 0,-12 0,-1 18,1-18,-12 18,12-18,-13 17,13-17,-12 0,12 0,12 18,-12-18,12 0,-12 0,12 0,-13 18,1-18,12 0,-12 0,12 0,0 18,-12-18,0 0</inkml:trace>
</inkml:ink>
</file>

<file path=ppt/ink/ink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1-26T05:57:26.194"/>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146 1756 516,'0'0'903,"0"0"-129,0 0 0,0 0-387,0 0 258,0 0-387,0 0 258,0 0-129,0 0 0,0 0-129,0 0 258,36 37-387,-36-37 258,0 0-387,0 34 0,0-34 0,35 0-129,-35 0 129,0 37-387,0-37 516,36 0-258,1 35 129,-37-35 0,0 0 129,0 0 258,34 37-258,3-37 258,-37 0-387,35 0 258,-35 35-129,0-35 258,36 0-258,-36 0 0,36 0 0,-36 0-129,35 36 387,-35-36-387,37 0 129,-37 0 0,0 0 0,0 0 0,35 0-129,-35 0 129,36 0-129,0 0 258,-36 0-258,35 0 129,-35 0-129,37 35 0,-37-35 0,34 0 129,-34 0-129,37 0 0,-37 0 0,36 0 0,-1 0 129,-35 0-129,36 0 0,-1 0 129,-35 0-129,37 0 129,-1 0 129,-36 0-258,35 0 129,-35 0-129,36 0 129,-36 0-129,35-35 0,-35 35 0,37 0 0,-37 0 0,36 0 0,-36 0 0,35 0 0,-35 0 0,36 0 0,-36-36 0,35 36 0,-35 0 0,36 0 0,-36 0 0,37 0 0,-37 0 0,35 0-129,-35 0 258,36 0-129,-36 0 0,35 0 0,-35 0 0,36 0 0,-36 0 129,37 0-129,-2-35-129,-35 35 129,36 0-129,-36 0 129,35 0-129,-35-37 129,36 37-258,-36 0 258,37 0 258,-37 0-258,34-35 0,3 35 0,-37 0 129,35 0-129,-35 0 129,36-37 0,0 37-129,-36 0 129,35-34 387,-35 34-387,37 0 129,-37-37-129,35 37 129,-35 0-258,36-35 387,-36 35-387,36 0 129,-36-35-129,35 35 0,-35 0 129,37-37-129,-37 37 129,35 0 0,-35-35-129,36-1 129,-36 36 129,36-35-258,-36 35 129,35-37 0,-35 2 0,36-1-129,-36 36 258,0-36-129,35 1 129,-35 35 129,0-36-129,0 0 0,0 36 0,0-37 258,37 2-258,-37 35 0,0-36-129,0 36 0,0-35 0,0 35 0,0-37 0,0 2-129,0 35 129,0-37 0,0 37 0,-37-34 0,37-3 258,0 37-258,0-35 0,0-2-129,0 37 129,-35-35-129,35 35 0,0-35 0,0-1 0,0 36 0,-36-35 129,36 35 0,0-37-129,0 37 129,-35-35 0,35 35 0,0-37-129,-36 37 129,36-35-129,0 35 129,-36-35-129,36 35 0,0-36 0,0 36 0,-35 0 129,35 0-129,-37-36 0,37 0 0,-35 36 129,35 0-129,-36-36 0,36 36 129,-36-36-129,36 36 0,-35-35 0,35 35 0,-37-37 0,2 37 0,35-35 0,-36 35 129,36-36-129,-36 36 0,36-35 0,-35 35 0,35 0 0,-37-37 0,3 37 0,34-35 0,-37 35 129,37-37-129,-36 37 0,1 0 0,35-35 0,-36 35 0,36 0 0,-35 0 129,-2 0-129,37-36 0,-36 36 0,1 0 129,-1 0-129,36 0 0,-35 0 0,-2 0 0,1 0 0,36-35 0,-35 35 0,-1 0 0,36 0 0,-35 0 0,-1 0 0,36 0 0,-37 0 0,2 35 0,-1-35 0,1 0 0,-1 0 0,-1 0 0,37 0 0,-35 0 0,-1 0 0,1 36 0,-1-36 0,36 0 0,-37 0 0,3 0 0,34 0 0,-37 0 0,2 35-129,35-35 129,-36 0 0,36 0 0,-36 37 0,36-37-129,-35 0 129,35 0 0,-37 35 0,37-35-129,-35 37 129,-1-37 0,36 35 0,-36 1 0,1-36 0,35 35 0,-37 2 0,37-37 0,-34 35 0,-3-35 0,37 36 0,0-36 0,-36 0-129,36 36 129,-35-36-129,35 36 129,0-36-129,0 36 129,-36 0-129,36-36 129,0 35 0,-35 0 0,35-35 0,0 37-129,0-2 129,-37 2 0,37-37-129,0 35 0,-36 1 129,36-36 0,0 35 0,0 0 0,0-35 0,0 37 129,-35-2-258,35-35 258,0 37-129,0-3-129,0 3 129,0-37 0,0 35-129,0 2 129,0-2-129,0-35 129,0 36-129,0-1 129,35 2-129,-35-1 129,0 0-129,0-1 129,36 1-129,-36 0 129,0-36 0,37 35 0,-37 2-129,0-2 129,35 1 0,-35-1 0,36-35 0,-36 37 0,0-2-129,35-35 129,-35 35 129,0-35-258,36 37 258,-36-3-516,37-34 387,-37 37-129,34-37 129,-34 35 0,37-35 0,-37 37-129,35-37 129,1 35 129,-36-35-129,36 0 129,-36 36-129,35-36 0,-35 0 0,37 35 0,-37-35 0,35 0 0,-35 0 0,0 0 0,36 0 0,0 0 0,-36 0 0,35 0 0,2 37 0,-37-37 0,34 0 0,3 0 0,-1 0 0,-1 0 0,-35 0 0,36 0 0,-1 0 0,-35 0-129,0 0 0,37 0-258,-37 0-258,0 0-129,0 0-129,0 0-258,36 0-129,-36 0-387,35 0-516,-35 0-774,0 0 129,36 0 387</inkml:trace>
</inkml:ink>
</file>

<file path=ppt/ink/ink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1-26T05:57:47.881"/>
    </inkml:context>
    <inkml:brush xml:id="br0">
      <inkml:brushProperty name="width" value="0.26667" units="cm"/>
      <inkml:brushProperty name="height" value="0.53333" units="cm"/>
      <inkml:brushProperty name="color" value="#00FFFF"/>
      <inkml:brushProperty name="tip" value="rectangle"/>
      <inkml:brushProperty name="rasterOp" value="maskPen"/>
      <inkml:brushProperty name="fitToCurve" value="1"/>
    </inkml:brush>
  </inkml:definitions>
  <inkml:trace contextRef="#ctx0" brushRef="#br0">1893 6988 129,'-35'0'516,"35"0"-129,0 0 129,0 0-258,0-36 258,0 36-258,0 0 129,0 0-129,0 0 0,0 0 129,0 0-258,0-35 129,0 35 129,0 0-258,-36 0 129,36 0 0,0 0 129,0-37-258,0 37 0,0 0 258,-35 0-258,35 0 129,0-35-129,0 35 0,-37 0 129,37 0-129,0-37 0,0 37 0,0 0 0,0 0 129,-36-35-129,36 35 0,0 0 0,0 0 0,-35-36 0,35 36 258,0 0-258,0 0 129,-36 0-129,36 0-129,0-35 387,0 35-258,-35 0 0,35 0-129,-37-37 129,37 37-129,0 0 129,0 0-129,-36-35 258,36 35-516,0 0 516,0 0-258,-35-37 0,35 37 0,-36 0 0,36 0 0,0-34 129,0 34 0,-35-37 0,35 37 129,-36 0-129,36 0 258,0-35-258,0 35 129,-37-35-129,37 35 0,-35 0 129,35 0-258,-36-37 129,36 37 0,0-35-129,0 35 129,-35 0-129,35 0 129,0-36-129,0 36 0,-36 0 0,36 0 129,0-35-129,0 35 0,-37 0 0,37 0 0,0-37 0,0 37 0,-35-35 0,35 35 0,0 0 0,-36-36 0,36 36 0,0-36 0,0 36 129,-35-35-129,35 35 0,0 0-129,0-36 129,0 36 0,-36-36 0,36 36 0,0-37 0,-37 37 0,37-35-129,0 35 258,-34-36-129,34 36 0,0-35 0,-37 35 0,37-37 0,0 37 0,-35 0 0,35-35 0,0 35-129,-36-37 129,36 37 0,0 0 0,-36-34 0,36-3 0,0 37 0,-35-35-129,35 35 129,0-37-129,-37 37 129,37-35-129,0 0 129,-35 35-387,35-36 645,0 36-258,-36-35 129,36-2-129,-36 2 0,36-2 129,-35 37-129,35-35 129,-37 0-129,2-1 0,35 36 0,-36-36 0,36 0 0,-36 0 0,1 36 129,35-36-129,-36 1 0,1-2 0,-2 2 0,1-1 0,1 1 0,35-2 0,-36 2 0,1-2-129,-2 2 129,37 35 0,-36-36 0,1 1 0,35 0-129,-36-2 129,36 2-129,0-2 129,-35 3-129,35-3 129,0 2-258,0-1 129,0 0 129,0 0-258,0 36 258,0-35-129,0-1-129,0-1 0,0 2 129,0-1 0,35 36 0,-35-35 129,36-2-129,-36 37 129,35-35 0,-35-2 0,36 37 0,1-35 0,-2 35 0,1-36 0,-1 1 0,1 35 0,1-37 129,-2 37-129,1-35 0,-1 35 0,37-35 0,-37 35 0,2-36 0,-2 36 0,1-35 0,0 35 0,36-37 129,-37 2-129,1 35 0,0-37 0,-1 2 0,2 35 0,-3-35 0,39-1 0,-38 36 129,1-36-129,-1 36 0,-35-37 0,37 37 0,-1-35 0,-1-1 0,1 36 129,-1-35-129,-35 35-129,37-37 258,-37 37-258,36-35 258,-36 35-129,0-37 0,35 37 0,-35-35 0,0 35 0,0-36 0,0 1 258,36 35-258,-36-37 0,0 2 0,0 35 0,35-35 0,-35-1 0,0 1 0,36-2 0,-36-35 129,37 37-129,-37-1 0,35 1 0,-35-37 0,36 36 129,-36 0-129,0 1 129,35-2-129,-35 2 0,0-2 0,36 2 129,-36-1 0,0 1-129,0-2 129,0 37-129,0-35 258,0-1-129,0 36 0,-36-35-129,36 0 129,-35 35 0,35-37-129,0 2 129,-36 35-129,1-37 129,35 2-129,-37-1 258,1 36-258,1-35 129,-1-2-129,1 2 129,-1-1-129,-1 36 0,2-35 0,-36-1 129,35-1-129,-1 2 0,2-37 0,-1 36 0,-35 1 129,34-2-129,3 2 0,-38-1 0,36 1 0,0-2 0,1 2 0,-2 0 0,2-2 0,-1 2-129,0-1 129,36 1-129,-35-2 129,35 2-129,-37 35 129,37-36-129,0 36-129,-35-35 258,35-1-129,0 36 0,0-36 0,0 36 0,0 0 0,0-36 129,0 36-129,35-37-129,-35 37 258,37 0 0,-37 0 0,35 0-129,-35-34 129,36 34 0,0 0 0,-36 0 0,35 0 129,2 0-129,-2 0 0,1 0 258,0-37-258,-1 37 129,2 0-129,-3 0 129,3 0-129,-1 0 129,-1 0-129,36 0 129,-34-35-129,-1 35 129,-1 0-129,1 0 0,36 0 0,-36 0 129,-1 0-129,1 0 0,-1 0 258,1 0-258,1 0 129,-2 0-129,-35 0 0,36 0 129,-1 0-129,-35 0 0,36 0 0,-36 0 0,37 0 129,-37 0-129,35 35 0,-35-35 0,36 0 129,-36 0-129,35 0 0,-35 0 0,36 0 0,1 0 0,-37 0 129,34 0-129,3 0 0,-37 0 0,35 0 0,1 0 129,-36 0-129,36 0 0,-1 0 0,-35 0-129,37 0 129,-2 0 0,1 0 0,-36 0 0,36 0 0,-1 0 0,-35 0 0,37 0 0,-3 0 0,-34 0 0,37 0 0,-1 0 0,-36 0 0,35 0 0,1 0 0,-36 0 0,35 0 0,-35 0 0,37 0 0,-37 0 0,0 0 0,36 0 0,-1 0 0,-35 0 0,0 0 0,36 0 0,-36 0 0,35 0 0,-35 0-129,37 0 129,-37 0 0,36 0 0,-36 0 0,35 0 0,-35 0 0,36-35 0,-36 35 0,35 0-129,-35 0 129,36 0 0,1 0 0,-37 0 0,35 0-129,1 0 129,-36 0 0,35 0 0,1 0 0,-36 35 0,37-35 0,-2 0-129,1 0 129,-36 0 0,35 0 0,1 0 0,1 37 0,-3-37 0,3 0 0,-37 0 0,35 0 0,1 0 0,35 0 0,-34 0 0,-2 0-129,1 0 129,0 0 0,-1 0 129,2 0-129,-2 0 0,1 0 0,0 0 0,-1 0 0,1 0 0,-1 0-129,2 0 129,-1 0 0,-1 0 0,1-37 0,-1 37 0,2 0 0,-1 0 0,-1 0 0,1-35 0,-1 35 0,-35 0 0,36 0 0,1-37 0,34 37 0,-36 0 0,1 0 0,1 0 0,-2-35 129,1 35-129,-1 0 0,38 0 0,-38 0 0,1 0 0,-1-36 0,1 36-129,0 0 129,-1 0 0,2 0 0,-2 0 0,1 0 0,-36 0 0,36 0 0,-1 0 0,2 0 0,-2 0 0,1 0-258,0 0 258,-1 0 0,1 0 0,-1 0 0,2 0 0,34 0 0,-35 0 0,-1 0 0,2 0 0,-1 0 0,-1 0 0,36 0 0,-34 0 0,-1-35 0,35 35 0,-36 0 0,1 0 0,36 0 0,-36 0 0,-1 0 0,1 0 0,36 0 0,-36 0 0,-1-37-129,37 37 129,-37 0 0,2 0 0,34 0-129,-35-35 129,36 35 0,-37 0 0,37 0 0,-37-37 0,36 37 0,2 0 0,-38-35 0,36 35 0,-34 0-129,34 0 129,-35 0 0,-1 0 0,2-35 0,-3 35 0,3 0-129,-1 0 129,-1 0 0,1 0 0,-1 0 0,2 0-129,-37 0 129,36 0 0,-1 0 0,-35 0-129,36 0 129,-36 0 0,35 0 0,-35 0 0,37 0 0,-37 0 0,36 0 0,-36 0 0,35 0 0,-35 0 0,0 0 0,36 0 129,-36 0-129,35 0-129,-35 0 129,36 0 0,-36 0 0,37 0 0,-2 0 0,-35 0 0,36 0 0,-1 0 0,1 0 0,-36 0 0,37 0 0,-2-36 0,1 36 0,-1 0 129,-35 0-129,36 0 0,1-35 0,-3 35 0,3 0 0,-37 0 0,35-37 0,1 37 0,0 0 0,-36 0 129,35-35-258,2 35 258,-37 0-258,35-36 258,1 36-258,0 0 129,-36-35 0,35 35 0,2 0 0,-37-37-129,35 37 129,-35 0 0,36 0 0,-36 0 0,36-35 0,-1 35 0,-35 0 0,36 0 129,-36 0-129,35 0 0,-35-36 0,37 36 0,-37 0 0,36 0 0,-36 0 0,35 0 0,1-36 0,-1 36 0,-35 0 0,37-35 129,-1 35-129,-1 0 0,1 0 0,-1-37 129,-35 37-129,36 0 0,1 0 0,-2-35 0,1 35 0,-1 0 0,1 0 0,1 0 0,-2-37 0,1 37 0,-1 0 0,-35 0 0,36 0-129,1 0 129,-2 0 0,1 0-129,-1 0 129,1 0 0,0 0 0,-1 0 0,2 0 0,-37 0 0,35 0-129,1 0 129,0 0 0,-1 0 0,2 0 0,-2 0 0,1 37 0,0-37 0,-1 0 0,-35 0 0,36 0 0,-1 0 0,2 0 0,-1 0 0,-1 0 0,1 35 0,-1-35 0,-35 0-258,37 0 258,-1 0 0,-1 0 0,-35 37-129,36-37 129,-1 0 0,-35 0 0,37 35-129,-1-35 129,-1 0 0,1 36 0,-1-36-129,-35 0 129,36 0 0,1 36 0,-2-36 0,1 0 0,-1 0 0,1 35 0,1-35 0,-2 0 0,1 0 0,-1 37 0,1-37-129,0 0 129,-1 0 0,2 0 0,-2 35 0,37-35-129,-37 0 129,2 0 0,-2 0-129,1 0 129,0 36 0,-1-36-258,2 0 258,-3 0 0,-34 0-129,37 0 129,-1 35 0,-36-35-129,35 0 129,-35 37-129,36-37 129,-36 0 0,35 0 0,-35 35-129,37-35 129,-37 0 0,36 36 0,-36-36 0,35 0-129,-35 35 129,36-35 0,-36 35 0,0-35 0,35 0 0,-35 37-129,37-2 129,-37-35 0,0 37 0,36-37 0,-36 35-258,35-35 258,-35 36 0,0-1-129,36-35 129,-36 37 0,35-37-129,-35 35 129,0 2 0,0-3 0,36-34 129,-36 37-129,0-1 129,0 0-129,37 0 258,-37-1 0,0-35-258,0 36 129,0-1 0,0 2-129,0-2 129,0 1-129,0-1 0,0 2 0,0-2 0,0-35 129,0 35-258,0 2 258,0-2-129,0 1 0,0-36 0,0 35 0,0 2 0,0-2 0,0-35 0,0 36 0,0-1 0,0-35-129,0 37 129,0-2 0,35-35 0,-35 37 0,0-37 0,0 36 0,0-36 0,0 35 0,0-35-129,0 0 129,0 36 0,0-36 0,36 35 0,-36-35-129,0 37 129,0-37 0,35 35 0,-35-35 0,0 36 0,0-1-129,36-35 258,-36 37-258,0-2 129,37-35 0,-37 37 0,0-2 0,0-35 0,35 35 129,-35 1-129,0-36 129,0 35-129,0-35 129,0 37-129,0-2 0,36-35 129,-36 36-129,0-1 0,0-35 0,0 37 258,0-37-258,-36 35 129,36 2-129,0-37 129,0 35-129,0 1 129,-35-36-129,35 36 129,0 0-129,-37 0 129,37-36-129,-36 35 129,1 1-129,35-1 258,-36 2-258,1-37 0,35 35 0,-37 2 0,1-2 129,1 1-129,-1-36 129,1 35 0,35 0-129,-36 2 129,-1-2-129,2 1 129,-1-1-129,1-35 0,35 37 0,-36-2 0,-1 2 129,2-2-129,-1 1 0,1-1 0,-1 2 0,-1-37 0,3 36 258,-3 0-258,2-1 0,-1 0 129,0-35-129,1 37 0,-2-2 0,2-35 0,-1 37 129,0-2-129,1-35 0,-2 36 0,2-1 0,35-35 0,-36 35 0,0-35 0,1 37-129,-1-2 129,1-35 0,-2 36 0,37-36 0,-36 35-129,1-35 129,35 37 0,-36-37 0,1 35-258,-2-35 258,1 37 258,1-37-258,35 35 129,-36-35-129,1 36 129,-1-36-129,-1 35 129,2-35 0,35 37-258,-36-37 258,1 36-129,-1-1 0,-1-35 0,2 36 129,35-36-129,-36 36-129,1-36 129,-1 36 129,36-36-129,-37 0 0,2 35 0,35-35 0,-36 37 0,36-37 0,-35 0 0,35 34 0,-36-34 0,36 37 129,-36-37-129,1 0 0,35 35 129,-37-35-129,37 37 129,-35-37-129,35 0 258,-36 35-258,0-35 129,36 35-129,-35-35 129,35 0-129,-37 36 129,37-36 0,-35 0-129,-1 35 129,36-35-129,-36 0 129,1 0-129,35 37 129,-36-37-129,1 0 0,35 0 129,-37 0-129,1 35 0,1-35 129,-1 0-129,1 0 0,35 0 0,-73 0 0,38 0 0,-1 0 0,1 0 0,-2 0 0,-34 0 0,35 0 0,-35 0 0,34 37 0,-34-37 0,36 0 0,-38 0 0,38 0 0,-36 0 0,35 0 0,-35 0 0,34 0 0,-34 0 0,35 0-129,1 0 129,-37 0 0,36 0 0,-35 0 0,0 0 0,34 0 0,-34 35 0,0-35 0,-2 0 0,2 0 0,36 0 0,-38 0 0,2 0 0,0 36 0,34-36 129,-34 0-129,36 0 258,-38 0-258,2 0 129,36 0-129,-38 35 129,39-35-129,-38 0 0,0 0 0,0 0 0,37 37 0,-36-37 0,-2 0 0,2 0 0,0 35 0,35-35 0,-36 0 0,37 36-129,-37-36 129,37 0 0,-37 36 0,36-36 0,-35 0 0,35 36 0,-36-36 0,36 0 0,-35 0 0,36 36 0,-38-36 0,2 36 0,36-36 0,-38 0 0,2 35 0,36-35 0,-38 35 0,2-35 0,36 37-129,-38-2 129,38-35 0,-36 37 0,35-2 0,0 1 0,-36-1 0,37-35 0,-37 35 0,37 2 0,-2-2 0,-34 2 0,35-3-258,1-34 258,-36 37 0,34-2 0,1 2 0,-35-37-129,36 35 129,-2 1 0,1-1 0,1 2 0,-1-37 0,1 36-129,35 0 258,-37-1-258,1 1 129,1 0 0,35-36 0,-36 35 0,1 2 0,35-2 0,-36 1 0,-1-1 0,37-35-129,-35 37 129,-1-2-129,1 0 129,35 2 0,-36-3 0,-1 3 0,2-2 0,-1 2 129,1-2-129,-1-35 129,0 36-129,1-1 0,-2 2 129,2-2-129,-1 2 0,-35-2 0,34-35 0,2 36 0,-37 0 129,37 0-129,-36 0 0,34-1 0,-34 1 0,35-36 0,-36 35 0,36 2 0,-35-2 0,36 2 0,-38-37 0,38 34 258,-36 1-516,-2-35 258,38 37 258,-36-37-258,-2 35-258,2-35 258,0 0 0,0 37 0,-1-37 258,0 0-258,0 0 0,37 0 0,-37 0 0,0 0 0,1-37 0,35 37 0,-35-35 0,36 35 0,-38-37 0,2 2 129,36 1-258,-38-3 129,2-35 129,0 37-129,34-1 0,-34 1-129,36-37-129,-1 36 129,-1 0-258,2 1-258,-1-2-387,36 2-903,-35-2-1032,35-34-387,0 36 258,0-2 388</inkml:trace>
</inkml:ink>
</file>

<file path=ppt/ink/ink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1-30T00:17:37.866"/>
    </inkml:context>
    <inkml:brush xml:id="br0">
      <inkml:brushProperty name="width" value="0.06667" units="cm"/>
      <inkml:brushProperty name="height" value="0.06667" units="cm"/>
      <inkml:brushProperty name="color" value="#C00000"/>
      <inkml:brushProperty name="fitToCurve" value="1"/>
    </inkml:brush>
  </inkml:definitions>
  <inkml:traceGroup>
    <inkml:annotationXML>
      <emma:emma xmlns:emma="http://www.w3.org/2003/04/emma" version="1.0">
        <emma:interpretation id="{A123F03B-9883-4916-951A-778B5CE640B0}" emma:medium="tactile" emma:mode="ink">
          <msink:context xmlns:msink="http://schemas.microsoft.com/ink/2010/main" type="inkDrawing" rotatedBoundingBox="16100,8464 16956,8267 17121,8983 16265,9181" hotPoints="17039,8748 16634,9153 16229,8748 16634,8343" semanticType="enclosure" shapeName="Circle"/>
        </emma:interpretation>
      </emma:emma>
    </inkml:annotationXML>
    <inkml:trace contextRef="#ctx0" brushRef="#br0">860 272 1,'0'0'773,"0"0"1,0 0 0,0 0 129,0 0-129,-13 0 0,13 0 0,0 0 0,0 0 129,0-13 0,0 13-129,0 0-129,0 0 129,0 0 0,0 0-387,0 0 258,0 0-387,0 0-129,0 0 129,0 0-129,0 0-129,0 0 0,0 0-129,0 0 129,0 0 0,0 0 0,0 0 0,0 0 129,-14 0-129,14 0 129,0 0 129,0-13 0,0 13 129,0-13 0,0 13 0,0 0 258,0 0-258,0-14 0,0 14 129,0-13-258,0 13 0,0 0 0,0 0-129,0 0 129,0-13 0,0 13 129,-13 0-129,13 0-129,0-13 258,0 13-129,0-14 0,-13 14-129,13-13 0,0 13 129,0-13-129,-13 13 0,13-13-129,0 13 129,0-14-129,0 14 0,-13-13 0,13 13 0,-14 0-129,14 0 129,0-13 0,0 13-129,-13 0 0,13 0 129,-13-14 0,13 14 0,-14 0 0,14 0-129,0 0 129,0 0 0,-12-13 0,-2 13 0,14 0 0,0 0 0,-13 0 0,13-13 0,-13 13 0,13 0 0,-14 0 129,1-13-129,13 13 129,-13 0 0,13 0 0,-14 0 0,2-14 129,12 14-129,-14 0 0,1 0 129,0 0-129,-1-13 129,14 13-129,-13 0 0,0 0-129,0 0 129,0 0-129,-1 0 0,1 0 129,0 0-129,13 0 0,-13 0 0,-1 0 0,1 0-129,0 0 129,0 0 0,13 0 0,-13 0-129,-1 0 129,1 0 0,0 0 0,0 0 0,0 0 0,-1 13 0,14-13 129,-13 0-129,0 14-129,-1-14 129,1 0 0,0 13 0,0-13 0,13 0 0,-13 13-129,-1-13 129,1 13 0,0-13 0,13 0 0,-14 14 0,14-14 0,-12 0 0,12 0 0,-14 0 0,14 0-129,-13 13 129,13-13 0,-13 13 0,13-13-258,0 14 258,-14-14 0,14 13 0,-13 0 0,13 0 0,-13 1-129,13-14 129,-13 13 0,13 0 0,-13 0 0,13 1 0,0-14-129,-14 13 129,14 0 0,0-13 0,0 13-129,-13 0 129,13-13 0,0 13 0,0 0-129,0-13 129,0 14 0,0-1 0,0 0 129,0-13 0,0 13 0,0 1 0,-13-1 129,13-13-258,0 13 129,0 0-258,0 1 129,13-14 0,-13 13-258,0 0 258,0 1 0,0-1 0,0 0-129,0-13 258,13 13-258,-13 1 129,0-1 0,0-13 0,14 13 0,-14 0 0,13-13 0,-13 14 0,0-14 0,13 13 0,-13-13 0,13 12 0,-13-12 0,13 14 0,-13-14 0,14 13 0,-1-13 0,-13 13 0,13-13 0,1 0 0,-14 13 0,12-13 0,2 0 0,-1 14 0,0-14 0,1 0 129,-1 13-129,0-13 0,0 0 258,0 13-258,1-13 0,-1 0 0,0 0 129,1 0-129,-1 13 0,0-13 129,13 0-129,-12 0 129,-1 0-129,13 0 129,-13 0-129,1 0 129,12 0-129,-13 0 0,1 0 129,-1 0-129,0 0 129,0 0-129,0-13 0,1 13 129,-1 0-129,0 0 0,1 0 129,-2-13-129,-12 13 0,14 0 0,-1-13 0,0 13 0,1-14 0,-14 14 0,13 0 0,0-13 0,-13 13 0,14-13 0,-2 13-129,-12-13 129,14 13 0,-14-14 0,13 14 0,-13-12 0,0 12 0,13-13 0,-13-1 129,14 14-129,-14-13 129,0 0-129,13 13 0,-13-13 129,13-1-129,-13 14 0,0-13 0,13 0 129,-13 0-129,0 13 0,13-14 0,-13 1 0,0 0 0,0-1 0,14 1-129,-14 0 258,0 0-258,13-1 258,-13 1-258,0 13 129,0-13 0,0 0 0,0-1 0,0 14 0,0-13 0,0 0 0,0 13 0,0-13 0,0 0 0,-13 13 0,13-13 0,0 0 0,-14-1 129,14 14-129,0-13 0,-13 0-129,13 13 0,0-13 0,0 13-129,-13 0-516,13 0-774,-13-14-1935,13 14-1032,0 0 129,-27 0-387</inkml:trace>
  </inkml:traceGroup>
</inkml:ink>
</file>

<file path=ppt/ink/ink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1-30T00:17:57.366"/>
    </inkml:context>
    <inkml:brush xml:id="br0">
      <inkml:brushProperty name="width" value="0.06667" units="cm"/>
      <inkml:brushProperty name="height" value="0.06667" units="cm"/>
      <inkml:brushProperty name="color" value="#C00000"/>
      <inkml:brushProperty name="fitToCurve" value="1"/>
    </inkml:brush>
  </inkml:definitions>
  <inkml:traceGroup>
    <inkml:annotationXML>
      <emma:emma xmlns:emma="http://www.w3.org/2003/04/emma" version="1.0">
        <emma:interpretation id="{77E9A815-E6CB-43BF-AAB4-AAD41B3440EA}" emma:medium="tactile" emma:mode="ink">
          <msink:context xmlns:msink="http://schemas.microsoft.com/ink/2010/main" type="inkDrawing" rotatedBoundingBox="16339,15952 16570,9086 16733,9091 16502,15958" shapeName="Other">
            <msink:destinationLink direction="with" ref="{F4D78FEB-3075-4269-A480-393F108C5C2B}"/>
          </msink:context>
        </emma:interpretation>
      </emma:emma>
    </inkml:annotationXML>
    <inkml:trace contextRef="#ctx0" brushRef="#br0">264 27 129,'0'-14'387,"0"14"-258,0 0-129,0 0-129,0 0-129,0 0 129,0 0 258,0 0 129,0 0 258,0 0 129,0 0 387,0 0 129,0 0 0,0 0 129,0 0 0,0 0 0,0 0-387,0 0 0,0 0-387,0 0 129,0 0-258,0 0-129,0 0 129,0 0-129,0 0 0,0 0 258,0 0 0,0 0 258,0 0-258,0 0 387,0-13-258,0 13-129,0 0 129,0 0-129,0 0-129,0 0 129,0 0-258,0 0 129,0 0-129,0 0 129,0 0-258,0 0 129,0 0-129,0 0 129,0 0-129,0 0 0,0 0 0,0 0-129,0 0 129,0 0 0,0 0-129,0 0 129,0 0 0,0 0-129,0 0 129,0 0-129,0 0 129,0 0-129,0 0 129,0 0-129,0 0 0,-13 0 0,13 0-129,0 0 129,0 0 0,0 13 0,0-13 0,0 0-129,0 0 129,0 0 0,0 0 0,0 0 0,0 0 129,0 0-129,0 0 0,0 0 0,0 0 129,0 0-129,0 14 0,0-14 0,0 13 0,0-13 0,0 13 0,-13-13-129,13 0 129,0 14 0,0-1 0,0-13 0,0 13-129,0-13 129,0 0 0,0 13 0,0-13 0,0 0 0,0 0 0,0 0 0,0 0 0,0 0 0,0 0 0,0 14 0,0-14 0,0 0 0,0 0 0,0 13 0,-13-13 0,13 13 0,0-13 0,0 13 0,0 1 129,0-14-129,0 13 258,0 0-387,0-13 258,0 13-129,-13 0 0,13-13 0,0 13-129,0 0 0,0-13 129,0 14 0,0-1 0,0-13-129,0 13 129,0 0 0,13-13 0,-13 14 0,0-14 0,0 13 0,0 0-129,0-13 129,0 14 0,0-1 0,0 0 0,0 0 0,0 1 0,13-1 0,-13 13-129,0-12 129,0-1 0,0 13 0,0-13-129,0 13 258,0 1 0,0-14 0,0 0 0,0 14-129,0-14 129,0 0 0,0 1 129,0-1-258,13 0 0,-13-13 0,0 14-129,0-1 258,0 0-129,0-13 0,0 13 0,0 1 0,13-1 0,-13-13 129,0 13-129,0 0 0,0 1 0,0-1 129,0-1-129,0 2 0,0-1 0,0 13 0,0-12 0,0-1 0,0 0-129,0 0 258,0 14-129,0-14 129,0 1-129,0-1 129,0 13-129,0-12 129,0-1 0,0 0-129,0 0 0,0 1 0,0 12 0,0-13 0,0 1 0,0-1 0,0 14 0,0-14 0,0 0 0,0 14 0,0-14 0,0 0 0,0 14-129,0-14 129,0 0 129,0 14-258,0-14 258,0 0-129,0 14 0,0-14 0,0 0 0,0 1 0,0 11 0,0-11-129,0-1 129,0 13 0,0-12 0,0 12 0,0-13 0,0 14 0,0 0 0,0-14 0,0 13 0,0 1 0,0-1-129,0 1 129,0-15 129,0 15-129,0-1 0,0 1 129,0-1-129,0 1 0,0 0 258,0-1-258,0 1 0,0-1 0,0 1-258,0-1 516,0 0-516,0 0 258,0 1 258,0-1-258,0 1 129,0-1-129,0 1 129,0 0-129,14-14 129,-14 13 0,0 1-129,0-1 0,0 1 0,0-15 129,0 15-129,0-1 0,0 1 0,0-14 129,0 14-129,0-1 0,0 1 129,0-1-129,0-12 129,0 12-129,0 1 129,0-14 0,0 13-129,0 0 129,0-13-129,0 14 129,0-1-129,0-12 129,0 12-129,0 1 0,0-1 0,0 1 0,0-14 0,0 14 129,0-1-129,0 1 0,0-15 0,0 15 0,0-1 129,0-13-129,0 14 0,-14-1 0,14-12 0,0 12 129,0 1-129,0-1 0,0 1 0,-13-1 0,13 1 0,0-1 0,-13 0 0,13 14-129,0-13 129,0 0 0,-13 0 0,13-1 0,0 1 0,-13-14 0,13 13 0,0 1 0,0-1 0,0-13 0,0 13 0,-14 1 0,14-14 0,0 14 129,0-1-258,0 1 129,0-14 0,0 27 0,0-14 0,0 1 129,-13-1-129,13 0 129,0 1-129,0-1 129,0 1-129,0-1 0,-13 1 0,13-1 129,0 1-258,0 13 0,0-14 129,0 1-129,0-1 0,0 0 0,0 0 129,0 1-129,0-1 129,-13 1 129,13-1-129,0 1 129,0 0-129,0-1 0,0-13 129,0 14-129,0-1 0,0-12 0,-13-2 0,13 15 0,0-14-129,0 0 129,0 14-129,0-14 0,0 13 129,0 1-129,-13-14 129,13 14 0,0-1 0,0 1 129,-13-1-129,13 1 129,0 12-129,0-13 0,-13 1 129,13-1-258,0 1 129,0 0 0,0-1 0,0 1 0,0-1 0,-14 1 0,14-1 0,0 0 0,0 0 0,0-12 129,0-1-129,0 13 129,0-12-129,0-1 0,0 0 0,0 0 0,0 1 0,0-1 0,14 0 0,-14 1 0,0 12 0,0-13 0,0 1 0,0-1 0,13 0 0,-13 0-129,0 1 258,0-2-129,0 1 0,0 1 0,0-1 0,0-13 0,13 13 129,-13 0-129,0 1 0,0-1 0,0 0 0,0 0 129,0 1-129,-13-1 0,13 0 0,0 14 0,0-13 0,0-1 129,0 14-129,0-14 0,0 14 0,0-14-129,0 13 129,0 0-129,0-13 129,-13 14-129,13-1 129,0-12-129,0 12 129,0-13 0,0 1 129,0-1-129,0 0 0,0 1 0,0-1 0,0 0 0,0 0 0,0 1 129,0-1-129,0 0 0,0 0 0,0 13 129,0-13-129,0 1 0,0-1 129,0 0-129,-14 0 0,14 1 129,0-1-129,0 0-129,-13 0 129,13 1-258,0-14 258,-13 13-129,13-13 129,0 13-258,0 1 258,0-14 129,0 13-129,-13 0 0,13 0 0,0 1 0,-13-1 0,13 0 129,0 0-129,0 1 0,-14-1 0,14-1 129,0 15-129,0-14 0,-13 0 0,13 1 129,0-1-129,0 0 0,-13 0 0,13 1 0,0-14 0,0 13-129,0 0 129,0-13 0,0 14 0,0-1 0,0 0-129,0 0 0,0 14 129,0-14-129,13 14 0,-13-1 129,0 0 0,13 0-129,-13 1 129,0-14 129,0 0-129,0 1 0,0-1 0,0-13 0,0 0 0,0 0 0,0 0-129,0 0 129,0 0-258,0 0 0,0 0-129,0 0 0,0 0-387,0 0-129,0 0-258,0 0-129,0 0 258,0 0 0,0 0-129,0 0 258,0 0 129,0 0 387,0 0 129,0 0 129,0 0-387,0 0-1290,0-13-1161,0 13 0,0-14-258,0 14 258</inkml:trace>
  </inkml:traceGroup>
</inkml:ink>
</file>

<file path=ppt/ink/ink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1-30T00:17:59.176"/>
    </inkml:context>
    <inkml:brush xml:id="br0">
      <inkml:brushProperty name="width" value="0.06667" units="cm"/>
      <inkml:brushProperty name="height" value="0.06667" units="cm"/>
      <inkml:brushProperty name="color" value="#C00000"/>
      <inkml:brushProperty name="fitToCurve" value="1"/>
    </inkml:brush>
  </inkml:definitions>
  <inkml:traceGroup>
    <inkml:annotationXML>
      <emma:emma xmlns:emma="http://www.w3.org/2003/04/emma" version="1.0">
        <emma:interpretation id="{F4D78FEB-3075-4269-A480-393F108C5C2B}" emma:medium="tactile" emma:mode="ink">
          <msink:context xmlns:msink="http://schemas.microsoft.com/ink/2010/main" type="inkDrawing" rotatedBoundingBox="16266,15770 16510,15872 16426,16073 16182,15970" semanticType="callout" shapeName="Other">
            <msink:sourceLink direction="with" ref="{77E9A815-E6CB-43BF-AAB4-AAD41B3440EA}"/>
          </msink:context>
        </emma:interpretation>
      </emma:emma>
    </inkml:annotationXML>
    <inkml:trace contextRef="#ctx0" brushRef="#br0">52 38 2322,'-13'-13'2451,"13"13"516,0 0-903,-14 0-129,14 0-516,0 0 0,0-13-129,0 13 0,0 0-258,-13 0-129,13 0-387,0 0 0,0 0-258,0 0 129,0 0-129,-13-13 0,13 13 0,0 0 129,0 0-129,0 0-129,0 0 0,0 0 0,0 0 0,0 0-129,0 0 129,0 0-129,0 0 0,0 0 129,0 0-129,0 0 129,0 0-129,0 0 0,0 0 129,0 0-258,0 13 129,0-13 0,0 13-129,0-13 129,0 13 0,13-13-129,-13 13 129,0 1-129,13-14 258,-13 13-258,0-13 258,14 13-129,-14-13 0,0 13 0,13 1 129,-13-14-129,0 0 129,0 13-129,0-13 0,0 13 0,0-13 0,0 0 0,0 0-129,0 0 129,0 0-129,0 0 129,13 0 0,-13 0 0,0 0 0,0 0 0,0 0 0,0 0 129,0 0-129,0 13 0,0-13 129,0 0-129,14 0 0,-14 0 0,0 0 0,0 14 0,0-14 0,0 13 0,0-13 0,0 0 0,12 13 129,-12-13-129,14 14 0,-14-14 0,0 0 0,0 0 0,0 0 0,13 13 0,-13-13 129,0 0-129,0 0 0,0 0 129,0 0-129,0 0 0,0 0 0,0 0 0,0 0 0,0 0-129,0 0 129,0 0-129,0 0 129,0 0 0,0-13-129,0 13 129,0-14 0,13 14 0,-13-13 0,14 0 0,-14-1 0,13 1 0,-13 0 0,13 0 0,-13-1-129,13 1 129,0 0 0,-13 0 0,14 13-129,-14-14 129,0 14 0,0 0 0,0 0-129,0 0 0,0 0-129,13-13-387,-13 13 0,0 0-774,0 0-1677,13 0-645,1 13-129,-1-13-258</inkml:trace>
  </inkml:traceGroup>
</inkml:ink>
</file>

<file path=ppt/ink/ink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1-30T21:00:17.63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BFE7225-D5B4-419C-AB20-5C07C42C38B5}" emma:medium="tactile" emma:mode="ink">
          <msink:context xmlns:msink="http://schemas.microsoft.com/ink/2010/main" type="inkDrawing" rotatedBoundingBox="15989,16012 16024,15374 16695,15411 16660,16049" semanticType="callout" shapeName="Other">
            <msink:sourceLink direction="with" ref="{03377107-C923-4565-A6E2-4E0390CDA714}"/>
          </msink:context>
        </emma:interpretation>
      </emma:emma>
    </inkml:annotationXML>
    <inkml:trace contextRef="#ctx0" brushRef="#br0">384 532 645,'0'0'516,"0"0"-129,0 0 0,0 0 0,0 0 0,0 0 129,-14 0 129,14 0-258,0 0 129,0 0-129,0 13 0,0-13-129,0 0-129,0 0 0,0 0 258,0 0-129,0 13-129,0-13 258,-13 0-258,13 0 0,0 0 129,0 13 0,0-13 0,0 0 0,0 0 129,0 0-129,0 0 0,0 0 129,0 0-129,0 0 0,0 0-129,0 0 129,0 13-129,0-13-129,0 0 129,0 0 0,-13 0 0,13 0 0,0 0-129,0 14 129,0-14-129,0 0 258,0 0-258,0 0 129,0 0-129,0 0 0,0 0 0,0 0 0,0 0 0,0 0 0,0 0 0,0 13 0,0-13 129,0 0-129,0 0-129,0 0 129,0 13 0,0-13 0,0 0 0,0 0 0,0 0 0,0 0 129,0 0 0,0 0-129,0 0 129,0 0 0,0 0 258,0 0-258,0 0 129,0 0 0,0 0 258,0 0-258,0 0 129,0 0 129,0 0-129,0-13-129,0 13 129,0 0 0,13 0-129,-13 0 0,0-13 0,0 13 0,13-14 0,-13 14 0,0 0-129,0 0 258,0-13-258,0 13-129,14-13 129,-14 13-129,0-13 0,0 13 0,0 0 129,13-13-129,-13 13 0,0-13 129,0 13-129,0-13 129,13 13-129,-13 0 129,0-14-129,0 14 0,0 0 129,0-13-129,0 13 0,14-13 129,-14 13-129,0-13 0,0 13 129,0 0-129,0 0 0,12-14 129,-12 14-129,0-13 0,14 0 129,-14 13-129,0-14 0,13 14 129,-13-13-129,0 13 0,13-13 129,-13 13-129,0 0 129,0-13-258,13 13 258,-13 0-129,0-14 129,0 1-258,14 13 258,-14-13-258,0 13 258,0-13-129,13 13 129,-13-14-129,0 14 129,0 0-129,13-13 129,-13 0-129,0 13 0,0 0 0,0-13 0,0 13 0,13-13 0,-13 13 0,0-13 0,0 13 0,13-13 129,-13 13-129,0-14 0,0 14 0,14-13 0,-14 0 0,0 13 0,13-13 0,-13 13 0,0-14 0,0 14 0,0-13 0,0 13 0,13 0 129,-13 0-129,0-13 0,0 13 0,0-13 0,0 13 0,14-14 0,-14 14 129,0-13-129,12 13 0,-12-13 0,0 13 0,14-14 0,-14 14 0,0-13 0,0 13 0,13-13 0,-13 13 0,0 0 0,0 0 0,13-13 0,-13 13 0,0 0 129,0 0-129,0 0 0,0 0 0,0 0 0,0-14 0,0 14 0,0 0 0,0 0 129,14 0-129,-14 0 0,0 0 0,0 0 129,0 0-129,0 0 0,0 0 0,0 0 0,0 0 258,0 0-258,0 0 129,0 0 0,0 0 0,0 0-129,0 0 129,0 0 0,0 0 0,0 0-129,0 0 129,0 0-129,0 0 129,0 0-129,0 0 129,0 0-129,0 0 0,0 0 0,0 0 0,0 0 0,0 0 0,0 0 0,0 0 0,0 0 0,0 0 0,0 0 0,-14 0 0,14 0 0,0 0 0,0 0-129,0 0 129,0 0 0,0 0 0,0 0 0,0 0 0,0 0-129,0 0 129,0 0 0,0 0 129,0 0-129,0 0 0,0 0 0,-13 0-129,13 0 129,0 0 0,0 0 0,0 0 0,0 0 0,0 0 0,0 0 0,0 0 0,0 0 0,0 0 0,-13 14 0,13-14 0,0 0 0,0 0 0,0 0 0,-14 0 0,14 0 0,0 0 0,0 0 0,-12 0 0,12 0 0,-14 0 0,14 0 0,0 0 129,-13 0-129,13 0 0,-13 0 0,13 0 0,-14 0 0,14 0 0,-13 0 0,0 0 0,13 0 0,-13 0 0,0 0 0,13 0 0,-14 0 0,1 0 0,0 0 0,13 0 0,-13 0 0,-1 0 0,2 0 0,-2 0 0,14 0 0,-13 0 0,0 0-129,-1 0 129,14 0 0,-13 0 0,0 0 0,13 0 0,-13 13 0,0-13 0,13 0 0,-14 0 0,14 0 0,-13 0 0,13 0 0,-13 0 0,13 0 0,-14 0 0,14 0 0,-13 0 0,13 0 0,-13 0 0,0 0 0,13 0 0,-13 0 0,13 0 0,-14 0 0,14 0-129,-13 0 129,13 0 0,-13 0 0,13 0 0,-13 0 0,13 0 0,0 0 129,0 0-129,-13 0 0,13 0 0,-14 0 0,14 0 0,0 0 0,0 0 0,-13 0-129,0 0 129,13 0 0,0 13 0,0-13 0,-13 0 0,13 0 0,-14 0 0,14 0 0,0 0 0,0 0 0,-13 0 0,13 0 0,0 0 0,0 0 0,-13 0 0,13 0 0,0 0 0,0 0 0,-13 0 129,13 0-129,0 0 0,0 0 0,-13 0 0,13 0 0,0 0 0,0 0 0,-14 0 0,14 0-129,0 0 129,0 0 0,0 0 0,0 0 0,0 0-129,0 0 129,0 0 0,0 0-129,0 0 129,0 0-129,-13 0 129,13 0-129,0 0 0,0 0 129,0 0-129,0 0-129,0 0 129,0 0 129,0 0-129,0 0 129,0 0-129,0 0 129,0 0 0,13 13 0,-13-13 0,0 0-129,0 0 129,0 14 0,0-14 0,14 13 0,-14-13 0,13 0 0,-13 13 0,13-13 0,-13 14 0,0-14 0,13 13 0,-13-13-129,13 13 129,-13-13 0,14 13 0,-14 1 0,0-14 0,13 13 0,-13 0 0,13-13-129,-13 13 129,0 1 0,13-14 0,-13 13 0,14 0 0,-14-13 0,0 13 0,13-13 0,-13 13 0,0-13 0,0 13 0,13 0 0,-13-13 0,0 14 0,13-14 0,-13 13 0,0 0 0,13-13 0,-13 13 0,0-13 129,14 14-129,-14-14 129,0 13 0,13-13 0,-13 13-129,0 0 258,13-13-258,-13 14 0,0-14 258,13 13-516,-13-13 258,0 13 0,0-13 258,13 14-516,-13-14 258,0 0 0,0 0 0,0 13 0,0-13 258,14 13-258,-14-13 0,0 13 0,0-13 0,0 0 0,0 0 0,13 14 0,-13-14 0,0 0 0,0 0 0,0 0 0,0 13 0,0-13 0,0 0-258,0 0 258,0 13 0,0-13 0,0 0 0,13 0 0,-13 0 0,0 13 0,0-13 0,0 0 0,14 0 0,-14 0 0,0 13 0,0-13 0,0 0 0,0 0 0,0 0 0,0 0 0,0 0 0,0 0 0,0 0 0,13 13 0,-13-13 0,0 0 0,0 0 0,0 0 0,0 0 258,0 0-258,0 13 0,0-13 0,0 0-258,0 0 258,0 0 0,0 0 0,13 0 0,-13 0 0,0 0 258,0 0-258,0 0-258,0 0 258,0 0-129,0 0-129,0 0-129,0 0-258,0 0-645,0 0-1677,0 14-516,0-14-129,0 0-387,0 0 516</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3FBCD4-166E-446F-AF18-7D4A0CF9AEF6}" type="datetimeFigureOut">
              <a:rPr lang="en-US" smtClean="0"/>
              <a:pPr/>
              <a:t>1/31/2011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sz="500" dirty="0" smtClean="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rPr>
            </a:br>
            <a:r>
              <a:rPr lang="en-US" sz="500" dirty="0" smtClean="0">
                <a:solidFill>
                  <a:srgbClr val="000000"/>
                </a:solidFill>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817241496"/>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1/31/2011 10:43 AM</a:t>
            </a:fld>
            <a:endParaRPr lang="en-US" dirty="0"/>
          </a:p>
        </p:txBody>
      </p:sp>
      <p:sp>
        <p:nvSpPr>
          <p:cNvPr id="6" name="Footer Placeholder 5"/>
          <p:cNvSpPr>
            <a:spLocks noGrp="1"/>
          </p:cNvSpPr>
          <p:nvPr>
            <p:ph type="ftr" sz="quarter" idx="12"/>
          </p:nvPr>
        </p:nvSpPr>
        <p:spPr>
          <a:xfrm>
            <a:off x="0" y="8685213"/>
            <a:ext cx="6172200" cy="457200"/>
          </a:xfrm>
        </p:spPr>
        <p:txBody>
          <a:bodyPr/>
          <a:lstStyle/>
          <a:p>
            <a:r>
              <a:rPr lang="en-US" sz="500" dirty="0" smtClean="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rPr>
            </a:br>
            <a:r>
              <a:rPr lang="en-US" sz="500" dirty="0" smtClean="0">
                <a:solidFill>
                  <a:srgbClr val="000000"/>
                </a:solidFill>
              </a:rPr>
              <a:t>MICROSOFT MAKES NO WARRANTIES, EXPRESS, IMPLIED OR STATUTORY, AS TO THE INFORMATION IN THIS PRESENTATION.</a:t>
            </a:r>
          </a:p>
          <a:p>
            <a:endParaRPr lang="en-US" sz="500" dirty="0"/>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1/31/2011 9:50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31</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1/31/2011 9:50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32</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1/31/2011 9:50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33</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1/31/2011 9:50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34</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1/31/2011 9:50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35</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1/31/2011 9:50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36</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1/31/2011 9:50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37</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1/31/2011 9:50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38</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295BF6-E79E-4275-A32D-733A11A50430}" type="slidenum">
              <a:rPr lang="en-US" smtClean="0"/>
              <a:pPr/>
              <a:t>6</a:t>
            </a:fld>
            <a:endParaRPr lang="en-US"/>
          </a:p>
        </p:txBody>
      </p:sp>
    </p:spTree>
    <p:extLst>
      <p:ext uri="{BB962C8B-B14F-4D97-AF65-F5344CB8AC3E}">
        <p14:creationId xmlns:p14="http://schemas.microsoft.com/office/powerpoint/2010/main" val="36216093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1/31/2011 9:50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47</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1/31/2011 9:50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74</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1/31/2011 9:50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75</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1/31/2011 9:50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76</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1/31/2011 9:50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77</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1/31/2011 9:50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78</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1/31/2011 9:50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79</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1/31/2011 9:50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80</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1/31/2011 9:50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81</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1/31/2011 9:50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82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1/31/2011 9:50 AM</a:t>
            </a:fld>
            <a:endParaRPr lang="en-US" dirty="0"/>
          </a:p>
        </p:txBody>
      </p:sp>
      <p:sp>
        <p:nvSpPr>
          <p:cNvPr id="6" name="Footer Placeholder 5"/>
          <p:cNvSpPr>
            <a:spLocks noGrp="1"/>
          </p:cNvSpPr>
          <p:nvPr>
            <p:ph type="ftr" sz="quarter" idx="12"/>
          </p:nvPr>
        </p:nvSpPr>
        <p:spPr/>
        <p:txBody>
          <a:bodyPr/>
          <a:lstStyle/>
          <a:p>
            <a:r>
              <a:rPr lang="en-US" dirty="0" smtClean="0">
                <a:solidFill>
                  <a:srgbClr val="000000"/>
                </a:solidFill>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rPr>
            </a:br>
            <a:r>
              <a:rPr lang="en-US" dirty="0"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9</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1/31/2011 9:50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83</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1/31/2011 9:50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84</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1/31/2011 9:50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85</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1/31/2011 9:50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86</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1/31/2011 9:50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87</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1/31/2011 9:50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88</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1/31/2011 9:50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89</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1/31/2011 9:50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90</a:t>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1/31/2011 9:50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91</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1/31/2011 9:50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92</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1/31/2011 9:50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93</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1/31/2011 9:50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94</a:t>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95</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96</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97</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1/31/2011 9:50 AM</a:t>
            </a:fld>
            <a:endParaRPr lang="en-US" dirty="0"/>
          </a:p>
        </p:txBody>
      </p:sp>
      <p:sp>
        <p:nvSpPr>
          <p:cNvPr id="6" name="Footer Placeholder 5"/>
          <p:cNvSpPr>
            <a:spLocks noGrp="1"/>
          </p:cNvSpPr>
          <p:nvPr>
            <p:ph type="ftr" sz="quarter" idx="12"/>
          </p:nvPr>
        </p:nvSpPr>
        <p:spPr/>
        <p:txBody>
          <a:bodyPr/>
          <a:lstStyle/>
          <a:p>
            <a:r>
              <a:rPr lang="en-US" dirty="0" smtClean="0">
                <a:solidFill>
                  <a:srgbClr val="000000"/>
                </a:solidFill>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rPr>
            </a:br>
            <a:r>
              <a:rPr lang="en-US" dirty="0"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20</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1/31/2011 9:50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28</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1/31/2011 9:50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30</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2313" y="1905000"/>
            <a:ext cx="7690115" cy="750205"/>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hangingPunct="0">
              <a:lnSpc>
                <a:spcPct val="90000"/>
              </a:lnSpc>
              <a:spcBef>
                <a:spcPct val="0"/>
              </a:spcBef>
              <a:spcAft>
                <a:spcPct val="0"/>
              </a:spcAft>
              <a:defRPr lang="en-US" sz="5400" b="0" cap="none" spc="-300" dirty="0">
                <a:ln w="3175">
                  <a:noFill/>
                </a:ln>
                <a:gradFill flip="none" rotWithShape="1">
                  <a:gsLst>
                    <a:gs pos="28000">
                      <a:srgbClr val="0085C0"/>
                    </a:gs>
                    <a:gs pos="68000">
                      <a:srgbClr val="0070C0"/>
                    </a:gs>
                  </a:gsLst>
                  <a:lin ang="5400000" scaled="1"/>
                  <a:tileRect/>
                </a:gradFill>
                <a:effectLst>
                  <a:outerShdw blurRad="50800" dist="38100" dir="2700000" algn="tl" rotWithShape="0">
                    <a:prstClr val="black">
                      <a:alpha val="17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722312" y="4344458"/>
            <a:ext cx="7690116" cy="473207"/>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2777" rtl="0" eaLnBrk="0" fontAlgn="base" hangingPunct="0">
              <a:lnSpc>
                <a:spcPct val="90000"/>
              </a:lnSpc>
              <a:spcBef>
                <a:spcPct val="0"/>
              </a:spcBef>
              <a:spcAft>
                <a:spcPct val="0"/>
              </a:spcAft>
              <a:buClr>
                <a:schemeClr val="tx2"/>
              </a:buClr>
              <a:buSzPct val="95000"/>
              <a:buFont typeface="Wingdings" pitchFamily="2" charset="2"/>
              <a:buNone/>
              <a:defRPr lang="en-US" sz="3400" dirty="0">
                <a:solidFill>
                  <a:schemeClr val="accent2"/>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6" name="Picture 5" descr="top_banner.png"/>
          <p:cNvPicPr>
            <a:picLocks noChangeAspect="1"/>
          </p:cNvPicPr>
          <p:nvPr userDrawn="1"/>
        </p:nvPicPr>
        <p:blipFill>
          <a:blip r:embed="rId2" cstate="print"/>
          <a:stretch>
            <a:fillRect/>
          </a:stretch>
        </p:blipFill>
        <p:spPr>
          <a:xfrm>
            <a:off x="571" y="0"/>
            <a:ext cx="9142858" cy="1031746"/>
          </a:xfrm>
          <a:prstGeom prst="rect">
            <a:avLst/>
          </a:prstGeom>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userDrawn="1"/>
        </p:nvSpPr>
        <p:spPr>
          <a:xfrm>
            <a:off x="920226" y="2365376"/>
            <a:ext cx="7303549" cy="1000274"/>
          </a:xfrm>
          <a:prstGeom prst="rect">
            <a:avLst/>
          </a:prstGeom>
          <a:noFill/>
        </p:spPr>
        <p:txBody>
          <a:bodyPr wrap="none" lIns="76197" tIns="38098" rIns="76197" bIns="38098" rtlCol="0">
            <a:spAutoFit/>
          </a:bodyPr>
          <a:lstStyle/>
          <a:p>
            <a:r>
              <a:rPr lang="en-US" sz="6000" baseline="0" dirty="0" smtClean="0">
                <a:solidFill>
                  <a:schemeClr val="bg1"/>
                </a:solidFill>
              </a:rPr>
              <a:t>WALK-IN GOES HERE</a:t>
            </a:r>
            <a:endParaRPr lang="en-US" sz="6000" dirty="0">
              <a:solidFill>
                <a:schemeClr val="bg1"/>
              </a:solidFill>
            </a:endParaRP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hangingPunct="0">
              <a:lnSpc>
                <a:spcPct val="90000"/>
              </a:lnSpc>
              <a:spcBef>
                <a:spcPct val="0"/>
              </a:spcBef>
              <a:spcAft>
                <a:spcPct val="0"/>
              </a:spcAft>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2"/>
            <a:ext cx="8382000" cy="2210862"/>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_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hangingPunct="0">
              <a:lnSpc>
                <a:spcPct val="90000"/>
              </a:lnSpc>
              <a:spcBef>
                <a:spcPct val="0"/>
              </a:spcBef>
              <a:spcAft>
                <a:spcPct val="0"/>
              </a:spcAft>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2"/>
            <a:ext cx="8382000" cy="2210862"/>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0" y="6238875"/>
            <a:ext cx="9144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tx1"/>
        </a:solidFill>
        <a:effectLst/>
      </p:bgPr>
    </p:bg>
    <p:spTree>
      <p:nvGrpSpPr>
        <p:cNvPr id="1" name=""/>
        <p:cNvGrpSpPr/>
        <p:nvPr/>
      </p:nvGrpSpPr>
      <p:grpSpPr>
        <a:xfrm>
          <a:off x="0" y="0"/>
          <a:ext cx="0" cy="0"/>
          <a:chOff x="0" y="0"/>
          <a:chExt cx="0" cy="0"/>
        </a:xfrm>
      </p:grpSpPr>
      <p:pic>
        <p:nvPicPr>
          <p:cNvPr id="5" name="Picture 4" descr="top_banner.png"/>
          <p:cNvPicPr>
            <a:picLocks noChangeAspect="1"/>
          </p:cNvPicPr>
          <p:nvPr userDrawn="1"/>
        </p:nvPicPr>
        <p:blipFill>
          <a:blip r:embed="rId2" cstate="print"/>
          <a:stretch>
            <a:fillRect/>
          </a:stretch>
        </p:blipFill>
        <p:spPr>
          <a:xfrm>
            <a:off x="0" y="0"/>
            <a:ext cx="9142858" cy="1031746"/>
          </a:xfrm>
          <a:prstGeom prst="rect">
            <a:avLst/>
          </a:prstGeom>
        </p:spPr>
      </p:pic>
      <p:sp>
        <p:nvSpPr>
          <p:cNvPr id="2" name="Title 1"/>
          <p:cNvSpPr>
            <a:spLocks noGrp="1"/>
          </p:cNvSpPr>
          <p:nvPr>
            <p:ph type="ctrTitle"/>
          </p:nvPr>
        </p:nvSpPr>
        <p:spPr>
          <a:xfrm>
            <a:off x="722313" y="2365375"/>
            <a:ext cx="7690115" cy="750205"/>
          </a:xfrm>
          <a:noFill/>
          <a:ln w="9525">
            <a:noFill/>
            <a:miter lim="800000"/>
            <a:headEnd/>
            <a:tailEnd/>
          </a:ln>
        </p:spPr>
        <p:txBody>
          <a:bodyPr vert="horz" wrap="square" lIns="0" tIns="0" rIns="0" bIns="0" numCol="1" rtlCol="0"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5400" b="0" kern="1200" cap="none" spc="-300" dirty="0">
                <a:ln w="3175">
                  <a:noFill/>
                </a:ln>
                <a:gradFill flip="none" rotWithShape="1">
                  <a:gsLst>
                    <a:gs pos="28000">
                      <a:srgbClr val="0085C0"/>
                    </a:gs>
                    <a:gs pos="68000">
                      <a:srgbClr val="0070C0"/>
                    </a:gs>
                  </a:gsLst>
                  <a:lin ang="5400000" scaled="1"/>
                  <a:tileRect/>
                </a:gradFill>
                <a:effectLst>
                  <a:outerShdw blurRad="50800" dist="38100" dir="2700000" algn="tl" rotWithShape="0">
                    <a:prstClr val="black">
                      <a:alpha val="17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722313" y="4344458"/>
            <a:ext cx="7043208" cy="473207"/>
          </a:xfrm>
          <a:noFill/>
          <a:ln w="9525">
            <a:noFill/>
            <a:miter lim="800000"/>
            <a:headEnd/>
            <a:tailEnd/>
          </a:ln>
        </p:spPr>
        <p:txBody>
          <a:bodyPr vert="horz" wrap="square" lIns="0" tIns="0" rIns="0" bIns="0" numCol="1" rtlCol="0" anchor="b" anchorCtr="0" compatLnSpc="1">
            <a:prstTxWarp prst="textNoShape">
              <a:avLst/>
            </a:prstTxWarp>
            <a:spAutoFit/>
          </a:bodyPr>
          <a:lstStyle>
            <a:lvl1pPr marL="0" indent="0" algn="l" defTabSz="912777" rtl="0" eaLnBrk="0" fontAlgn="base" latinLnBrk="0" hangingPunct="0">
              <a:lnSpc>
                <a:spcPct val="90000"/>
              </a:lnSpc>
              <a:spcBef>
                <a:spcPct val="0"/>
              </a:spcBef>
              <a:spcAft>
                <a:spcPct val="0"/>
              </a:spcAft>
              <a:buClr>
                <a:schemeClr val="tx2"/>
              </a:buClr>
              <a:buSzPct val="95000"/>
              <a:buFont typeface="Wingdings" pitchFamily="2" charset="2"/>
              <a:buNone/>
              <a:defRPr lang="en-US" sz="3400" kern="1200" dirty="0">
                <a:solidFill>
                  <a:schemeClr val="accent2"/>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369219" y="950651"/>
            <a:ext cx="7043208" cy="1384994"/>
          </a:xfrm>
          <a:effectLst/>
        </p:spPr>
        <p:txBody>
          <a:bodyPr anchor="b">
            <a:scene3d>
              <a:camera prst="orthographicFront"/>
              <a:lightRig rig="flat" dir="t"/>
            </a:scene3d>
            <a:sp3d>
              <a:bevelT h="19050"/>
              <a:contourClr>
                <a:srgbClr val="F4A234"/>
              </a:contourClr>
            </a:sp3d>
          </a:bodyPr>
          <a:lstStyle>
            <a:lvl1pPr marL="0" indent="0" algn="r">
              <a:buFont typeface="Arial" pitchFamily="34" charset="0"/>
              <a:buNone/>
              <a:defRPr kumimoji="0" lang="en-US" sz="10000" b="1" i="1" u="none" strike="noStrike" kern="1200" cap="none" spc="-642" normalizeH="0" baseline="0" noProof="0" dirty="0" smtClean="0">
                <a:ln w="11430"/>
                <a:solidFill>
                  <a:schemeClr val="accent5"/>
                </a:solidFill>
                <a:effectLst>
                  <a:outerShdw blurRad="50800" dist="38100" dir="2700000" algn="tl" rotWithShape="0">
                    <a:prstClr val="black">
                      <a:alpha val="57000"/>
                    </a:prstClr>
                  </a:outerShdw>
                </a:effectLst>
                <a:uLnTx/>
                <a:uFillTx/>
                <a:latin typeface="Segoe" pitchFamily="34" charset="0"/>
                <a:ea typeface="+mn-ea"/>
                <a:cs typeface="+mn-cs"/>
              </a:defRPr>
            </a:lvl1pPr>
          </a:lstStyle>
          <a:p>
            <a:pPr lvl="0"/>
            <a:r>
              <a:rPr lang="en-US" dirty="0" smtClean="0"/>
              <a:t>click to…</a:t>
            </a: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48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ea typeface="+mn-ea"/>
                <a:cs typeface="Arial" charset="0"/>
              </a:defRPr>
            </a:lvl1pPr>
          </a:lstStyle>
          <a:p>
            <a:r>
              <a:rPr lang="en-US" dirty="0" smtClean="0"/>
              <a:t>Click to edit Master title style</a:t>
            </a:r>
            <a:endParaRPr lang="en-US" dirty="0"/>
          </a:p>
        </p:txBody>
      </p:sp>
      <p:pic>
        <p:nvPicPr>
          <p:cNvPr id="1026" name="Picture 2" descr="C:\Program Files\Microsoft Resource DVD Artwork\DVD_ART\Artwork_Imagery\Shapes and Graphics\Bullets\Blue GEL .png"/>
          <p:cNvPicPr>
            <a:picLocks noChangeAspect="1" noChangeArrowheads="1"/>
          </p:cNvPicPr>
          <p:nvPr userDrawn="1"/>
        </p:nvPicPr>
        <p:blipFill>
          <a:blip r:embed="rId2" cstate="print"/>
          <a:srcRect/>
          <a:stretch>
            <a:fillRect/>
          </a:stretch>
        </p:blipFill>
        <p:spPr bwMode="auto">
          <a:xfrm>
            <a:off x="8826500" y="-317500"/>
            <a:ext cx="317500" cy="317500"/>
          </a:xfrm>
          <a:prstGeom prst="rect">
            <a:avLst/>
          </a:prstGeom>
          <a:noFill/>
        </p:spPr>
      </p:pic>
      <p:sp>
        <p:nvSpPr>
          <p:cNvPr id="5" name="Content Placeholder 2"/>
          <p:cNvSpPr>
            <a:spLocks noGrp="1"/>
          </p:cNvSpPr>
          <p:nvPr>
            <p:ph idx="1"/>
          </p:nvPr>
        </p:nvSpPr>
        <p:spPr>
          <a:xfrm>
            <a:off x="381000" y="1412875"/>
            <a:ext cx="8382000" cy="2012859"/>
          </a:xfrm>
        </p:spPr>
        <p:txBody>
          <a:bodyPr/>
          <a:lstStyle>
            <a:lvl1pPr>
              <a:lnSpc>
                <a:spcPct val="90000"/>
              </a:lnSpc>
              <a:defRPr sz="2800">
                <a:latin typeface="Calibri" pitchFamily="34" charset="0"/>
              </a:defRPr>
            </a:lvl1pPr>
            <a:lvl2pPr>
              <a:lnSpc>
                <a:spcPct val="90000"/>
              </a:lnSpc>
              <a:defRPr sz="2400">
                <a:latin typeface="Calibri" pitchFamily="34" charset="0"/>
              </a:defRPr>
            </a:lvl2pPr>
            <a:lvl3pPr>
              <a:lnSpc>
                <a:spcPct val="90000"/>
              </a:lnSpc>
              <a:defRPr sz="2400">
                <a:latin typeface="Calibri" pitchFamily="34" charset="0"/>
              </a:defRPr>
            </a:lvl3pPr>
            <a:lvl4pPr>
              <a:lnSpc>
                <a:spcPct val="90000"/>
              </a:lnSpc>
              <a:defRPr sz="2400">
                <a:latin typeface="Calibri" pitchFamily="34" charset="0"/>
              </a:defRPr>
            </a:lvl4pPr>
            <a:lvl5pPr>
              <a:lnSpc>
                <a:spcPct val="90000"/>
              </a:lnSpc>
              <a:defRPr sz="2400">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3" descr="S:\ResourceDVD\Clip_Installer\DVD_ART\BoxShots_Logos\Microsoft Research\Microsoft Research b.png"/>
          <p:cNvPicPr>
            <a:picLocks noChangeAspect="1" noChangeArrowheads="1"/>
          </p:cNvPicPr>
          <p:nvPr userDrawn="1"/>
        </p:nvPicPr>
        <p:blipFill>
          <a:blip r:embed="rId3" cstate="print"/>
          <a:srcRect/>
          <a:stretch>
            <a:fillRect/>
          </a:stretch>
        </p:blipFill>
        <p:spPr bwMode="auto">
          <a:xfrm>
            <a:off x="7452651" y="6247682"/>
            <a:ext cx="1399075" cy="389198"/>
          </a:xfrm>
          <a:prstGeom prst="rect">
            <a:avLst/>
          </a:prstGeom>
          <a:noFill/>
        </p:spPr>
      </p:pic>
      <p:sp>
        <p:nvSpPr>
          <p:cNvPr id="6" name="Footer Placeholder 5"/>
          <p:cNvSpPr>
            <a:spLocks noGrp="1"/>
          </p:cNvSpPr>
          <p:nvPr>
            <p:ph type="ftr" sz="quarter" idx="10"/>
          </p:nvPr>
        </p:nvSpPr>
        <p:spPr/>
        <p:txBody>
          <a:bodyPr/>
          <a:lstStyle>
            <a:lvl1pPr>
              <a:defRPr sz="1200"/>
            </a:lvl1pPr>
          </a:lstStyle>
          <a:p>
            <a:r>
              <a:rPr lang="en-US" dirty="0" err="1" smtClean="0">
                <a:latin typeface="Calibri" pitchFamily="34" charset="0"/>
              </a:rPr>
              <a:t>SMT@Microsoft</a:t>
            </a:r>
            <a:endParaRPr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_w/o Logo">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hangingPunct="0">
              <a:lnSpc>
                <a:spcPct val="90000"/>
              </a:lnSpc>
              <a:spcBef>
                <a:spcPct val="0"/>
              </a:spcBef>
              <a:spcAft>
                <a:spcPct val="0"/>
              </a:spcAft>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p:cNvSpPr>
            <a:spLocks noGrp="1"/>
          </p:cNvSpPr>
          <p:nvPr>
            <p:ph type="ftr" sz="quarter" idx="10"/>
          </p:nvPr>
        </p:nvSpPr>
        <p:spPr/>
        <p:txBody>
          <a:bodyPr/>
          <a:lstStyle>
            <a:lvl1pPr>
              <a:defRPr sz="1200"/>
            </a:lvl1pPr>
          </a:lstStyle>
          <a:p>
            <a:r>
              <a:rPr lang="en-US" dirty="0" err="1" smtClean="0">
                <a:latin typeface="Calibri" pitchFamily="34" charset="0"/>
              </a:rPr>
              <a:t>SMT@Microsoft</a:t>
            </a:r>
            <a:endParaRPr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50205"/>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1000" y="141155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1155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3" descr="S:\ResourceDVD\Clip_Installer\DVD_ART\BoxShots_Logos\Microsoft Research\Microsoft Research b.png"/>
          <p:cNvPicPr>
            <a:picLocks noChangeAspect="1" noChangeArrowheads="1"/>
          </p:cNvPicPr>
          <p:nvPr userDrawn="1"/>
        </p:nvPicPr>
        <p:blipFill>
          <a:blip r:embed="rId2" cstate="print"/>
          <a:srcRect/>
          <a:stretch>
            <a:fillRect/>
          </a:stretch>
        </p:blipFill>
        <p:spPr bwMode="auto">
          <a:xfrm>
            <a:off x="7452651" y="6247682"/>
            <a:ext cx="1399075" cy="389198"/>
          </a:xfrm>
          <a:prstGeom prst="rect">
            <a:avLst/>
          </a:prstGeom>
          <a:noFill/>
        </p:spPr>
      </p:pic>
      <p:sp>
        <p:nvSpPr>
          <p:cNvPr id="6" name="Footer Placeholder 5"/>
          <p:cNvSpPr>
            <a:spLocks noGrp="1"/>
          </p:cNvSpPr>
          <p:nvPr>
            <p:ph type="ftr" sz="quarter" idx="10"/>
          </p:nvPr>
        </p:nvSpPr>
        <p:spPr/>
        <p:txBody>
          <a:bodyPr/>
          <a:lstStyle>
            <a:lvl1pPr>
              <a:defRPr sz="1200"/>
            </a:lvl1pPr>
          </a:lstStyle>
          <a:p>
            <a:r>
              <a:rPr lang="en-US" dirty="0" err="1" smtClean="0">
                <a:latin typeface="Calibri" pitchFamily="34" charset="0"/>
              </a:rPr>
              <a:t>SMT@Microsoft</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50205"/>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000" y="1411553"/>
            <a:ext cx="4114800"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0999" y="2174875"/>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981" y="1411553"/>
            <a:ext cx="4117019"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3" descr="S:\ResourceDVD\Clip_Installer\DVD_ART\BoxShots_Logos\Microsoft Research\Microsoft Research b.png"/>
          <p:cNvPicPr>
            <a:picLocks noChangeAspect="1" noChangeArrowheads="1"/>
          </p:cNvPicPr>
          <p:nvPr userDrawn="1"/>
        </p:nvPicPr>
        <p:blipFill>
          <a:blip r:embed="rId2" cstate="print"/>
          <a:srcRect/>
          <a:stretch>
            <a:fillRect/>
          </a:stretch>
        </p:blipFill>
        <p:spPr bwMode="auto">
          <a:xfrm>
            <a:off x="7452651" y="6247682"/>
            <a:ext cx="1399075" cy="389198"/>
          </a:xfrm>
          <a:prstGeom prst="rect">
            <a:avLst/>
          </a:prstGeom>
          <a:noFill/>
        </p:spPr>
      </p:pic>
      <p:sp>
        <p:nvSpPr>
          <p:cNvPr id="8" name="Footer Placeholder 7"/>
          <p:cNvSpPr>
            <a:spLocks noGrp="1"/>
          </p:cNvSpPr>
          <p:nvPr>
            <p:ph type="ftr" sz="quarter" idx="10"/>
          </p:nvPr>
        </p:nvSpPr>
        <p:spPr/>
        <p:txBody>
          <a:bodyPr/>
          <a:lstStyle/>
          <a:p>
            <a:r>
              <a:rPr lang="en-US" smtClean="0"/>
              <a:t>Z3: An Efficient SMT Solver</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50205"/>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lvl1pPr>
              <a:defRPr sz="1200"/>
            </a:lvl1pPr>
          </a:lstStyle>
          <a:p>
            <a:r>
              <a:rPr lang="en-US" dirty="0" err="1" smtClean="0">
                <a:latin typeface="Calibri" pitchFamily="34" charset="0"/>
              </a:rPr>
              <a:t>SMT@Microsoft</a:t>
            </a:r>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w/Top Banner">
    <p:bg>
      <p:bgPr>
        <a:solidFill>
          <a:schemeClr val="tx1"/>
        </a:solidFill>
        <a:effectLst/>
      </p:bgPr>
    </p:bg>
    <p:spTree>
      <p:nvGrpSpPr>
        <p:cNvPr id="1" name=""/>
        <p:cNvGrpSpPr/>
        <p:nvPr/>
      </p:nvGrpSpPr>
      <p:grpSpPr>
        <a:xfrm>
          <a:off x="0" y="0"/>
          <a:ext cx="0" cy="0"/>
          <a:chOff x="0" y="0"/>
          <a:chExt cx="0" cy="0"/>
        </a:xfrm>
      </p:grpSpPr>
      <p:pic>
        <p:nvPicPr>
          <p:cNvPr id="6" name="Picture 5" descr="top_banner.png"/>
          <p:cNvPicPr>
            <a:picLocks noChangeAspect="1"/>
          </p:cNvPicPr>
          <p:nvPr userDrawn="1"/>
        </p:nvPicPr>
        <p:blipFill>
          <a:blip r:embed="rId2" cstate="print"/>
          <a:stretch>
            <a:fillRect/>
          </a:stretch>
        </p:blipFill>
        <p:spPr>
          <a:xfrm>
            <a:off x="571" y="0"/>
            <a:ext cx="9142858" cy="1031746"/>
          </a:xfrm>
          <a:prstGeom prst="rect">
            <a:avLst/>
          </a:prstGeom>
        </p:spPr>
      </p:pic>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30187"/>
            <a:ext cx="8382000" cy="66479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1000" y="1412875"/>
            <a:ext cx="8382000" cy="2012859"/>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3"/>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ysClr val="windowText" lastClr="000000"/>
                </a:solidFill>
              </a:defRPr>
            </a:lvl1pPr>
          </a:lstStyle>
          <a:p>
            <a:r>
              <a:rPr lang="en-US" dirty="0" err="1" smtClean="0">
                <a:latin typeface="Calibri" pitchFamily="34" charset="0"/>
              </a:rPr>
              <a:t>SMT@Microsoft</a:t>
            </a:r>
            <a:endParaRPr lang="en-US" dirty="0"/>
          </a:p>
        </p:txBody>
      </p:sp>
    </p:spTree>
  </p:cSld>
  <p:clrMap bg1="dk1" tx1="lt1" bg2="dk2" tx2="lt2" accent1="accent1" accent2="accent2" accent3="accent3" accent4="accent4" accent5="accent5" accent6="accent6" hlink="hlink" folHlink="folHlink"/>
  <p:sldLayoutIdLst>
    <p:sldLayoutId id="2147483681" r:id="rId1"/>
    <p:sldLayoutId id="2147483692" r:id="rId2"/>
    <p:sldLayoutId id="2147483683" r:id="rId3"/>
    <p:sldLayoutId id="2147483684" r:id="rId4"/>
    <p:sldLayoutId id="2147483685" r:id="rId5"/>
    <p:sldLayoutId id="2147483686" r:id="rId6"/>
    <p:sldLayoutId id="2147483687" r:id="rId7"/>
    <p:sldLayoutId id="2147483688" r:id="rId8"/>
    <p:sldLayoutId id="2147483693" r:id="rId9"/>
    <p:sldLayoutId id="2147483689" r:id="rId10"/>
    <p:sldLayoutId id="2147483690" r:id="rId11"/>
    <p:sldLayoutId id="2147483691" r:id="rId12"/>
  </p:sldLayoutIdLst>
  <p:transition>
    <p:fade/>
  </p:transition>
  <p:hf sldNum="0" hdr="0" dt="0"/>
  <p:txStyles>
    <p:titleStyle>
      <a:lvl1pPr algn="l" defTabSz="912777" rtl="0" eaLnBrk="1" fontAlgn="base" latinLnBrk="0" hangingPunct="1">
        <a:lnSpc>
          <a:spcPct val="90000"/>
        </a:lnSpc>
        <a:spcBef>
          <a:spcPct val="0"/>
        </a:spcBef>
        <a:spcAft>
          <a:spcPct val="0"/>
        </a:spcAft>
        <a:buNone/>
        <a:defRPr lang="en-US" sz="4800" b="0" kern="120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ea typeface="+mn-ea"/>
          <a:cs typeface="Arial" charset="0"/>
        </a:defRPr>
      </a:lvl1pPr>
    </p:titleStyle>
    <p:bodyStyle>
      <a:lvl1pPr marL="384954" indent="-384954" algn="l" defTabSz="914363" rtl="0" eaLnBrk="1" latinLnBrk="0" hangingPunct="1">
        <a:lnSpc>
          <a:spcPct val="90000"/>
        </a:lnSpc>
        <a:spcBef>
          <a:spcPct val="20000"/>
        </a:spcBef>
        <a:buSzPct val="90000"/>
        <a:buFontTx/>
        <a:buBlip>
          <a:blip r:embed="rId15"/>
        </a:buBlip>
        <a:defRPr sz="2800" kern="1200">
          <a:solidFill>
            <a:schemeClr val="bg1"/>
          </a:solidFill>
          <a:latin typeface="Calibri" pitchFamily="34" charset="0"/>
          <a:ea typeface="+mn-ea"/>
          <a:cs typeface="+mn-cs"/>
        </a:defRPr>
      </a:lvl1pPr>
      <a:lvl2pPr marL="739481" indent="-362465" algn="l" defTabSz="914363" rtl="0" eaLnBrk="1" latinLnBrk="0" hangingPunct="1">
        <a:lnSpc>
          <a:spcPct val="90000"/>
        </a:lnSpc>
        <a:spcBef>
          <a:spcPct val="20000"/>
        </a:spcBef>
        <a:buSzPct val="90000"/>
        <a:buFontTx/>
        <a:buBlip>
          <a:blip r:embed="rId15"/>
        </a:buBlip>
        <a:defRPr sz="2400" kern="1200">
          <a:solidFill>
            <a:schemeClr val="bg1"/>
          </a:solidFill>
          <a:latin typeface="Calibri" pitchFamily="34" charset="0"/>
          <a:ea typeface="+mn-ea"/>
          <a:cs typeface="+mn-cs"/>
        </a:defRPr>
      </a:lvl2pPr>
      <a:lvl3pPr marL="1101946" indent="-347914" algn="l" defTabSz="914363" rtl="0" eaLnBrk="1" latinLnBrk="0" hangingPunct="1">
        <a:lnSpc>
          <a:spcPct val="90000"/>
        </a:lnSpc>
        <a:spcBef>
          <a:spcPct val="20000"/>
        </a:spcBef>
        <a:buSzPct val="90000"/>
        <a:buFontTx/>
        <a:buBlip>
          <a:blip r:embed="rId15"/>
        </a:buBlip>
        <a:defRPr sz="2400" kern="1200">
          <a:solidFill>
            <a:schemeClr val="bg1"/>
          </a:solidFill>
          <a:latin typeface="Calibri" pitchFamily="34" charset="0"/>
          <a:ea typeface="+mn-ea"/>
          <a:cs typeface="+mn-cs"/>
        </a:defRPr>
      </a:lvl3pPr>
      <a:lvl4pPr marL="1420756" indent="-318811" algn="l" defTabSz="914363" rtl="0" eaLnBrk="1" latinLnBrk="0" hangingPunct="1">
        <a:lnSpc>
          <a:spcPct val="90000"/>
        </a:lnSpc>
        <a:spcBef>
          <a:spcPct val="20000"/>
        </a:spcBef>
        <a:buSzPct val="90000"/>
        <a:buFontTx/>
        <a:buBlip>
          <a:blip r:embed="rId15"/>
        </a:buBlip>
        <a:defRPr sz="2400" kern="1200">
          <a:solidFill>
            <a:schemeClr val="bg1"/>
          </a:solidFill>
          <a:latin typeface="Calibri" pitchFamily="34" charset="0"/>
          <a:ea typeface="+mn-ea"/>
          <a:cs typeface="+mn-cs"/>
        </a:defRPr>
      </a:lvl4pPr>
      <a:lvl5pPr marL="1760732" indent="-318811" algn="l" defTabSz="914363" rtl="0" eaLnBrk="1" latinLnBrk="0" hangingPunct="1">
        <a:lnSpc>
          <a:spcPct val="90000"/>
        </a:lnSpc>
        <a:spcBef>
          <a:spcPct val="20000"/>
        </a:spcBef>
        <a:buSzPct val="90000"/>
        <a:buFontTx/>
        <a:buBlip>
          <a:blip r:embed="rId15"/>
        </a:buBlip>
        <a:defRPr sz="2400" kern="1200">
          <a:solidFill>
            <a:schemeClr val="bg1"/>
          </a:solidFill>
          <a:latin typeface="Calibri"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my/sites/redmond_nbjorner/"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2.emf"/><Relationship Id="rId13" Type="http://schemas.openxmlformats.org/officeDocument/2006/relationships/customXml" Target="../ink/ink11.xml"/><Relationship Id="rId3" Type="http://schemas.openxmlformats.org/officeDocument/2006/relationships/customXml" Target="../ink/ink6.xml"/><Relationship Id="rId7" Type="http://schemas.openxmlformats.org/officeDocument/2006/relationships/customXml" Target="../ink/ink8.xml"/><Relationship Id="rId12" Type="http://schemas.openxmlformats.org/officeDocument/2006/relationships/image" Target="../media/image14.emf"/><Relationship Id="rId2"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image" Target="../media/image110.emf"/><Relationship Id="rId11" Type="http://schemas.openxmlformats.org/officeDocument/2006/relationships/customXml" Target="../ink/ink10.xml"/><Relationship Id="rId5" Type="http://schemas.openxmlformats.org/officeDocument/2006/relationships/customXml" Target="../ink/ink7.xml"/><Relationship Id="rId10" Type="http://schemas.openxmlformats.org/officeDocument/2006/relationships/image" Target="../media/image13.emf"/><Relationship Id="rId4" Type="http://schemas.openxmlformats.org/officeDocument/2006/relationships/image" Target="../media/image10.emf"/><Relationship Id="rId9" Type="http://schemas.openxmlformats.org/officeDocument/2006/relationships/customXml" Target="../ink/ink9.xml"/><Relationship Id="rId14" Type="http://schemas.openxmlformats.org/officeDocument/2006/relationships/image" Target="../media/image15.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customXml" Target="../ink/ink12.xml"/><Relationship Id="rId3" Type="http://schemas.openxmlformats.org/officeDocument/2006/relationships/diagramLayout" Target="../diagrams/layout1.xml"/><Relationship Id="rId7" Type="http://schemas.openxmlformats.org/officeDocument/2006/relationships/image" Target="../media/image13.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chart" Target="../charts/chart1.xml"/><Relationship Id="rId4" Type="http://schemas.openxmlformats.org/officeDocument/2006/relationships/diagramQuickStyle" Target="../diagrams/quickStyle1.xml"/><Relationship Id="rId9" Type="http://schemas.openxmlformats.org/officeDocument/2006/relationships/image" Target="../media/image17.emf"/></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1.jpeg"/><Relationship Id="rId13" Type="http://schemas.openxmlformats.org/officeDocument/2006/relationships/image" Target="../media/image26.jpeg"/><Relationship Id="rId18" Type="http://schemas.openxmlformats.org/officeDocument/2006/relationships/image" Target="../media/image31.png"/><Relationship Id="rId26" Type="http://schemas.openxmlformats.org/officeDocument/2006/relationships/image" Target="../media/image39.jpeg"/><Relationship Id="rId39" Type="http://schemas.openxmlformats.org/officeDocument/2006/relationships/image" Target="../media/image52.jpeg"/><Relationship Id="rId3" Type="http://schemas.openxmlformats.org/officeDocument/2006/relationships/image" Target="../media/image16.jpeg"/><Relationship Id="rId21" Type="http://schemas.openxmlformats.org/officeDocument/2006/relationships/image" Target="../media/image34.jpeg"/><Relationship Id="rId34" Type="http://schemas.openxmlformats.org/officeDocument/2006/relationships/image" Target="../media/image47.jpeg"/><Relationship Id="rId42" Type="http://schemas.openxmlformats.org/officeDocument/2006/relationships/image" Target="../media/image55.jpeg"/><Relationship Id="rId7" Type="http://schemas.openxmlformats.org/officeDocument/2006/relationships/image" Target="../media/image20.jpeg"/><Relationship Id="rId12" Type="http://schemas.openxmlformats.org/officeDocument/2006/relationships/image" Target="../media/image25.jpeg"/><Relationship Id="rId17" Type="http://schemas.openxmlformats.org/officeDocument/2006/relationships/image" Target="../media/image30.jpeg"/><Relationship Id="rId25" Type="http://schemas.openxmlformats.org/officeDocument/2006/relationships/image" Target="../media/image38.jpeg"/><Relationship Id="rId33" Type="http://schemas.openxmlformats.org/officeDocument/2006/relationships/image" Target="../media/image46.jpeg"/><Relationship Id="rId38" Type="http://schemas.openxmlformats.org/officeDocument/2006/relationships/image" Target="../media/image51.jpg"/><Relationship Id="rId2" Type="http://schemas.openxmlformats.org/officeDocument/2006/relationships/image" Target="../media/image15.jpeg"/><Relationship Id="rId16" Type="http://schemas.openxmlformats.org/officeDocument/2006/relationships/image" Target="../media/image29.jpeg"/><Relationship Id="rId20" Type="http://schemas.openxmlformats.org/officeDocument/2006/relationships/image" Target="../media/image33.jpeg"/><Relationship Id="rId29" Type="http://schemas.openxmlformats.org/officeDocument/2006/relationships/image" Target="../media/image42.jpeg"/><Relationship Id="rId41" Type="http://schemas.openxmlformats.org/officeDocument/2006/relationships/image" Target="../media/image54.png"/><Relationship Id="rId1" Type="http://schemas.openxmlformats.org/officeDocument/2006/relationships/slideLayout" Target="../slideLayouts/slideLayout4.xml"/><Relationship Id="rId6" Type="http://schemas.openxmlformats.org/officeDocument/2006/relationships/image" Target="../media/image19.gif"/><Relationship Id="rId11" Type="http://schemas.openxmlformats.org/officeDocument/2006/relationships/image" Target="../media/image24.jpeg"/><Relationship Id="rId24" Type="http://schemas.openxmlformats.org/officeDocument/2006/relationships/image" Target="../media/image37.jpeg"/><Relationship Id="rId32" Type="http://schemas.openxmlformats.org/officeDocument/2006/relationships/image" Target="../media/image45.jpeg"/><Relationship Id="rId37" Type="http://schemas.openxmlformats.org/officeDocument/2006/relationships/image" Target="../media/image50.jpeg"/><Relationship Id="rId40" Type="http://schemas.openxmlformats.org/officeDocument/2006/relationships/image" Target="../media/image53.jpg"/><Relationship Id="rId5" Type="http://schemas.openxmlformats.org/officeDocument/2006/relationships/image" Target="../media/image18.jpeg"/><Relationship Id="rId15" Type="http://schemas.openxmlformats.org/officeDocument/2006/relationships/image" Target="../media/image28.jpeg"/><Relationship Id="rId23" Type="http://schemas.openxmlformats.org/officeDocument/2006/relationships/image" Target="../media/image36.jpeg"/><Relationship Id="rId28" Type="http://schemas.openxmlformats.org/officeDocument/2006/relationships/image" Target="../media/image41.jpeg"/><Relationship Id="rId36" Type="http://schemas.openxmlformats.org/officeDocument/2006/relationships/image" Target="../media/image49.jpeg"/><Relationship Id="rId10" Type="http://schemas.openxmlformats.org/officeDocument/2006/relationships/image" Target="../media/image23.jpeg"/><Relationship Id="rId19" Type="http://schemas.openxmlformats.org/officeDocument/2006/relationships/image" Target="../media/image32.jpeg"/><Relationship Id="rId31" Type="http://schemas.openxmlformats.org/officeDocument/2006/relationships/image" Target="../media/image44.png"/><Relationship Id="rId4" Type="http://schemas.openxmlformats.org/officeDocument/2006/relationships/image" Target="../media/image17.jpeg"/><Relationship Id="rId9" Type="http://schemas.openxmlformats.org/officeDocument/2006/relationships/image" Target="../media/image22.jpeg"/><Relationship Id="rId14" Type="http://schemas.openxmlformats.org/officeDocument/2006/relationships/image" Target="../media/image27.gif"/><Relationship Id="rId22" Type="http://schemas.openxmlformats.org/officeDocument/2006/relationships/image" Target="../media/image35.jpeg"/><Relationship Id="rId27" Type="http://schemas.openxmlformats.org/officeDocument/2006/relationships/image" Target="../media/image40.jpeg"/><Relationship Id="rId30" Type="http://schemas.openxmlformats.org/officeDocument/2006/relationships/image" Target="../media/image43.jpeg"/><Relationship Id="rId35" Type="http://schemas.openxmlformats.org/officeDocument/2006/relationships/image" Target="../media/image48.jpe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57.wmf"/><Relationship Id="rId5" Type="http://schemas.openxmlformats.org/officeDocument/2006/relationships/oleObject" Target="../embeddings/oleObject2.bin"/><Relationship Id="rId4" Type="http://schemas.openxmlformats.org/officeDocument/2006/relationships/image" Target="../media/image56.wmf"/></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4.xml"/><Relationship Id="rId6" Type="http://schemas.openxmlformats.org/officeDocument/2006/relationships/image" Target="../media/image62.png"/><Relationship Id="rId5" Type="http://schemas.openxmlformats.org/officeDocument/2006/relationships/image" Target="../media/image61.jpeg"/><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pex4fun.com/default.aspx?language=CSharp&amp;sample=HashSetTestAddContains"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rise4fun.com/Rex/J3"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rise4fun.com/Bek"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71.jpeg"/><Relationship Id="rId5" Type="http://schemas.openxmlformats.org/officeDocument/2006/relationships/image" Target="../media/image70.png"/><Relationship Id="rId4" Type="http://schemas.openxmlformats.org/officeDocument/2006/relationships/image" Target="../media/image69.jpeg"/></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rise4fun.com/AGL/rise" TargetMode="External"/><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6.jpeg"/><Relationship Id="rId7" Type="http://schemas.openxmlformats.org/officeDocument/2006/relationships/image" Target="../media/image110.png"/><Relationship Id="rId2" Type="http://schemas.openxmlformats.org/officeDocument/2006/relationships/image" Target="../media/image75.jpeg"/><Relationship Id="rId1" Type="http://schemas.openxmlformats.org/officeDocument/2006/relationships/slideLayout" Target="../slideLayouts/slideLayout4.xml"/><Relationship Id="rId6" Type="http://schemas.openxmlformats.org/officeDocument/2006/relationships/image" Target="../media/image79.jpeg"/><Relationship Id="rId11" Type="http://schemas.openxmlformats.org/officeDocument/2006/relationships/image" Target="../media/image83.jpeg"/><Relationship Id="rId5" Type="http://schemas.openxmlformats.org/officeDocument/2006/relationships/image" Target="../media/image78.jpeg"/><Relationship Id="rId10" Type="http://schemas.openxmlformats.org/officeDocument/2006/relationships/image" Target="../media/image82.jpeg"/><Relationship Id="rId4" Type="http://schemas.openxmlformats.org/officeDocument/2006/relationships/image" Target="../media/image77.png"/><Relationship Id="rId9" Type="http://schemas.openxmlformats.org/officeDocument/2006/relationships/image" Target="../media/image81.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3.xml"/><Relationship Id="rId5" Type="http://schemas.openxmlformats.org/officeDocument/2006/relationships/image" Target="../media/image9.emf"/><Relationship Id="rId4" Type="http://schemas.openxmlformats.org/officeDocument/2006/relationships/customXml" Target="../ink/ink1.xml"/></Relationships>
</file>

<file path=ppt/slides/_rels/slide4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0.png"/></Relationships>
</file>

<file path=ppt/slides/_rels/slide4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rise4fun.com/Z3/AmL" TargetMode="Externa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3.xml"/><Relationship Id="rId5" Type="http://schemas.openxmlformats.org/officeDocument/2006/relationships/image" Target="../media/image87.wmf"/><Relationship Id="rId4" Type="http://schemas.openxmlformats.org/officeDocument/2006/relationships/image" Target="../media/image86.wmf"/></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4.xml"/><Relationship Id="rId5" Type="http://schemas.openxmlformats.org/officeDocument/2006/relationships/image" Target="../media/image87.wmf"/><Relationship Id="rId4" Type="http://schemas.openxmlformats.org/officeDocument/2006/relationships/image" Target="../media/image86.wmf"/></Relationships>
</file>

<file path=ppt/slides/_rels/slide4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rise4fun.com/Z3/yIh" TargetMode="Externa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rise4fun.com/Z3/AmL"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customXml" Target="../ink/ink2.xml"/><Relationship Id="rId7" Type="http://schemas.openxmlformats.org/officeDocument/2006/relationships/customXml" Target="../ink/ink3.xml"/><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hyperlink" Target="http://channel9.msdn.com/Blogs/Peli/Mark-Marron-Visualizing-and-understanding-Heap-structure" TargetMode="External"/><Relationship Id="rId4" Type="http://schemas.openxmlformats.org/officeDocument/2006/relationships/image" Target="../media/image8.emf"/></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rise4fun.com/Z3/3g" TargetMode="Externa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rise4fun.com/Z3/mLL" TargetMode="Externa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rise4fun.com/Z3/h5M" TargetMode="Externa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research.microsoft.com/en-us/um/redmond/projects/z3/mbqi-tutorial/index.html" TargetMode="Externa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research.microsoft.com/en-us/um/redmond/projects/z3/mbqi-tutorial/index.html" TargetMode="External"/><Relationship Id="rId1" Type="http://schemas.openxmlformats.org/officeDocument/2006/relationships/slideLayout" Target="../slideLayouts/slideLayout5.xml"/><Relationship Id="rId5" Type="http://schemas.openxmlformats.org/officeDocument/2006/relationships/image" Target="../media/image100.png"/><Relationship Id="rId4" Type="http://schemas.openxmlformats.org/officeDocument/2006/relationships/hyperlink" Target="http://research.microsoft.com/en-us/um/redmond/projects/z3/fixedpoints-index.html"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8" Type="http://schemas.openxmlformats.org/officeDocument/2006/relationships/image" Target="../media/image103.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102.wmf"/><Relationship Id="rId5" Type="http://schemas.openxmlformats.org/officeDocument/2006/relationships/oleObject" Target="../embeddings/oleObject4.bin"/><Relationship Id="rId10" Type="http://schemas.openxmlformats.org/officeDocument/2006/relationships/image" Target="../media/image104.wmf"/><Relationship Id="rId4" Type="http://schemas.openxmlformats.org/officeDocument/2006/relationships/image" Target="../media/image101.wmf"/><Relationship Id="rId9" Type="http://schemas.openxmlformats.org/officeDocument/2006/relationships/oleObject" Target="../embeddings/oleObject6.bin"/></Relationships>
</file>

<file path=ppt/slides/_rels/slide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customXml" Target="../ink/ink4.xml"/><Relationship Id="rId7" Type="http://schemas.openxmlformats.org/officeDocument/2006/relationships/hyperlink" Target="http://research.microsoft.com/projects/z3" TargetMode="External"/><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80.emf"/><Relationship Id="rId5" Type="http://schemas.openxmlformats.org/officeDocument/2006/relationships/customXml" Target="../ink/ink5.xml"/><Relationship Id="rId4" Type="http://schemas.openxmlformats.org/officeDocument/2006/relationships/image" Target="../media/image70.em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xml"/><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02645" y="2684941"/>
            <a:ext cx="8032982" cy="553998"/>
          </a:xfrm>
        </p:spPr>
        <p:txBody>
          <a:bodyPr/>
          <a:lstStyle/>
          <a:p>
            <a:r>
              <a:rPr lang="en-US" sz="4000" i="1" dirty="0" smtClean="0"/>
              <a:t>Z3: A Decision Engine for Software</a:t>
            </a:r>
            <a:endParaRPr lang="en-US" sz="4800" dirty="0">
              <a:latin typeface="Calibri" pitchFamily="34" charset="0"/>
            </a:endParaRPr>
          </a:p>
        </p:txBody>
      </p:sp>
      <p:sp>
        <p:nvSpPr>
          <p:cNvPr id="3" name="Subtitle 2"/>
          <p:cNvSpPr>
            <a:spLocks noGrp="1"/>
          </p:cNvSpPr>
          <p:nvPr>
            <p:ph type="subTitle" idx="1"/>
          </p:nvPr>
        </p:nvSpPr>
        <p:spPr>
          <a:xfrm>
            <a:off x="767039" y="4782256"/>
            <a:ext cx="7692761" cy="1231106"/>
          </a:xfrm>
        </p:spPr>
        <p:txBody>
          <a:bodyPr/>
          <a:lstStyle/>
          <a:p>
            <a:pPr>
              <a:lnSpc>
                <a:spcPct val="100000"/>
              </a:lnSpc>
            </a:pPr>
            <a:r>
              <a:rPr lang="en-US" sz="2800" dirty="0" smtClean="0">
                <a:latin typeface="Calibri" pitchFamily="34" charset="0"/>
                <a:cs typeface="Calibri" pitchFamily="34" charset="0"/>
              </a:rPr>
              <a:t>Nikolaj Bjørner and Leonardo de Moura</a:t>
            </a:r>
          </a:p>
          <a:p>
            <a:pPr>
              <a:lnSpc>
                <a:spcPct val="100000"/>
              </a:lnSpc>
            </a:pPr>
            <a:r>
              <a:rPr lang="en-US" sz="2800" dirty="0" smtClean="0">
                <a:latin typeface="Calibri" pitchFamily="34" charset="0"/>
                <a:cs typeface="Calibri" pitchFamily="34" charset="0"/>
              </a:rPr>
              <a:t>Microsoft </a:t>
            </a:r>
            <a:r>
              <a:rPr lang="en-US" sz="2800" dirty="0" smtClean="0">
                <a:latin typeface="Calibri" pitchFamily="34" charset="0"/>
                <a:cs typeface="Calibri" pitchFamily="34" charset="0"/>
              </a:rPr>
              <a:t>Research</a:t>
            </a:r>
          </a:p>
          <a:p>
            <a:pPr>
              <a:lnSpc>
                <a:spcPct val="100000"/>
              </a:lnSpc>
            </a:pPr>
            <a:r>
              <a:rPr lang="en-US" sz="2400" dirty="0">
                <a:latin typeface="Calibri" pitchFamily="34" charset="0"/>
                <a:cs typeface="Calibri" pitchFamily="34" charset="0"/>
              </a:rPr>
              <a:t>TCN </a:t>
            </a:r>
            <a:r>
              <a:rPr lang="en-US" sz="2400" dirty="0" smtClean="0">
                <a:latin typeface="Calibri" pitchFamily="34" charset="0"/>
                <a:cs typeface="Calibri" pitchFamily="34" charset="0"/>
              </a:rPr>
              <a:t>Programming Languages event, January 31</a:t>
            </a:r>
            <a:r>
              <a:rPr lang="en-US" sz="2400" baseline="30000" dirty="0" smtClean="0">
                <a:latin typeface="Calibri" pitchFamily="34" charset="0"/>
                <a:cs typeface="Calibri" pitchFamily="34" charset="0"/>
              </a:rPr>
              <a:t>st</a:t>
            </a:r>
            <a:r>
              <a:rPr lang="en-US" sz="2400" dirty="0" smtClean="0">
                <a:latin typeface="Calibri" pitchFamily="34" charset="0"/>
                <a:cs typeface="Calibri" pitchFamily="34" charset="0"/>
              </a:rPr>
              <a:t> </a:t>
            </a:r>
            <a:endParaRPr lang="en-US" sz="2400" dirty="0" smtClean="0">
              <a:latin typeface="Calibri" pitchFamily="34" charset="0"/>
              <a:cs typeface="Calibri" pitchFamily="34" charset="0"/>
            </a:endParaRPr>
          </a:p>
        </p:txBody>
      </p:sp>
      <p:sp>
        <p:nvSpPr>
          <p:cNvPr id="4" name="TextBox 3"/>
          <p:cNvSpPr txBox="1"/>
          <p:nvPr/>
        </p:nvSpPr>
        <p:spPr>
          <a:xfrm>
            <a:off x="1815920" y="6306287"/>
            <a:ext cx="4855335" cy="369332"/>
          </a:xfrm>
          <a:prstGeom prst="rect">
            <a:avLst/>
          </a:prstGeom>
          <a:noFill/>
        </p:spPr>
        <p:txBody>
          <a:bodyPr wrap="square" rtlCol="0">
            <a:spAutoFit/>
          </a:bodyPr>
          <a:lstStyle/>
          <a:p>
            <a:r>
              <a:rPr lang="en-US" dirty="0">
                <a:solidFill>
                  <a:schemeClr val="bg1"/>
                </a:solidFill>
              </a:rPr>
              <a:t>Slides: </a:t>
            </a:r>
            <a:r>
              <a:rPr lang="en-US" dirty="0" smtClean="0">
                <a:solidFill>
                  <a:schemeClr val="bg1"/>
                </a:solidFill>
                <a:hlinkClick r:id="rId3"/>
              </a:rPr>
              <a:t>http</a:t>
            </a:r>
            <a:r>
              <a:rPr lang="en-US" dirty="0">
                <a:solidFill>
                  <a:schemeClr val="bg1"/>
                </a:solidFill>
                <a:hlinkClick r:id="rId3"/>
              </a:rPr>
              <a:t>://my/sites/redmond_nbjorner</a:t>
            </a:r>
            <a:r>
              <a:rPr lang="en-US" dirty="0" smtClean="0">
                <a:solidFill>
                  <a:schemeClr val="bg1"/>
                </a:solidFill>
                <a:hlinkClick r:id="rId3"/>
              </a:rPr>
              <a:t>/</a:t>
            </a:r>
            <a:r>
              <a:rPr lang="en-US" dirty="0" smtClean="0">
                <a:solidFill>
                  <a:schemeClr val="bg1"/>
                </a:solidFill>
              </a:rPr>
              <a:t> </a:t>
            </a:r>
            <a:endParaRPr lang="en-US" dirty="0" smtClean="0">
              <a:solidFill>
                <a:schemeClr val="bg1"/>
              </a:solidFill>
            </a:endParaRP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logic?</a:t>
            </a:r>
            <a:endParaRPr lang="en-US" dirty="0"/>
          </a:p>
        </p:txBody>
      </p:sp>
      <p:sp>
        <p:nvSpPr>
          <p:cNvPr id="3" name="Content Placeholder 2"/>
          <p:cNvSpPr>
            <a:spLocks noGrp="1"/>
          </p:cNvSpPr>
          <p:nvPr>
            <p:ph idx="1"/>
          </p:nvPr>
        </p:nvSpPr>
        <p:spPr>
          <a:xfrm>
            <a:off x="381000" y="1412875"/>
            <a:ext cx="8382000" cy="4308872"/>
          </a:xfrm>
        </p:spPr>
        <p:txBody>
          <a:bodyPr/>
          <a:lstStyle/>
          <a:p>
            <a:r>
              <a:rPr lang="en-US" dirty="0" smtClean="0">
                <a:solidFill>
                  <a:srgbClr val="FF0000"/>
                </a:solidFill>
              </a:rPr>
              <a:t>Logic is the science of effective </a:t>
            </a:r>
            <a:r>
              <a:rPr lang="en-US" i="1" dirty="0" smtClean="0">
                <a:solidFill>
                  <a:srgbClr val="FF0000"/>
                </a:solidFill>
              </a:rPr>
              <a:t>symbolic reasoning.</a:t>
            </a:r>
          </a:p>
          <a:p>
            <a:r>
              <a:rPr lang="en-US" dirty="0" smtClean="0"/>
              <a:t>How can we draw general and reliable conclusions from a collection of facts?</a:t>
            </a:r>
          </a:p>
          <a:p>
            <a:r>
              <a:rPr lang="en-US" dirty="0" smtClean="0">
                <a:solidFill>
                  <a:srgbClr val="FF0000"/>
                </a:solidFill>
              </a:rPr>
              <a:t>Formal logic</a:t>
            </a:r>
            <a:r>
              <a:rPr lang="en-US" dirty="0" smtClean="0"/>
              <a:t>: Precise, syntactic characterizations of well-formed expressions and valid deductions.</a:t>
            </a:r>
          </a:p>
          <a:p>
            <a:r>
              <a:rPr lang="en-US" dirty="0" smtClean="0"/>
              <a:t>Formal logic makes it possible to calculate consequences at the symbolic level.</a:t>
            </a:r>
          </a:p>
          <a:p>
            <a:endParaRPr lang="en-US" dirty="0" smtClean="0"/>
          </a:p>
          <a:p>
            <a:r>
              <a:rPr lang="en-US" dirty="0" smtClean="0">
                <a:solidFill>
                  <a:srgbClr val="FF0000"/>
                </a:solidFill>
              </a:rPr>
              <a:t>Computers can be used to automate such symbolic calculations.</a:t>
            </a:r>
            <a:endParaRPr lang="en-US" dirty="0">
              <a:solidFill>
                <a:srgbClr val="FF0000"/>
              </a:solidFill>
            </a:endParaRPr>
          </a:p>
        </p:txBody>
      </p:sp>
    </p:spTree>
    <p:extLst>
      <p:ext uri="{BB962C8B-B14F-4D97-AF65-F5344CB8AC3E}">
        <p14:creationId xmlns:p14="http://schemas.microsoft.com/office/powerpoint/2010/main" val="35137559"/>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Symbolic Reasoning</a:t>
            </a:r>
            <a:endParaRPr lang="en-US" dirty="0"/>
          </a:p>
        </p:txBody>
      </p:sp>
      <p:sp>
        <p:nvSpPr>
          <p:cNvPr id="10" name="Freeform 9"/>
          <p:cNvSpPr/>
          <p:nvPr/>
        </p:nvSpPr>
        <p:spPr>
          <a:xfrm>
            <a:off x="868680" y="2203704"/>
            <a:ext cx="7223760" cy="3794760"/>
          </a:xfrm>
          <a:custGeom>
            <a:avLst/>
            <a:gdLst>
              <a:gd name="connsiteX0" fmla="*/ 0 w 7223760"/>
              <a:gd name="connsiteY0" fmla="*/ 3794760 h 3794760"/>
              <a:gd name="connsiteX1" fmla="*/ 4773168 w 7223760"/>
              <a:gd name="connsiteY1" fmla="*/ 2834640 h 3794760"/>
              <a:gd name="connsiteX2" fmla="*/ 7223760 w 7223760"/>
              <a:gd name="connsiteY2" fmla="*/ 0 h 3794760"/>
            </a:gdLst>
            <a:ahLst/>
            <a:cxnLst>
              <a:cxn ang="0">
                <a:pos x="connsiteX0" y="connsiteY0"/>
              </a:cxn>
              <a:cxn ang="0">
                <a:pos x="connsiteX1" y="connsiteY1"/>
              </a:cxn>
              <a:cxn ang="0">
                <a:pos x="connsiteX2" y="connsiteY2"/>
              </a:cxn>
            </a:cxnLst>
            <a:rect l="l" t="t" r="r" b="b"/>
            <a:pathLst>
              <a:path w="7223760" h="3794760">
                <a:moveTo>
                  <a:pt x="0" y="3794760"/>
                </a:moveTo>
                <a:cubicBezTo>
                  <a:pt x="1784604" y="3630930"/>
                  <a:pt x="3569208" y="3467100"/>
                  <a:pt x="4773168" y="2834640"/>
                </a:cubicBezTo>
                <a:cubicBezTo>
                  <a:pt x="5977128" y="2202180"/>
                  <a:pt x="7223760" y="0"/>
                  <a:pt x="7223760" y="0"/>
                </a:cubicBezTo>
              </a:path>
            </a:pathLst>
          </a:custGeom>
          <a:ln w="254000">
            <a:gradFill>
              <a:gsLst>
                <a:gs pos="0">
                  <a:schemeClr val="accent4">
                    <a:lumMod val="50000"/>
                  </a:schemeClr>
                </a:gs>
                <a:gs pos="0">
                  <a:schemeClr val="accent4">
                    <a:lumMod val="75000"/>
                  </a:schemeClr>
                </a:gs>
                <a:gs pos="0">
                  <a:schemeClr val="accent4">
                    <a:lumMod val="60000"/>
                    <a:lumOff val="40000"/>
                  </a:schemeClr>
                </a:gs>
                <a:gs pos="0">
                  <a:schemeClr val="accent4">
                    <a:lumMod val="60000"/>
                    <a:lumOff val="40000"/>
                  </a:schemeClr>
                </a:gs>
                <a:gs pos="25000">
                  <a:srgbClr val="21D6E0"/>
                </a:gs>
                <a:gs pos="75000">
                  <a:srgbClr val="0087E6"/>
                </a:gs>
                <a:gs pos="100000">
                  <a:srgbClr val="005CBF"/>
                </a:gs>
              </a:gsLst>
              <a:lin ang="5400000" scaled="0"/>
            </a:gradFill>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a:off x="4266304" y="4704678"/>
            <a:ext cx="2204450" cy="646331"/>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b="1" spc="50" dirty="0" err="1"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PSpace</a:t>
            </a:r>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-complete</a:t>
            </a:r>
          </a:p>
          <a:p>
            <a:pPr algn="ctr"/>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(QBF)</a:t>
            </a:r>
          </a:p>
        </p:txBody>
      </p:sp>
      <p:sp>
        <p:nvSpPr>
          <p:cNvPr id="12" name="TextBox 11"/>
          <p:cNvSpPr txBox="1"/>
          <p:nvPr/>
        </p:nvSpPr>
        <p:spPr>
          <a:xfrm>
            <a:off x="6695813" y="2986681"/>
            <a:ext cx="2230098" cy="646331"/>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Semi-decidable</a:t>
            </a:r>
          </a:p>
          <a:p>
            <a:pPr algn="ctr"/>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(First-order logic)</a:t>
            </a:r>
          </a:p>
        </p:txBody>
      </p:sp>
      <p:sp>
        <p:nvSpPr>
          <p:cNvPr id="13" name="TextBox 12"/>
          <p:cNvSpPr txBox="1"/>
          <p:nvPr/>
        </p:nvSpPr>
        <p:spPr>
          <a:xfrm>
            <a:off x="2055787" y="5161161"/>
            <a:ext cx="2550698" cy="646331"/>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NP-complete</a:t>
            </a:r>
          </a:p>
          <a:p>
            <a:pPr algn="ctr"/>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(Propositional logic)</a:t>
            </a:r>
          </a:p>
        </p:txBody>
      </p:sp>
      <p:sp>
        <p:nvSpPr>
          <p:cNvPr id="14" name="TextBox 13"/>
          <p:cNvSpPr txBox="1"/>
          <p:nvPr/>
        </p:nvSpPr>
        <p:spPr>
          <a:xfrm>
            <a:off x="5533913" y="3901620"/>
            <a:ext cx="2634054" cy="646331"/>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b="1" spc="50" dirty="0" err="1"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NEXPTime</a:t>
            </a:r>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-complete</a:t>
            </a:r>
          </a:p>
          <a:p>
            <a:pPr algn="ctr"/>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(EPR)</a:t>
            </a:r>
          </a:p>
        </p:txBody>
      </p:sp>
      <p:sp>
        <p:nvSpPr>
          <p:cNvPr id="15" name="TextBox 14"/>
          <p:cNvSpPr txBox="1"/>
          <p:nvPr/>
        </p:nvSpPr>
        <p:spPr>
          <a:xfrm>
            <a:off x="661416" y="5462016"/>
            <a:ext cx="1300356" cy="646331"/>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P-time</a:t>
            </a:r>
          </a:p>
          <a:p>
            <a:pPr algn="ctr"/>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(Equality)</a:t>
            </a:r>
          </a:p>
        </p:txBody>
      </p:sp>
      <p:sp>
        <p:nvSpPr>
          <p:cNvPr id="19" name="Content Placeholder 2"/>
          <p:cNvSpPr>
            <a:spLocks noGrp="1"/>
          </p:cNvSpPr>
          <p:nvPr>
            <p:ph idx="1"/>
          </p:nvPr>
        </p:nvSpPr>
        <p:spPr>
          <a:xfrm>
            <a:off x="328310" y="2000308"/>
            <a:ext cx="6896735" cy="1723549"/>
          </a:xfrm>
        </p:spPr>
        <p:txBody>
          <a:bodyPr/>
          <a:lstStyle/>
          <a:p>
            <a:pPr marL="0" indent="0">
              <a:buNone/>
            </a:pPr>
            <a:r>
              <a:rPr lang="en-US" dirty="0" smtClean="0">
                <a:solidFill>
                  <a:srgbClr val="FF0000"/>
                </a:solidFill>
              </a:rPr>
              <a:t>Logic is “The Calculus of Computer Science” </a:t>
            </a:r>
            <a:br>
              <a:rPr lang="en-US" dirty="0" smtClean="0">
                <a:solidFill>
                  <a:srgbClr val="FF0000"/>
                </a:solidFill>
              </a:rPr>
            </a:br>
            <a:r>
              <a:rPr lang="en-US" dirty="0" smtClean="0"/>
              <a:t>(Z. Manna).</a:t>
            </a:r>
          </a:p>
          <a:p>
            <a:pPr marL="0" indent="0">
              <a:buNone/>
            </a:pPr>
            <a:endParaRPr lang="en-US" dirty="0" smtClean="0"/>
          </a:p>
          <a:p>
            <a:pPr marL="0" indent="0">
              <a:buNone/>
            </a:pPr>
            <a:r>
              <a:rPr lang="en-US" dirty="0" smtClean="0"/>
              <a:t>Succinct: </a:t>
            </a:r>
            <a:r>
              <a:rPr lang="en-US" dirty="0" smtClean="0">
                <a:solidFill>
                  <a:schemeClr val="accent3">
                    <a:lumMod val="50000"/>
                  </a:schemeClr>
                </a:solidFill>
              </a:rPr>
              <a:t>High computational complexity</a:t>
            </a:r>
          </a:p>
        </p:txBody>
      </p:sp>
      <p:sp>
        <p:nvSpPr>
          <p:cNvPr id="17" name="TextBox 16"/>
          <p:cNvSpPr txBox="1"/>
          <p:nvPr/>
        </p:nvSpPr>
        <p:spPr>
          <a:xfrm>
            <a:off x="7295948" y="1964706"/>
            <a:ext cx="1627369" cy="646331"/>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b="1" spc="50" dirty="0" err="1"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Undecidable</a:t>
            </a:r>
            <a:endPar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a:p>
            <a:pPr algn="ctr"/>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(FOL + LA)</a:t>
            </a:r>
          </a:p>
        </p:txBody>
      </p: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Symbolic Engines: SAT, FTP and SMT </a:t>
            </a:r>
            <a:endParaRPr lang="en-US" dirty="0"/>
          </a:p>
        </p:txBody>
      </p:sp>
      <p:sp>
        <p:nvSpPr>
          <p:cNvPr id="3" name="Content Placeholder 2"/>
          <p:cNvSpPr>
            <a:spLocks noGrp="1"/>
          </p:cNvSpPr>
          <p:nvPr>
            <p:ph idx="1"/>
          </p:nvPr>
        </p:nvSpPr>
        <p:spPr>
          <a:xfrm>
            <a:off x="381000" y="1876519"/>
            <a:ext cx="8382000" cy="4481227"/>
          </a:xfrm>
        </p:spPr>
        <p:txBody>
          <a:bodyPr/>
          <a:lstStyle/>
          <a:p>
            <a:r>
              <a:rPr lang="en-US" dirty="0" smtClean="0"/>
              <a:t>SAT: Propositional </a:t>
            </a:r>
            <a:r>
              <a:rPr lang="en-US" dirty="0" err="1" smtClean="0"/>
              <a:t>Satisfiability</a:t>
            </a:r>
            <a:r>
              <a:rPr lang="en-US" dirty="0" smtClean="0"/>
              <a:t>.</a:t>
            </a:r>
          </a:p>
          <a:p>
            <a:pPr marL="0" indent="0">
              <a:buNone/>
            </a:pPr>
            <a:r>
              <a:rPr lang="en-US" dirty="0"/>
              <a:t>	</a:t>
            </a:r>
            <a:r>
              <a:rPr lang="en-US" dirty="0" smtClean="0"/>
              <a:t>(Tie </a:t>
            </a:r>
            <a:r>
              <a:rPr lang="en-US" dirty="0">
                <a:cs typeface="Calibri" pitchFamily="34" charset="0"/>
                <a:sym typeface="Symbol"/>
              </a:rPr>
              <a:t></a:t>
            </a:r>
            <a:r>
              <a:rPr lang="en-US" dirty="0" smtClean="0"/>
              <a:t> Shirt) </a:t>
            </a:r>
            <a:r>
              <a:rPr lang="en-US" dirty="0" smtClean="0">
                <a:cs typeface="Calibri" pitchFamily="34" charset="0"/>
                <a:sym typeface="Symbol"/>
              </a:rPr>
              <a:t> </a:t>
            </a:r>
            <a:r>
              <a:rPr lang="en-US" dirty="0" smtClean="0"/>
              <a:t>(</a:t>
            </a:r>
            <a:r>
              <a:rPr lang="en-US" dirty="0" smtClean="0">
                <a:sym typeface="Symbol"/>
              </a:rPr>
              <a:t></a:t>
            </a:r>
            <a:r>
              <a:rPr lang="en-US" dirty="0" smtClean="0"/>
              <a:t>Tie </a:t>
            </a:r>
            <a:r>
              <a:rPr lang="en-US" dirty="0">
                <a:cs typeface="Calibri" pitchFamily="34" charset="0"/>
                <a:sym typeface="Symbol"/>
              </a:rPr>
              <a:t></a:t>
            </a:r>
            <a:r>
              <a:rPr lang="en-US" dirty="0" smtClean="0"/>
              <a:t> </a:t>
            </a:r>
            <a:r>
              <a:rPr lang="en-US" dirty="0">
                <a:sym typeface="Symbol"/>
              </a:rPr>
              <a:t></a:t>
            </a:r>
            <a:r>
              <a:rPr lang="en-US" dirty="0" smtClean="0"/>
              <a:t>Shirt) </a:t>
            </a:r>
            <a:r>
              <a:rPr lang="en-US" dirty="0">
                <a:cs typeface="Calibri" pitchFamily="34" charset="0"/>
                <a:sym typeface="Symbol"/>
              </a:rPr>
              <a:t></a:t>
            </a:r>
            <a:r>
              <a:rPr lang="en-US" dirty="0" smtClean="0"/>
              <a:t> (</a:t>
            </a:r>
            <a:r>
              <a:rPr lang="en-US" dirty="0">
                <a:sym typeface="Symbol"/>
              </a:rPr>
              <a:t></a:t>
            </a:r>
            <a:r>
              <a:rPr lang="en-US" dirty="0" smtClean="0"/>
              <a:t>Tie </a:t>
            </a:r>
            <a:r>
              <a:rPr lang="en-US" dirty="0">
                <a:cs typeface="Calibri" pitchFamily="34" charset="0"/>
                <a:sym typeface="Symbol"/>
              </a:rPr>
              <a:t></a:t>
            </a:r>
            <a:r>
              <a:rPr lang="en-US" dirty="0" smtClean="0"/>
              <a:t> Shirt)</a:t>
            </a:r>
          </a:p>
          <a:p>
            <a:endParaRPr lang="en-US" dirty="0"/>
          </a:p>
          <a:p>
            <a:r>
              <a:rPr lang="en-US" dirty="0" smtClean="0"/>
              <a:t>FTP: First-order Theorem Proving.</a:t>
            </a:r>
          </a:p>
          <a:p>
            <a:pPr marL="0" indent="0">
              <a:buNone/>
            </a:pPr>
            <a:r>
              <a:rPr lang="en-US" dirty="0"/>
              <a:t>	</a:t>
            </a:r>
            <a:r>
              <a:rPr lang="en-US" dirty="0" smtClean="0">
                <a:sym typeface="Symbol"/>
              </a:rPr>
              <a:t>X,Y,Z [</a:t>
            </a:r>
            <a:r>
              <a:rPr lang="en-US" dirty="0">
                <a:sym typeface="Symbol"/>
              </a:rPr>
              <a:t>X</a:t>
            </a:r>
            <a:r>
              <a:rPr lang="en-US" dirty="0" smtClean="0"/>
              <a:t>*(Y*Z) = (X*Y)*</a:t>
            </a:r>
            <a:r>
              <a:rPr lang="en-US" dirty="0"/>
              <a:t>Z</a:t>
            </a:r>
            <a:r>
              <a:rPr lang="en-US" dirty="0" smtClean="0"/>
              <a:t>] </a:t>
            </a:r>
            <a:br>
              <a:rPr lang="en-US" dirty="0" smtClean="0"/>
            </a:br>
            <a:r>
              <a:rPr lang="en-US" dirty="0" smtClean="0"/>
              <a:t>	</a:t>
            </a:r>
            <a:r>
              <a:rPr lang="en-US" dirty="0" smtClean="0">
                <a:sym typeface="Symbol"/>
              </a:rPr>
              <a:t>X [</a:t>
            </a:r>
            <a:r>
              <a:rPr lang="en-US" dirty="0">
                <a:sym typeface="Symbol"/>
              </a:rPr>
              <a:t>X</a:t>
            </a:r>
            <a:r>
              <a:rPr lang="en-US" dirty="0" smtClean="0">
                <a:sym typeface="Symbol"/>
              </a:rPr>
              <a:t>*</a:t>
            </a:r>
            <a:r>
              <a:rPr lang="en-US" dirty="0" err="1" smtClean="0">
                <a:sym typeface="Symbol"/>
              </a:rPr>
              <a:t>inv</a:t>
            </a:r>
            <a:r>
              <a:rPr lang="en-US" dirty="0" smtClean="0">
                <a:sym typeface="Symbol"/>
              </a:rPr>
              <a:t>(X) = e] </a:t>
            </a:r>
            <a:r>
              <a:rPr lang="en-US" dirty="0">
                <a:sym typeface="Symbol"/>
              </a:rPr>
              <a:t>X [</a:t>
            </a:r>
            <a:r>
              <a:rPr lang="en-US" dirty="0" smtClean="0">
                <a:sym typeface="Symbol"/>
              </a:rPr>
              <a:t>X*e </a:t>
            </a:r>
            <a:r>
              <a:rPr lang="en-US" dirty="0">
                <a:sym typeface="Symbol"/>
              </a:rPr>
              <a:t>= e] </a:t>
            </a:r>
            <a:endParaRPr lang="en-US" dirty="0" smtClean="0"/>
          </a:p>
          <a:p>
            <a:pPr marL="0" indent="0">
              <a:buNone/>
            </a:pPr>
            <a:endParaRPr lang="en-US" dirty="0"/>
          </a:p>
          <a:p>
            <a:pPr lvl="0"/>
            <a:r>
              <a:rPr lang="en-US" dirty="0" smtClean="0"/>
              <a:t>SMT: </a:t>
            </a:r>
            <a:r>
              <a:rPr lang="en-US" dirty="0" err="1" smtClean="0"/>
              <a:t>Satisfiability</a:t>
            </a:r>
            <a:r>
              <a:rPr lang="en-US" dirty="0" smtClean="0"/>
              <a:t> Modulo </a:t>
            </a:r>
            <a:r>
              <a:rPr lang="en-US" dirty="0" smtClean="0">
                <a:solidFill>
                  <a:schemeClr val="tx1">
                    <a:lumMod val="50000"/>
                  </a:schemeClr>
                </a:solidFill>
              </a:rPr>
              <a:t>background</a:t>
            </a:r>
            <a:r>
              <a:rPr lang="en-US" dirty="0" smtClean="0"/>
              <a:t> Theories</a:t>
            </a:r>
            <a:br>
              <a:rPr lang="en-US" dirty="0" smtClean="0"/>
            </a:br>
            <a:r>
              <a:rPr lang="en-US" dirty="0" smtClean="0"/>
              <a:t>	</a:t>
            </a:r>
            <a:r>
              <a:rPr lang="en-US" dirty="0">
                <a:cs typeface="Calibri" pitchFamily="34" charset="0"/>
                <a:sym typeface="Symbol"/>
              </a:rPr>
              <a:t>b + 2 = c  </a:t>
            </a:r>
            <a:r>
              <a:rPr lang="en-US" dirty="0" smtClean="0">
                <a:cs typeface="Calibri" pitchFamily="34" charset="0"/>
                <a:sym typeface="Symbol"/>
              </a:rPr>
              <a:t>A[3</a:t>
            </a:r>
            <a:r>
              <a:rPr lang="en-US" dirty="0">
                <a:cs typeface="Calibri" pitchFamily="34" charset="0"/>
                <a:sym typeface="Symbol"/>
              </a:rPr>
              <a:t>]</a:t>
            </a:r>
            <a:r>
              <a:rPr lang="en-US" dirty="0" smtClean="0">
                <a:cs typeface="Calibri" pitchFamily="34" charset="0"/>
                <a:sym typeface="Symbol"/>
              </a:rPr>
              <a:t> </a:t>
            </a:r>
            <a:r>
              <a:rPr lang="en-US" dirty="0">
                <a:cs typeface="Calibri" pitchFamily="34" charset="0"/>
                <a:sym typeface="Symbol"/>
              </a:rPr>
              <a:t>≠ </a:t>
            </a:r>
            <a:r>
              <a:rPr lang="en-US" dirty="0" smtClean="0">
                <a:cs typeface="Calibri" pitchFamily="34" charset="0"/>
                <a:sym typeface="Symbol"/>
              </a:rPr>
              <a:t>A[c-b+1]</a:t>
            </a:r>
            <a:endParaRPr lang="en-US" dirty="0" smtClean="0"/>
          </a:p>
          <a:p>
            <a:pPr marL="0" indent="0">
              <a:buNone/>
            </a:pPr>
            <a:r>
              <a:rPr lang="en-US" dirty="0"/>
              <a:t>	</a:t>
            </a:r>
          </a:p>
        </p:txBody>
      </p:sp>
    </p:spTree>
    <p:extLst>
      <p:ext uri="{BB962C8B-B14F-4D97-AF65-F5344CB8AC3E}">
        <p14:creationId xmlns:p14="http://schemas.microsoft.com/office/powerpoint/2010/main" val="281758540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SAT - Milestones</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416389496"/>
              </p:ext>
            </p:extLst>
          </p:nvPr>
        </p:nvGraphicFramePr>
        <p:xfrm>
          <a:off x="132265" y="1584103"/>
          <a:ext cx="3338663" cy="4855296"/>
        </p:xfrm>
        <a:graphic>
          <a:graphicData uri="http://schemas.openxmlformats.org/drawingml/2006/table">
            <a:tbl>
              <a:tblPr firstRow="1" bandRow="1">
                <a:tableStyleId>{21E4AEA4-8DFA-4A89-87EB-49C32662AFE0}</a:tableStyleId>
              </a:tblPr>
              <a:tblGrid>
                <a:gridCol w="643742"/>
                <a:gridCol w="2694921"/>
              </a:tblGrid>
              <a:tr h="304188">
                <a:tc>
                  <a:txBody>
                    <a:bodyPr/>
                    <a:lstStyle/>
                    <a:p>
                      <a:r>
                        <a:rPr lang="en-US" sz="1400" dirty="0" smtClean="0"/>
                        <a:t>year</a:t>
                      </a:r>
                      <a:endParaRPr lang="en-US" sz="1400" dirty="0"/>
                    </a:p>
                  </a:txBody>
                  <a:tcPr/>
                </a:tc>
                <a:tc>
                  <a:txBody>
                    <a:bodyPr/>
                    <a:lstStyle/>
                    <a:p>
                      <a:r>
                        <a:rPr lang="en-US" sz="1400" dirty="0" smtClean="0"/>
                        <a:t>Milestone</a:t>
                      </a:r>
                      <a:endParaRPr lang="en-US" sz="1400" dirty="0"/>
                    </a:p>
                  </a:txBody>
                  <a:tcPr/>
                </a:tc>
              </a:tr>
              <a:tr h="304188">
                <a:tc>
                  <a:txBody>
                    <a:bodyPr/>
                    <a:lstStyle/>
                    <a:p>
                      <a:r>
                        <a:rPr lang="en-US" sz="1400" dirty="0" smtClean="0"/>
                        <a:t>1960</a:t>
                      </a:r>
                      <a:endParaRPr lang="en-US" sz="1400" dirty="0"/>
                    </a:p>
                  </a:txBody>
                  <a:tcPr/>
                </a:tc>
                <a:tc>
                  <a:txBody>
                    <a:bodyPr/>
                    <a:lstStyle/>
                    <a:p>
                      <a:r>
                        <a:rPr lang="en-US" sz="1400" dirty="0" smtClean="0"/>
                        <a:t>Davis</a:t>
                      </a:r>
                      <a:r>
                        <a:rPr lang="en-US" sz="1400" baseline="0" dirty="0" smtClean="0"/>
                        <a:t>-Putnam procedure</a:t>
                      </a:r>
                      <a:endParaRPr lang="en-US" sz="1400" dirty="0"/>
                    </a:p>
                  </a:txBody>
                  <a:tcPr/>
                </a:tc>
              </a:tr>
              <a:tr h="304188">
                <a:tc>
                  <a:txBody>
                    <a:bodyPr/>
                    <a:lstStyle/>
                    <a:p>
                      <a:r>
                        <a:rPr lang="en-US" sz="1400" dirty="0" smtClean="0"/>
                        <a:t>1962</a:t>
                      </a:r>
                      <a:endParaRPr lang="en-US" sz="1400" dirty="0"/>
                    </a:p>
                  </a:txBody>
                  <a:tcPr/>
                </a:tc>
                <a:tc>
                  <a:txBody>
                    <a:bodyPr/>
                    <a:lstStyle/>
                    <a:p>
                      <a:r>
                        <a:rPr lang="en-US" sz="1400" dirty="0" smtClean="0"/>
                        <a:t>Davis-</a:t>
                      </a:r>
                      <a:r>
                        <a:rPr lang="en-US" sz="1400" dirty="0" err="1" smtClean="0"/>
                        <a:t>Logeman</a:t>
                      </a:r>
                      <a:r>
                        <a:rPr lang="en-US" sz="1400" dirty="0" smtClean="0"/>
                        <a:t>-Loveland</a:t>
                      </a:r>
                      <a:endParaRPr lang="en-US" sz="1400" dirty="0"/>
                    </a:p>
                  </a:txBody>
                  <a:tcPr/>
                </a:tc>
              </a:tr>
              <a:tr h="373486">
                <a:tc>
                  <a:txBody>
                    <a:bodyPr/>
                    <a:lstStyle/>
                    <a:p>
                      <a:r>
                        <a:rPr lang="en-US" sz="1400" dirty="0" smtClean="0"/>
                        <a:t>1984</a:t>
                      </a:r>
                      <a:endParaRPr lang="en-US" sz="1400" dirty="0"/>
                    </a:p>
                  </a:txBody>
                  <a:tcPr/>
                </a:tc>
                <a:tc>
                  <a:txBody>
                    <a:bodyPr/>
                    <a:lstStyle/>
                    <a:p>
                      <a:r>
                        <a:rPr lang="en-US" sz="1400" dirty="0" smtClean="0"/>
                        <a:t>Binary Decision Diagrams </a:t>
                      </a:r>
                    </a:p>
                  </a:txBody>
                  <a:tcPr/>
                </a:tc>
              </a:tr>
              <a:tr h="301814">
                <a:tc>
                  <a:txBody>
                    <a:bodyPr/>
                    <a:lstStyle/>
                    <a:p>
                      <a:r>
                        <a:rPr lang="en-US" sz="1400" dirty="0" smtClean="0"/>
                        <a:t>1992</a:t>
                      </a:r>
                      <a:endParaRPr lang="en-US" sz="1400" dirty="0"/>
                    </a:p>
                  </a:txBody>
                  <a:tcPr/>
                </a:tc>
                <a:tc>
                  <a:txBody>
                    <a:bodyPr/>
                    <a:lstStyle/>
                    <a:p>
                      <a:r>
                        <a:rPr lang="en-US" sz="1400" dirty="0" smtClean="0"/>
                        <a:t>DIMACS SAT challenge</a:t>
                      </a:r>
                      <a:endParaRPr lang="en-US" sz="1400" dirty="0"/>
                    </a:p>
                  </a:txBody>
                  <a:tcPr/>
                </a:tc>
              </a:tr>
              <a:tr h="329696">
                <a:tc>
                  <a:txBody>
                    <a:bodyPr/>
                    <a:lstStyle/>
                    <a:p>
                      <a:r>
                        <a:rPr lang="en-US" sz="1400" dirty="0" smtClean="0"/>
                        <a:t>1994</a:t>
                      </a:r>
                      <a:endParaRPr lang="en-US" sz="1400" dirty="0"/>
                    </a:p>
                  </a:txBody>
                  <a:tcPr/>
                </a:tc>
                <a:tc>
                  <a:txBody>
                    <a:bodyPr/>
                    <a:lstStyle/>
                    <a:p>
                      <a:r>
                        <a:rPr lang="en-US" sz="1400" dirty="0" smtClean="0"/>
                        <a:t>SATO:</a:t>
                      </a:r>
                      <a:r>
                        <a:rPr lang="en-US" sz="1400" baseline="0" dirty="0" smtClean="0"/>
                        <a:t> clause indexing</a:t>
                      </a:r>
                      <a:endParaRPr lang="en-US" sz="1400" dirty="0"/>
                    </a:p>
                  </a:txBody>
                  <a:tcPr/>
                </a:tc>
              </a:tr>
              <a:tr h="367738">
                <a:tc>
                  <a:txBody>
                    <a:bodyPr/>
                    <a:lstStyle/>
                    <a:p>
                      <a:r>
                        <a:rPr lang="en-US" sz="1400" dirty="0" smtClean="0"/>
                        <a:t>1997</a:t>
                      </a:r>
                      <a:endParaRPr lang="en-US" sz="1400" dirty="0"/>
                    </a:p>
                  </a:txBody>
                  <a:tcPr/>
                </a:tc>
                <a:tc>
                  <a:txBody>
                    <a:bodyPr/>
                    <a:lstStyle/>
                    <a:p>
                      <a:r>
                        <a:rPr lang="en-US" sz="1400" dirty="0" smtClean="0"/>
                        <a:t>GRASP: </a:t>
                      </a:r>
                      <a:r>
                        <a:rPr lang="en-US" sz="1400" baseline="0" dirty="0" smtClean="0"/>
                        <a:t>conflict clause learning</a:t>
                      </a:r>
                      <a:endParaRPr lang="en-US" sz="1400" dirty="0"/>
                    </a:p>
                  </a:txBody>
                  <a:tcPr/>
                </a:tc>
              </a:tr>
              <a:tr h="304188">
                <a:tc>
                  <a:txBody>
                    <a:bodyPr/>
                    <a:lstStyle/>
                    <a:p>
                      <a:r>
                        <a:rPr lang="en-US" sz="1400" dirty="0" smtClean="0"/>
                        <a:t>1998</a:t>
                      </a:r>
                      <a:endParaRPr lang="en-US" sz="1400" dirty="0"/>
                    </a:p>
                  </a:txBody>
                  <a:tcPr/>
                </a:tc>
                <a:tc>
                  <a:txBody>
                    <a:bodyPr/>
                    <a:lstStyle/>
                    <a:p>
                      <a:r>
                        <a:rPr lang="en-US" sz="1400" dirty="0" smtClean="0"/>
                        <a:t>Search</a:t>
                      </a:r>
                      <a:r>
                        <a:rPr lang="en-US" sz="1400" baseline="0" dirty="0" smtClean="0"/>
                        <a:t> Restarts</a:t>
                      </a:r>
                      <a:endParaRPr lang="en-US" sz="1400" dirty="0"/>
                    </a:p>
                  </a:txBody>
                  <a:tcPr/>
                </a:tc>
              </a:tr>
              <a:tr h="304188">
                <a:tc>
                  <a:txBody>
                    <a:bodyPr/>
                    <a:lstStyle/>
                    <a:p>
                      <a:r>
                        <a:rPr lang="en-US" sz="1400" dirty="0" smtClean="0"/>
                        <a:t>2001</a:t>
                      </a:r>
                      <a:endParaRPr lang="en-US" sz="1400" dirty="0"/>
                    </a:p>
                  </a:txBody>
                  <a:tcPr/>
                </a:tc>
                <a:tc>
                  <a:txBody>
                    <a:bodyPr/>
                    <a:lstStyle/>
                    <a:p>
                      <a:r>
                        <a:rPr lang="en-US" sz="1400" dirty="0" err="1" smtClean="0"/>
                        <a:t>zChaff</a:t>
                      </a:r>
                      <a:r>
                        <a:rPr lang="en-US" sz="1400" dirty="0" smtClean="0"/>
                        <a:t>: 2-watch</a:t>
                      </a:r>
                      <a:r>
                        <a:rPr lang="en-US" sz="1400" baseline="0" dirty="0" smtClean="0"/>
                        <a:t> literal, VSIDS</a:t>
                      </a:r>
                      <a:endParaRPr lang="en-US" sz="1400" dirty="0"/>
                    </a:p>
                  </a:txBody>
                  <a:tcPr/>
                </a:tc>
              </a:tr>
              <a:tr h="304188">
                <a:tc>
                  <a:txBody>
                    <a:bodyPr/>
                    <a:lstStyle/>
                    <a:p>
                      <a:r>
                        <a:rPr lang="en-US" sz="1400" dirty="0" smtClean="0"/>
                        <a:t>2005</a:t>
                      </a:r>
                      <a:endParaRPr lang="en-US" sz="1400" dirty="0"/>
                    </a:p>
                  </a:txBody>
                  <a:tcPr/>
                </a:tc>
                <a:tc>
                  <a:txBody>
                    <a:bodyPr/>
                    <a:lstStyle/>
                    <a:p>
                      <a:r>
                        <a:rPr lang="en-US" sz="1400" dirty="0" smtClean="0"/>
                        <a:t>Preprocessing techniques</a:t>
                      </a:r>
                      <a:endParaRPr lang="en-US" sz="1400" dirty="0"/>
                    </a:p>
                  </a:txBody>
                  <a:tcPr/>
                </a:tc>
              </a:tr>
              <a:tr h="304188">
                <a:tc>
                  <a:txBody>
                    <a:bodyPr/>
                    <a:lstStyle/>
                    <a:p>
                      <a:r>
                        <a:rPr lang="en-US" sz="1400" dirty="0" smtClean="0"/>
                        <a:t>2007</a:t>
                      </a:r>
                      <a:endParaRPr lang="en-US" sz="1400" dirty="0"/>
                    </a:p>
                  </a:txBody>
                  <a:tcPr/>
                </a:tc>
                <a:tc>
                  <a:txBody>
                    <a:bodyPr/>
                    <a:lstStyle/>
                    <a:p>
                      <a:r>
                        <a:rPr lang="en-US" sz="1400" dirty="0" smtClean="0"/>
                        <a:t>Phase caching</a:t>
                      </a:r>
                      <a:endParaRPr lang="en-US" sz="1400" dirty="0"/>
                    </a:p>
                  </a:txBody>
                  <a:tcPr/>
                </a:tc>
              </a:tr>
              <a:tr h="304188">
                <a:tc>
                  <a:txBody>
                    <a:bodyPr/>
                    <a:lstStyle/>
                    <a:p>
                      <a:r>
                        <a:rPr lang="en-US" sz="1400" dirty="0" smtClean="0"/>
                        <a:t>2008</a:t>
                      </a:r>
                      <a:endParaRPr lang="en-US" sz="1400" dirty="0"/>
                    </a:p>
                  </a:txBody>
                  <a:tcPr/>
                </a:tc>
                <a:tc>
                  <a:txBody>
                    <a:bodyPr/>
                    <a:lstStyle/>
                    <a:p>
                      <a:r>
                        <a:rPr lang="en-US" sz="1400" dirty="0" smtClean="0"/>
                        <a:t>Cache</a:t>
                      </a:r>
                      <a:r>
                        <a:rPr lang="en-US" sz="1400" baseline="0" dirty="0" smtClean="0"/>
                        <a:t> optimized indexing</a:t>
                      </a:r>
                      <a:endParaRPr lang="en-US" sz="1400" dirty="0"/>
                    </a:p>
                  </a:txBody>
                  <a:tcPr/>
                </a:tc>
              </a:tr>
              <a:tr h="587447">
                <a:tc>
                  <a:txBody>
                    <a:bodyPr/>
                    <a:lstStyle/>
                    <a:p>
                      <a:r>
                        <a:rPr lang="en-US" sz="1400" dirty="0" smtClean="0"/>
                        <a:t>2009</a:t>
                      </a:r>
                      <a:endParaRPr lang="en-US" sz="1400" dirty="0"/>
                    </a:p>
                  </a:txBody>
                  <a:tcPr/>
                </a:tc>
                <a:tc>
                  <a:txBody>
                    <a:bodyPr/>
                    <a:lstStyle/>
                    <a:p>
                      <a:r>
                        <a:rPr lang="en-US" sz="1400" dirty="0" smtClean="0"/>
                        <a:t>In-processing,</a:t>
                      </a:r>
                      <a:r>
                        <a:rPr lang="en-US" sz="1400" baseline="0" dirty="0" smtClean="0"/>
                        <a:t> clause management</a:t>
                      </a:r>
                      <a:endParaRPr lang="en-US" sz="1400" dirty="0"/>
                    </a:p>
                  </a:txBody>
                  <a:tcPr/>
                </a:tc>
              </a:tr>
              <a:tr h="453729">
                <a:tc>
                  <a:txBody>
                    <a:bodyPr/>
                    <a:lstStyle/>
                    <a:p>
                      <a:r>
                        <a:rPr lang="en-US" sz="1400" dirty="0" smtClean="0"/>
                        <a:t>2010</a:t>
                      </a:r>
                      <a:endParaRPr lang="en-US" sz="1400" dirty="0"/>
                    </a:p>
                  </a:txBody>
                  <a:tcPr/>
                </a:tc>
                <a:tc>
                  <a:txBody>
                    <a:bodyPr/>
                    <a:lstStyle/>
                    <a:p>
                      <a:r>
                        <a:rPr lang="en-US" sz="1400" dirty="0" smtClean="0"/>
                        <a:t>Blocked</a:t>
                      </a:r>
                      <a:r>
                        <a:rPr lang="en-US" sz="1400" baseline="0" dirty="0" smtClean="0"/>
                        <a:t> clause elimination</a:t>
                      </a:r>
                      <a:endParaRPr lang="en-US" sz="1400" dirty="0"/>
                    </a:p>
                  </a:txBody>
                  <a:tcPr/>
                </a:tc>
              </a:tr>
            </a:tbl>
          </a:graphicData>
        </a:graphic>
      </p:graphicFrame>
      <p:pic>
        <p:nvPicPr>
          <p:cNvPr id="1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239" t="11305" r="12717" b="6087"/>
          <a:stretch/>
        </p:blipFill>
        <p:spPr bwMode="auto">
          <a:xfrm>
            <a:off x="4364934" y="2694335"/>
            <a:ext cx="4779066" cy="3378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Left-Right Arrow 15"/>
          <p:cNvSpPr/>
          <p:nvPr/>
        </p:nvSpPr>
        <p:spPr bwMode="auto">
          <a:xfrm>
            <a:off x="5859887" y="2305318"/>
            <a:ext cx="3000778" cy="193183"/>
          </a:xfrm>
          <a:prstGeom prst="leftRight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7" name="TextBox 16"/>
          <p:cNvSpPr txBox="1"/>
          <p:nvPr/>
        </p:nvSpPr>
        <p:spPr>
          <a:xfrm>
            <a:off x="5628067" y="1927469"/>
            <a:ext cx="684803" cy="369332"/>
          </a:xfrm>
          <a:prstGeom prst="rect">
            <a:avLst/>
          </a:prstGeom>
          <a:noFill/>
        </p:spPr>
        <p:txBody>
          <a:bodyPr wrap="none" rtlCol="0">
            <a:spAutoFit/>
          </a:bodyPr>
          <a:lstStyle/>
          <a:p>
            <a:r>
              <a:rPr lang="en-US" dirty="0" smtClean="0">
                <a:solidFill>
                  <a:schemeClr val="bg1"/>
                </a:solidFill>
              </a:rPr>
              <a:t>2002</a:t>
            </a:r>
          </a:p>
        </p:txBody>
      </p:sp>
      <p:sp>
        <p:nvSpPr>
          <p:cNvPr id="18" name="TextBox 17"/>
          <p:cNvSpPr txBox="1"/>
          <p:nvPr/>
        </p:nvSpPr>
        <p:spPr>
          <a:xfrm>
            <a:off x="8343363" y="1935986"/>
            <a:ext cx="684803" cy="369332"/>
          </a:xfrm>
          <a:prstGeom prst="rect">
            <a:avLst/>
          </a:prstGeom>
          <a:noFill/>
        </p:spPr>
        <p:txBody>
          <a:bodyPr wrap="none" rtlCol="0">
            <a:spAutoFit/>
          </a:bodyPr>
          <a:lstStyle/>
          <a:p>
            <a:r>
              <a:rPr lang="en-US" dirty="0" smtClean="0">
                <a:solidFill>
                  <a:schemeClr val="bg1"/>
                </a:solidFill>
              </a:rPr>
              <a:t>2010</a:t>
            </a:r>
          </a:p>
        </p:txBody>
      </p:sp>
      <p:sp>
        <p:nvSpPr>
          <p:cNvPr id="20" name="TextBox 19"/>
          <p:cNvSpPr txBox="1"/>
          <p:nvPr/>
        </p:nvSpPr>
        <p:spPr>
          <a:xfrm>
            <a:off x="3919108" y="1324246"/>
            <a:ext cx="5224892" cy="369332"/>
          </a:xfrm>
          <a:prstGeom prst="rect">
            <a:avLst/>
          </a:prstGeom>
          <a:noFill/>
        </p:spPr>
        <p:txBody>
          <a:bodyPr wrap="none" rtlCol="0">
            <a:spAutoFit/>
          </a:bodyPr>
          <a:lstStyle/>
          <a:p>
            <a:r>
              <a:rPr lang="en-US" dirty="0" smtClean="0">
                <a:solidFill>
                  <a:schemeClr val="bg1"/>
                </a:solidFill>
              </a:rPr>
              <a:t>Problems impossible 10 years ago are trivial today</a:t>
            </a:r>
          </a:p>
        </p:txBody>
      </p:sp>
      <mc:AlternateContent xmlns:mc="http://schemas.openxmlformats.org/markup-compatibility/2006" xmlns:p14="http://schemas.microsoft.com/office/powerpoint/2010/main">
        <mc:Choice Requires="p14">
          <p:contentPart p14:bwMode="auto" r:id="rId3">
            <p14:nvContentPartPr>
              <p14:cNvPr id="25" name="Ink 24"/>
              <p14:cNvContentPartPr/>
              <p14:nvPr/>
            </p14:nvContentPartPr>
            <p14:xfrm>
              <a:off x="5824575" y="3011978"/>
              <a:ext cx="310320" cy="255960"/>
            </p14:xfrm>
          </p:contentPart>
        </mc:Choice>
        <mc:Fallback xmlns="">
          <p:pic>
            <p:nvPicPr>
              <p:cNvPr id="25" name="Ink 24"/>
              <p:cNvPicPr/>
              <p:nvPr/>
            </p:nvPicPr>
            <p:blipFill>
              <a:blip r:embed="rId4"/>
              <a:stretch>
                <a:fillRect/>
              </a:stretch>
            </p:blipFill>
            <p:spPr>
              <a:xfrm>
                <a:off x="5809455" y="2996498"/>
                <a:ext cx="34128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6" name="Ink 25"/>
              <p14:cNvContentPartPr/>
              <p14:nvPr/>
            </p14:nvContentPartPr>
            <p14:xfrm>
              <a:off x="5886135" y="3271718"/>
              <a:ext cx="104040" cy="2460960"/>
            </p14:xfrm>
          </p:contentPart>
        </mc:Choice>
        <mc:Fallback xmlns="">
          <p:pic>
            <p:nvPicPr>
              <p:cNvPr id="26" name="Ink 25"/>
              <p:cNvPicPr/>
              <p:nvPr/>
            </p:nvPicPr>
            <p:blipFill>
              <a:blip r:embed="rId6"/>
              <a:stretch>
                <a:fillRect/>
              </a:stretch>
            </p:blipFill>
            <p:spPr>
              <a:xfrm>
                <a:off x="5868135" y="3255878"/>
                <a:ext cx="139680" cy="2494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7" name="Ink 26"/>
              <p14:cNvContentPartPr/>
              <p14:nvPr/>
            </p14:nvContentPartPr>
            <p14:xfrm>
              <a:off x="5848695" y="5696318"/>
              <a:ext cx="95400" cy="81000"/>
            </p14:xfrm>
          </p:contentPart>
        </mc:Choice>
        <mc:Fallback xmlns="">
          <p:pic>
            <p:nvPicPr>
              <p:cNvPr id="27" name="Ink 26"/>
              <p:cNvPicPr/>
              <p:nvPr/>
            </p:nvPicPr>
            <p:blipFill>
              <a:blip r:embed="rId8"/>
              <a:stretch>
                <a:fillRect/>
              </a:stretch>
            </p:blipFill>
            <p:spPr>
              <a:xfrm>
                <a:off x="5832855" y="5680478"/>
                <a:ext cx="117000" cy="112680"/>
              </a:xfrm>
              <a:prstGeom prst="rect">
                <a:avLst/>
              </a:prstGeom>
            </p:spPr>
          </p:pic>
        </mc:Fallback>
      </mc:AlternateContent>
      <p:sp>
        <p:nvSpPr>
          <p:cNvPr id="3" name="Down Arrow 2"/>
          <p:cNvSpPr/>
          <p:nvPr/>
        </p:nvSpPr>
        <p:spPr bwMode="auto">
          <a:xfrm>
            <a:off x="3825027" y="2296801"/>
            <a:ext cx="235750" cy="3480517"/>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 name="TextBox 5"/>
          <p:cNvSpPr txBox="1"/>
          <p:nvPr/>
        </p:nvSpPr>
        <p:spPr>
          <a:xfrm>
            <a:off x="3517973" y="1862869"/>
            <a:ext cx="1077539" cy="369332"/>
          </a:xfrm>
          <a:prstGeom prst="rect">
            <a:avLst/>
          </a:prstGeom>
          <a:noFill/>
        </p:spPr>
        <p:txBody>
          <a:bodyPr wrap="none" rtlCol="0">
            <a:spAutoFit/>
          </a:bodyPr>
          <a:lstStyle/>
          <a:p>
            <a:r>
              <a:rPr lang="en-US" b="1" dirty="0" smtClean="0">
                <a:solidFill>
                  <a:schemeClr val="accent2">
                    <a:lumMod val="75000"/>
                  </a:schemeClr>
                </a:solidFill>
                <a:effectLst>
                  <a:outerShdw blurRad="38100" dist="38100" dir="2700000" algn="tl">
                    <a:srgbClr val="000000">
                      <a:alpha val="43137"/>
                    </a:srgbClr>
                  </a:outerShdw>
                </a:effectLst>
              </a:rPr>
              <a:t>Concept</a:t>
            </a:r>
          </a:p>
        </p:txBody>
      </p:sp>
      <p:sp>
        <p:nvSpPr>
          <p:cNvPr id="19" name="TextBox 18"/>
          <p:cNvSpPr txBox="1"/>
          <p:nvPr/>
        </p:nvSpPr>
        <p:spPr>
          <a:xfrm>
            <a:off x="3448999" y="5898534"/>
            <a:ext cx="1807611" cy="923330"/>
          </a:xfrm>
          <a:prstGeom prst="rect">
            <a:avLst/>
          </a:prstGeom>
          <a:noFill/>
        </p:spPr>
        <p:txBody>
          <a:bodyPr wrap="none" rtlCol="0">
            <a:spAutoFit/>
          </a:bodyPr>
          <a:lstStyle/>
          <a:p>
            <a:r>
              <a:rPr lang="en-US" b="1" dirty="0" smtClean="0">
                <a:solidFill>
                  <a:schemeClr val="accent2">
                    <a:lumMod val="75000"/>
                  </a:schemeClr>
                </a:solidFill>
                <a:effectLst>
                  <a:outerShdw blurRad="38100" dist="38100" dir="2700000" algn="tl">
                    <a:srgbClr val="000000">
                      <a:alpha val="43137"/>
                    </a:srgbClr>
                  </a:outerShdw>
                </a:effectLst>
              </a:rPr>
              <a:t>Millions of </a:t>
            </a:r>
            <a:br>
              <a:rPr lang="en-US" b="1" dirty="0" smtClean="0">
                <a:solidFill>
                  <a:schemeClr val="accent2">
                    <a:lumMod val="75000"/>
                  </a:schemeClr>
                </a:solidFill>
                <a:effectLst>
                  <a:outerShdw blurRad="38100" dist="38100" dir="2700000" algn="tl">
                    <a:srgbClr val="000000">
                      <a:alpha val="43137"/>
                    </a:srgbClr>
                  </a:outerShdw>
                </a:effectLst>
              </a:rPr>
            </a:br>
            <a:r>
              <a:rPr lang="en-US" b="1" dirty="0" smtClean="0">
                <a:solidFill>
                  <a:schemeClr val="accent2">
                    <a:lumMod val="75000"/>
                  </a:schemeClr>
                </a:solidFill>
                <a:effectLst>
                  <a:outerShdw blurRad="38100" dist="38100" dir="2700000" algn="tl">
                    <a:srgbClr val="000000">
                      <a:alpha val="43137"/>
                    </a:srgbClr>
                  </a:outerShdw>
                </a:effectLst>
              </a:rPr>
              <a:t>variables from </a:t>
            </a:r>
          </a:p>
          <a:p>
            <a:r>
              <a:rPr lang="en-US" b="1" dirty="0" smtClean="0">
                <a:solidFill>
                  <a:schemeClr val="accent2">
                    <a:lumMod val="75000"/>
                  </a:schemeClr>
                </a:solidFill>
                <a:effectLst>
                  <a:outerShdw blurRad="38100" dist="38100" dir="2700000" algn="tl">
                    <a:srgbClr val="000000">
                      <a:alpha val="43137"/>
                    </a:srgbClr>
                  </a:outerShdw>
                </a:effectLst>
              </a:rPr>
              <a:t>HW designs</a:t>
            </a:r>
          </a:p>
        </p:txBody>
      </p:sp>
      <mc:AlternateContent xmlns:mc="http://schemas.openxmlformats.org/markup-compatibility/2006" xmlns:p14="http://schemas.microsoft.com/office/powerpoint/2010/main">
        <mc:Choice Requires="p14">
          <p:contentPart p14:bwMode="auto" r:id="rId9">
            <p14:nvContentPartPr>
              <p14:cNvPr id="8" name="Ink 7"/>
              <p14:cNvContentPartPr/>
              <p14:nvPr/>
            </p14:nvContentPartPr>
            <p14:xfrm>
              <a:off x="5767485" y="5547300"/>
              <a:ext cx="243720" cy="223560"/>
            </p14:xfrm>
          </p:contentPart>
        </mc:Choice>
        <mc:Fallback xmlns="">
          <p:pic>
            <p:nvPicPr>
              <p:cNvPr id="8" name="Ink 7"/>
              <p:cNvPicPr/>
              <p:nvPr/>
            </p:nvPicPr>
            <p:blipFill>
              <a:blip r:embed="rId10"/>
              <a:stretch>
                <a:fillRect/>
              </a:stretch>
            </p:blipFill>
            <p:spPr>
              <a:xfrm>
                <a:off x="5752365" y="5531460"/>
                <a:ext cx="27468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p14:cNvContentPartPr/>
              <p14:nvPr/>
            </p14:nvContentPartPr>
            <p14:xfrm>
              <a:off x="5879805" y="5610300"/>
              <a:ext cx="21240" cy="50400"/>
            </p14:xfrm>
          </p:contentPart>
        </mc:Choice>
        <mc:Fallback xmlns="">
          <p:pic>
            <p:nvPicPr>
              <p:cNvPr id="10" name="Ink 9"/>
              <p:cNvPicPr/>
              <p:nvPr/>
            </p:nvPicPr>
            <p:blipFill>
              <a:blip r:embed="rId12"/>
              <a:stretch>
                <a:fillRect/>
              </a:stretch>
            </p:blipFill>
            <p:spPr>
              <a:xfrm>
                <a:off x="5864685" y="5595180"/>
                <a:ext cx="5112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p14:cNvContentPartPr/>
              <p14:nvPr/>
            </p14:nvContentPartPr>
            <p14:xfrm>
              <a:off x="5781885" y="5552700"/>
              <a:ext cx="219240" cy="223920"/>
            </p14:xfrm>
          </p:contentPart>
        </mc:Choice>
        <mc:Fallback xmlns="">
          <p:pic>
            <p:nvPicPr>
              <p:cNvPr id="12" name="Ink 11"/>
              <p:cNvPicPr/>
              <p:nvPr/>
            </p:nvPicPr>
            <p:blipFill>
              <a:blip r:embed="rId14"/>
              <a:stretch>
                <a:fillRect/>
              </a:stretch>
            </p:blipFill>
            <p:spPr>
              <a:xfrm>
                <a:off x="5766405" y="5537940"/>
                <a:ext cx="249480" cy="254880"/>
              </a:xfrm>
              <a:prstGeom prst="rect">
                <a:avLst/>
              </a:prstGeom>
            </p:spPr>
          </p:pic>
        </mc:Fallback>
      </mc:AlternateContent>
    </p:spTree>
    <p:extLst>
      <p:ext uri="{BB962C8B-B14F-4D97-AF65-F5344CB8AC3E}">
        <p14:creationId xmlns:p14="http://schemas.microsoft.com/office/powerpoint/2010/main" val="1406511060"/>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FTP - Milestones</a:t>
            </a:r>
            <a:endParaRPr lang="en-US" dirty="0"/>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2474874264"/>
              </p:ext>
            </p:extLst>
          </p:nvPr>
        </p:nvGraphicFramePr>
        <p:xfrm>
          <a:off x="1055283" y="927100"/>
          <a:ext cx="7830354" cy="5558741"/>
        </p:xfrm>
        <a:graphic>
          <a:graphicData uri="http://schemas.openxmlformats.org/drawingml/2006/table">
            <a:tbl>
              <a:tblPr/>
              <a:tblGrid>
                <a:gridCol w="459736"/>
                <a:gridCol w="1898267"/>
                <a:gridCol w="1248081"/>
                <a:gridCol w="501885"/>
                <a:gridCol w="2209703"/>
                <a:gridCol w="1512682"/>
              </a:tblGrid>
              <a:tr h="185954">
                <a:tc>
                  <a:txBody>
                    <a:bodyPr/>
                    <a:lstStyle/>
                    <a:p>
                      <a:pPr algn="l" fontAlgn="b"/>
                      <a:r>
                        <a:rPr lang="en-US" sz="1200" b="1" i="0" u="none" strike="noStrike" dirty="0">
                          <a:solidFill>
                            <a:srgbClr val="FFFFFF"/>
                          </a:solidFill>
                          <a:effectLst/>
                          <a:latin typeface="Calibri"/>
                        </a:rPr>
                        <a:t>Year</a:t>
                      </a:r>
                    </a:p>
                  </a:txBody>
                  <a:tcPr marL="3695" marR="3695" marT="3695" marB="0" anchor="b">
                    <a:lnL w="6350" cap="flat" cmpd="sng" algn="ctr">
                      <a:solidFill>
                        <a:srgbClr val="95B3D7"/>
                      </a:solidFill>
                      <a:prstDash val="solid"/>
                      <a:round/>
                      <a:headEnd type="none" w="med" len="med"/>
                      <a:tailEnd type="none" w="med" len="med"/>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4F81BD"/>
                    </a:solidFill>
                  </a:tcPr>
                </a:tc>
                <a:tc>
                  <a:txBody>
                    <a:bodyPr/>
                    <a:lstStyle/>
                    <a:p>
                      <a:pPr algn="l" fontAlgn="b"/>
                      <a:r>
                        <a:rPr lang="en-US" sz="1200" b="1" i="0" u="none" strike="noStrike">
                          <a:solidFill>
                            <a:srgbClr val="FFFFFF"/>
                          </a:solidFill>
                          <a:effectLst/>
                          <a:latin typeface="Calibri"/>
                        </a:rPr>
                        <a:t>Milestone</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4F81BD"/>
                    </a:solidFill>
                  </a:tcPr>
                </a:tc>
                <a:tc>
                  <a:txBody>
                    <a:bodyPr/>
                    <a:lstStyle/>
                    <a:p>
                      <a:pPr algn="l" fontAlgn="b"/>
                      <a:r>
                        <a:rPr lang="en-US" sz="1200" b="1" i="0" u="none" strike="noStrike">
                          <a:solidFill>
                            <a:srgbClr val="FFFFFF"/>
                          </a:solidFill>
                          <a:effectLst/>
                          <a:latin typeface="Calibri"/>
                        </a:rPr>
                        <a:t>Who</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4F81BD"/>
                    </a:solidFill>
                  </a:tcPr>
                </a:tc>
                <a:tc>
                  <a:txBody>
                    <a:bodyPr/>
                    <a:lstStyle/>
                    <a:p>
                      <a:pPr algn="l" fontAlgn="b"/>
                      <a:r>
                        <a:rPr lang="en-US" sz="1200" b="1" i="0" u="none" strike="noStrike" dirty="0" smtClean="0">
                          <a:solidFill>
                            <a:srgbClr val="FFFFFF"/>
                          </a:solidFill>
                          <a:effectLst/>
                          <a:latin typeface="Calibri"/>
                        </a:rPr>
                        <a:t>Year</a:t>
                      </a:r>
                      <a:endParaRPr lang="en-US" sz="1200" b="1" i="0" u="none" strike="noStrike" dirty="0">
                        <a:solidFill>
                          <a:srgbClr val="FFFFFF"/>
                        </a:solidFill>
                        <a:effectLst/>
                        <a:latin typeface="Calibri"/>
                      </a:endParaRP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4F81BD"/>
                    </a:solidFill>
                  </a:tcPr>
                </a:tc>
                <a:tc>
                  <a:txBody>
                    <a:bodyPr/>
                    <a:lstStyle/>
                    <a:p>
                      <a:pPr algn="l" fontAlgn="b"/>
                      <a:r>
                        <a:rPr lang="en-US" sz="1200" b="1" i="0" u="none" strike="noStrike" dirty="0" smtClean="0">
                          <a:solidFill>
                            <a:srgbClr val="FFFFFF"/>
                          </a:solidFill>
                          <a:effectLst/>
                          <a:latin typeface="Calibri"/>
                        </a:rPr>
                        <a:t>Milestone</a:t>
                      </a:r>
                      <a:endParaRPr lang="en-US" sz="1200" b="1" i="0" u="none" strike="noStrike" dirty="0">
                        <a:solidFill>
                          <a:srgbClr val="FFFFFF"/>
                        </a:solidFill>
                        <a:effectLst/>
                        <a:latin typeface="Calibri"/>
                      </a:endParaRP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4F81BD"/>
                    </a:solidFill>
                  </a:tcPr>
                </a:tc>
                <a:tc>
                  <a:txBody>
                    <a:bodyPr/>
                    <a:lstStyle/>
                    <a:p>
                      <a:pPr algn="l" fontAlgn="b"/>
                      <a:r>
                        <a:rPr lang="en-US" sz="1200" b="1" i="0" u="none" strike="noStrike" dirty="0" smtClean="0">
                          <a:solidFill>
                            <a:srgbClr val="FFFFFF"/>
                          </a:solidFill>
                          <a:effectLst/>
                          <a:latin typeface="Calibri"/>
                        </a:rPr>
                        <a:t>Who</a:t>
                      </a:r>
                      <a:endParaRPr lang="en-US" sz="1200" b="1" i="0" u="none" strike="noStrike" dirty="0">
                        <a:solidFill>
                          <a:srgbClr val="FFFFFF"/>
                        </a:solidFill>
                        <a:effectLst/>
                        <a:latin typeface="Calibri"/>
                      </a:endParaRPr>
                    </a:p>
                  </a:txBody>
                  <a:tcPr marL="3695" marR="3695" marT="3695" marB="0" anchor="b">
                    <a:lnL>
                      <a:noFill/>
                    </a:lnL>
                    <a:lnR w="6350" cap="flat" cmpd="sng" algn="ctr">
                      <a:solidFill>
                        <a:srgbClr val="95B3D7"/>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4F81BD"/>
                    </a:solidFill>
                  </a:tcPr>
                </a:tc>
              </a:tr>
              <a:tr h="368226">
                <a:tc>
                  <a:txBody>
                    <a:bodyPr/>
                    <a:lstStyle/>
                    <a:p>
                      <a:pPr algn="r" fontAlgn="b"/>
                      <a:r>
                        <a:rPr lang="en-US" sz="1200" b="0" i="0" u="none" strike="noStrike" dirty="0">
                          <a:solidFill>
                            <a:srgbClr val="000000"/>
                          </a:solidFill>
                          <a:effectLst/>
                          <a:latin typeface="Calibri"/>
                        </a:rPr>
                        <a:t>1930</a:t>
                      </a:r>
                    </a:p>
                  </a:txBody>
                  <a:tcPr marL="3695" marR="3695" marT="3695" marB="0" anchor="b">
                    <a:lnL w="6350" cap="flat" cmpd="sng" algn="ctr">
                      <a:solidFill>
                        <a:srgbClr val="95B3D7"/>
                      </a:solidFill>
                      <a:prstDash val="solid"/>
                      <a:round/>
                      <a:headEnd type="none" w="med" len="med"/>
                      <a:tailEnd type="none" w="med" len="med"/>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a:solidFill>
                            <a:srgbClr val="000000"/>
                          </a:solidFill>
                          <a:effectLst/>
                          <a:latin typeface="Calibri"/>
                        </a:rPr>
                        <a:t> Hebrand's theorem</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a:solidFill>
                            <a:srgbClr val="000000"/>
                          </a:solidFill>
                          <a:effectLst/>
                          <a:latin typeface="Calibri"/>
                        </a:rPr>
                        <a:t> Herbrand</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200" b="0" i="0" u="none" strike="noStrike">
                          <a:solidFill>
                            <a:srgbClr val="000000"/>
                          </a:solidFill>
                          <a:effectLst/>
                          <a:latin typeface="Calibri"/>
                        </a:rPr>
                        <a:t>1970</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baseline="0" dirty="0" smtClean="0">
                          <a:solidFill>
                            <a:srgbClr val="000000"/>
                          </a:solidFill>
                          <a:effectLst/>
                          <a:latin typeface="Calibri"/>
                        </a:rPr>
                        <a:t> </a:t>
                      </a:r>
                      <a:r>
                        <a:rPr lang="en-US" sz="1200" b="0" i="0" u="none" strike="noStrike" dirty="0" smtClean="0">
                          <a:solidFill>
                            <a:srgbClr val="000000"/>
                          </a:solidFill>
                          <a:effectLst/>
                          <a:latin typeface="Calibri"/>
                        </a:rPr>
                        <a:t>Completion </a:t>
                      </a:r>
                      <a:r>
                        <a:rPr lang="en-US" sz="1200" b="0" i="0" u="none" strike="noStrike" dirty="0">
                          <a:solidFill>
                            <a:srgbClr val="000000"/>
                          </a:solidFill>
                          <a:effectLst/>
                          <a:latin typeface="Calibri"/>
                        </a:rPr>
                        <a:t>and </a:t>
                      </a:r>
                      <a:r>
                        <a:rPr lang="en-US" sz="1200" b="0" i="0" u="none" strike="noStrike" dirty="0" smtClean="0">
                          <a:solidFill>
                            <a:srgbClr val="000000"/>
                          </a:solidFill>
                          <a:effectLst/>
                          <a:latin typeface="Calibri"/>
                        </a:rPr>
                        <a:t>saturation</a:t>
                      </a:r>
                    </a:p>
                    <a:p>
                      <a:pPr algn="l" fontAlgn="b"/>
                      <a:r>
                        <a:rPr lang="en-US" sz="1200" b="0" i="0" u="none" strike="noStrike" baseline="0" dirty="0" smtClean="0">
                          <a:solidFill>
                            <a:srgbClr val="000000"/>
                          </a:solidFill>
                          <a:effectLst/>
                          <a:latin typeface="Calibri"/>
                        </a:rPr>
                        <a:t> </a:t>
                      </a:r>
                      <a:r>
                        <a:rPr lang="en-US" sz="1200" b="0" i="0" u="none" strike="noStrike" dirty="0" smtClean="0">
                          <a:solidFill>
                            <a:srgbClr val="000000"/>
                          </a:solidFill>
                          <a:effectLst/>
                          <a:latin typeface="Calibri"/>
                        </a:rPr>
                        <a:t>procedures</a:t>
                      </a:r>
                      <a:endParaRPr lang="en-US" sz="1200" b="0" i="0" u="none" strike="noStrike" dirty="0">
                        <a:solidFill>
                          <a:srgbClr val="000000"/>
                        </a:solidFill>
                        <a:effectLst/>
                        <a:latin typeface="Calibri"/>
                      </a:endParaRP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a:solidFill>
                            <a:srgbClr val="000000"/>
                          </a:solidFill>
                          <a:effectLst/>
                          <a:latin typeface="Calibri"/>
                        </a:rPr>
                        <a:t> many people and provers</a:t>
                      </a:r>
                    </a:p>
                  </a:txBody>
                  <a:tcPr marL="3695" marR="3695" marT="3695" marB="0" anchor="b">
                    <a:lnL>
                      <a:noFill/>
                    </a:lnL>
                    <a:lnR w="6350" cap="flat" cmpd="sng" algn="ctr">
                      <a:solidFill>
                        <a:srgbClr val="95B3D7"/>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r>
              <a:tr h="185954">
                <a:tc>
                  <a:txBody>
                    <a:bodyPr/>
                    <a:lstStyle/>
                    <a:p>
                      <a:pPr algn="r" fontAlgn="b"/>
                      <a:r>
                        <a:rPr lang="en-US" sz="1200" b="0" i="0" u="none" strike="noStrike">
                          <a:solidFill>
                            <a:srgbClr val="000000"/>
                          </a:solidFill>
                          <a:effectLst/>
                          <a:latin typeface="Calibri"/>
                        </a:rPr>
                        <a:t>1934</a:t>
                      </a:r>
                    </a:p>
                  </a:txBody>
                  <a:tcPr marL="3695" marR="3695" marT="3695" marB="0" anchor="b">
                    <a:lnL w="6350" cap="flat" cmpd="sng" algn="ctr">
                      <a:solidFill>
                        <a:srgbClr val="95B3D7"/>
                      </a:solidFill>
                      <a:prstDash val="solid"/>
                      <a:round/>
                      <a:headEnd type="none" w="med" len="med"/>
                      <a:tailEnd type="none" w="med" len="med"/>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 Sequent calculi</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 Gentzen</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1970</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 Knuth-Bendix ordering</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 Knuth; Bendix</a:t>
                      </a:r>
                    </a:p>
                  </a:txBody>
                  <a:tcPr marL="3695" marR="3695" marT="3695" marB="0" anchor="b">
                    <a:lnL>
                      <a:noFill/>
                    </a:lnL>
                    <a:lnR w="6350" cap="flat" cmpd="sng" algn="ctr">
                      <a:solidFill>
                        <a:srgbClr val="95B3D7"/>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r>
              <a:tr h="185954">
                <a:tc>
                  <a:txBody>
                    <a:bodyPr/>
                    <a:lstStyle/>
                    <a:p>
                      <a:pPr algn="r" fontAlgn="b"/>
                      <a:r>
                        <a:rPr lang="en-US" sz="1200" b="0" i="0" u="none" strike="noStrike">
                          <a:solidFill>
                            <a:srgbClr val="000000"/>
                          </a:solidFill>
                          <a:effectLst/>
                          <a:latin typeface="Calibri"/>
                        </a:rPr>
                        <a:t>1934</a:t>
                      </a:r>
                    </a:p>
                  </a:txBody>
                  <a:tcPr marL="3695" marR="3695" marT="3695" marB="0" anchor="b">
                    <a:lnL w="6350" cap="flat" cmpd="sng" algn="ctr">
                      <a:solidFill>
                        <a:srgbClr val="95B3D7"/>
                      </a:solidFill>
                      <a:prstDash val="solid"/>
                      <a:round/>
                      <a:headEnd type="none" w="med" len="med"/>
                      <a:tailEnd type="none" w="med" len="med"/>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a:solidFill>
                            <a:srgbClr val="000000"/>
                          </a:solidFill>
                          <a:effectLst/>
                          <a:latin typeface="Calibri"/>
                        </a:rPr>
                        <a:t> Inverse method</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a:solidFill>
                            <a:srgbClr val="000000"/>
                          </a:solidFill>
                          <a:effectLst/>
                          <a:latin typeface="Calibri"/>
                        </a:rPr>
                        <a:t> Gentzen</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200" b="0" i="0" u="none" strike="noStrike">
                          <a:solidFill>
                            <a:srgbClr val="000000"/>
                          </a:solidFill>
                          <a:effectLst/>
                          <a:latin typeface="Calibri"/>
                        </a:rPr>
                        <a:t>1971</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a:solidFill>
                            <a:srgbClr val="000000"/>
                          </a:solidFill>
                          <a:effectLst/>
                          <a:latin typeface="Calibri"/>
                        </a:rPr>
                        <a:t> Selection function</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a:solidFill>
                            <a:srgbClr val="000000"/>
                          </a:solidFill>
                          <a:effectLst/>
                          <a:latin typeface="Calibri"/>
                        </a:rPr>
                        <a:t> Kowalski; Kuehner</a:t>
                      </a:r>
                    </a:p>
                  </a:txBody>
                  <a:tcPr marL="3695" marR="3695" marT="3695" marB="0" anchor="b">
                    <a:lnL>
                      <a:noFill/>
                    </a:lnL>
                    <a:lnR w="6350" cap="flat" cmpd="sng" algn="ctr">
                      <a:solidFill>
                        <a:srgbClr val="95B3D7"/>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r>
              <a:tr h="185954">
                <a:tc>
                  <a:txBody>
                    <a:bodyPr/>
                    <a:lstStyle/>
                    <a:p>
                      <a:pPr algn="r" fontAlgn="b"/>
                      <a:r>
                        <a:rPr lang="en-US" sz="1200" b="0" i="0" u="none" strike="noStrike">
                          <a:solidFill>
                            <a:srgbClr val="000000"/>
                          </a:solidFill>
                          <a:effectLst/>
                          <a:latin typeface="Calibri"/>
                        </a:rPr>
                        <a:t>1955</a:t>
                      </a:r>
                    </a:p>
                  </a:txBody>
                  <a:tcPr marL="3695" marR="3695" marT="3695" marB="0" anchor="b">
                    <a:lnL w="6350" cap="flat" cmpd="sng" algn="ctr">
                      <a:solidFill>
                        <a:srgbClr val="95B3D7"/>
                      </a:solidFill>
                      <a:prstDash val="solid"/>
                      <a:round/>
                      <a:headEnd type="none" w="med" len="med"/>
                      <a:tailEnd type="none" w="med" len="med"/>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 Semantic tableaux</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 Beth</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1972</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 Built-in equational theories</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 Plotkin</a:t>
                      </a:r>
                    </a:p>
                  </a:txBody>
                  <a:tcPr marL="3695" marR="3695" marT="3695" marB="0" anchor="b">
                    <a:lnL>
                      <a:noFill/>
                    </a:lnL>
                    <a:lnR w="6350" cap="flat" cmpd="sng" algn="ctr">
                      <a:solidFill>
                        <a:srgbClr val="95B3D7"/>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r>
              <a:tr h="368226">
                <a:tc>
                  <a:txBody>
                    <a:bodyPr/>
                    <a:lstStyle/>
                    <a:p>
                      <a:pPr algn="r" fontAlgn="b"/>
                      <a:r>
                        <a:rPr lang="en-US" sz="1200" b="0" i="0" u="none" strike="noStrike">
                          <a:solidFill>
                            <a:srgbClr val="000000"/>
                          </a:solidFill>
                          <a:effectLst/>
                          <a:latin typeface="Calibri"/>
                        </a:rPr>
                        <a:t>1960</a:t>
                      </a:r>
                    </a:p>
                  </a:txBody>
                  <a:tcPr marL="3695" marR="3695" marT="3695" marB="0" anchor="b">
                    <a:lnL w="6350" cap="flat" cmpd="sng" algn="ctr">
                      <a:solidFill>
                        <a:srgbClr val="95B3D7"/>
                      </a:solidFill>
                      <a:prstDash val="solid"/>
                      <a:round/>
                      <a:headEnd type="none" w="med" len="med"/>
                      <a:tailEnd type="none" w="med" len="med"/>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dirty="0">
                          <a:solidFill>
                            <a:srgbClr val="000000"/>
                          </a:solidFill>
                          <a:effectLst/>
                          <a:latin typeface="Calibri"/>
                        </a:rPr>
                        <a:t> </a:t>
                      </a:r>
                      <a:r>
                        <a:rPr lang="en-US" sz="1200" b="0" i="0" u="none" strike="noStrike" dirty="0" err="1">
                          <a:solidFill>
                            <a:srgbClr val="000000"/>
                          </a:solidFill>
                          <a:effectLst/>
                          <a:latin typeface="Calibri"/>
                        </a:rPr>
                        <a:t>Herbrand</a:t>
                      </a:r>
                      <a:r>
                        <a:rPr lang="en-US" sz="1200" b="0" i="0" u="none" strike="noStrike" dirty="0">
                          <a:solidFill>
                            <a:srgbClr val="000000"/>
                          </a:solidFill>
                          <a:effectLst/>
                          <a:latin typeface="Calibri"/>
                        </a:rPr>
                        <a:t>-based </a:t>
                      </a:r>
                      <a:r>
                        <a:rPr lang="en-US" sz="1200" b="0" i="0" u="none" strike="noStrike" dirty="0" smtClean="0">
                          <a:solidFill>
                            <a:srgbClr val="000000"/>
                          </a:solidFill>
                          <a:effectLst/>
                          <a:latin typeface="Calibri"/>
                        </a:rPr>
                        <a:t>theorem</a:t>
                      </a:r>
                    </a:p>
                    <a:p>
                      <a:pPr algn="l" fontAlgn="b"/>
                      <a:r>
                        <a:rPr lang="en-US" sz="1200" b="0" i="0" u="none" strike="noStrike" baseline="0" dirty="0" smtClean="0">
                          <a:solidFill>
                            <a:srgbClr val="000000"/>
                          </a:solidFill>
                          <a:effectLst/>
                          <a:latin typeface="Calibri"/>
                        </a:rPr>
                        <a:t> </a:t>
                      </a:r>
                      <a:r>
                        <a:rPr lang="en-US" sz="1200" b="0" i="0" u="none" strike="noStrike" dirty="0" smtClean="0">
                          <a:solidFill>
                            <a:srgbClr val="000000"/>
                          </a:solidFill>
                          <a:effectLst/>
                          <a:latin typeface="Calibri"/>
                        </a:rPr>
                        <a:t>proving</a:t>
                      </a:r>
                      <a:endParaRPr lang="en-US" sz="1200" b="0" i="0" u="none" strike="noStrike" dirty="0">
                        <a:solidFill>
                          <a:srgbClr val="000000"/>
                        </a:solidFill>
                        <a:effectLst/>
                        <a:latin typeface="Calibri"/>
                      </a:endParaRP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a:solidFill>
                            <a:srgbClr val="000000"/>
                          </a:solidFill>
                          <a:effectLst/>
                          <a:latin typeface="Calibri"/>
                        </a:rPr>
                        <a:t> Wang Hao</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200" b="0" i="0" u="none" strike="noStrike">
                          <a:solidFill>
                            <a:srgbClr val="000000"/>
                          </a:solidFill>
                          <a:effectLst/>
                          <a:latin typeface="Calibri"/>
                        </a:rPr>
                        <a:t>1972</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a:solidFill>
                            <a:srgbClr val="000000"/>
                          </a:solidFill>
                          <a:effectLst/>
                          <a:latin typeface="Calibri"/>
                        </a:rPr>
                        <a:t> Prolog</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a:solidFill>
                            <a:srgbClr val="000000"/>
                          </a:solidFill>
                          <a:effectLst/>
                          <a:latin typeface="Calibri"/>
                        </a:rPr>
                        <a:t> Colmerauer</a:t>
                      </a:r>
                    </a:p>
                  </a:txBody>
                  <a:tcPr marL="3695" marR="3695" marT="3695" marB="0" anchor="b">
                    <a:lnL>
                      <a:noFill/>
                    </a:lnL>
                    <a:lnR w="6350" cap="flat" cmpd="sng" algn="ctr">
                      <a:solidFill>
                        <a:srgbClr val="95B3D7"/>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r>
              <a:tr h="185954">
                <a:tc>
                  <a:txBody>
                    <a:bodyPr/>
                    <a:lstStyle/>
                    <a:p>
                      <a:pPr algn="r" fontAlgn="b"/>
                      <a:r>
                        <a:rPr lang="en-US" sz="1200" b="0" i="0" u="none" strike="noStrike">
                          <a:solidFill>
                            <a:srgbClr val="000000"/>
                          </a:solidFill>
                          <a:effectLst/>
                          <a:latin typeface="Calibri"/>
                        </a:rPr>
                        <a:t>1960</a:t>
                      </a:r>
                    </a:p>
                  </a:txBody>
                  <a:tcPr marL="3695" marR="3695" marT="3695" marB="0" anchor="b">
                    <a:lnL w="6350" cap="flat" cmpd="sng" algn="ctr">
                      <a:solidFill>
                        <a:srgbClr val="95B3D7"/>
                      </a:solidFill>
                      <a:prstDash val="solid"/>
                      <a:round/>
                      <a:headEnd type="none" w="med" len="med"/>
                      <a:tailEnd type="none" w="med" len="med"/>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 Ordered resolution</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 Davis; Putnam</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1974</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 Saturation algorithms</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 Overbeek</a:t>
                      </a:r>
                    </a:p>
                  </a:txBody>
                  <a:tcPr marL="3695" marR="3695" marT="3695" marB="0" anchor="b">
                    <a:lnL>
                      <a:noFill/>
                    </a:lnL>
                    <a:lnR w="6350" cap="flat" cmpd="sng" algn="ctr">
                      <a:solidFill>
                        <a:srgbClr val="95B3D7"/>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r>
              <a:tr h="368226">
                <a:tc>
                  <a:txBody>
                    <a:bodyPr/>
                    <a:lstStyle/>
                    <a:p>
                      <a:pPr algn="r" fontAlgn="b"/>
                      <a:r>
                        <a:rPr lang="en-US" sz="1200" b="0" i="0" u="none" strike="noStrike">
                          <a:solidFill>
                            <a:srgbClr val="000000"/>
                          </a:solidFill>
                          <a:effectLst/>
                          <a:latin typeface="Calibri"/>
                        </a:rPr>
                        <a:t>1962</a:t>
                      </a:r>
                    </a:p>
                  </a:txBody>
                  <a:tcPr marL="3695" marR="3695" marT="3695" marB="0" anchor="b">
                    <a:lnL w="6350" cap="flat" cmpd="sng" algn="ctr">
                      <a:solidFill>
                        <a:srgbClr val="95B3D7"/>
                      </a:solidFill>
                      <a:prstDash val="solid"/>
                      <a:round/>
                      <a:headEnd type="none" w="med" len="med"/>
                      <a:tailEnd type="none" w="med" len="med"/>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a:solidFill>
                            <a:srgbClr val="000000"/>
                          </a:solidFill>
                          <a:effectLst/>
                          <a:latin typeface="Calibri"/>
                        </a:rPr>
                        <a:t> DLL</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dirty="0" smtClean="0">
                          <a:solidFill>
                            <a:srgbClr val="000000"/>
                          </a:solidFill>
                          <a:effectLst/>
                          <a:latin typeface="Calibri"/>
                        </a:rPr>
                        <a:t> Davis</a:t>
                      </a:r>
                      <a:r>
                        <a:rPr lang="en-US" sz="1200" b="0" i="0" u="none" strike="noStrike" dirty="0">
                          <a:solidFill>
                            <a:srgbClr val="000000"/>
                          </a:solidFill>
                          <a:effectLst/>
                          <a:latin typeface="Calibri"/>
                        </a:rPr>
                        <a:t>; </a:t>
                      </a:r>
                      <a:r>
                        <a:rPr lang="en-US" sz="1200" b="0" i="0" u="none" strike="noStrike" dirty="0" err="1" smtClean="0">
                          <a:solidFill>
                            <a:srgbClr val="000000"/>
                          </a:solidFill>
                          <a:effectLst/>
                          <a:latin typeface="Calibri"/>
                        </a:rPr>
                        <a:t>Logemann</a:t>
                      </a:r>
                      <a:r>
                        <a:rPr lang="en-US" sz="1200" b="0" i="0" u="none" strike="noStrike" dirty="0" smtClean="0">
                          <a:solidFill>
                            <a:srgbClr val="000000"/>
                          </a:solidFill>
                          <a:effectLst/>
                          <a:latin typeface="Calibri"/>
                        </a:rPr>
                        <a:t>;</a:t>
                      </a:r>
                    </a:p>
                    <a:p>
                      <a:pPr algn="l" fontAlgn="b"/>
                      <a:r>
                        <a:rPr lang="en-US" sz="1200" b="0" i="0" u="none" strike="noStrike" baseline="0" dirty="0" smtClean="0">
                          <a:solidFill>
                            <a:srgbClr val="000000"/>
                          </a:solidFill>
                          <a:effectLst/>
                          <a:latin typeface="Calibri"/>
                        </a:rPr>
                        <a:t> </a:t>
                      </a:r>
                      <a:r>
                        <a:rPr lang="en-US" sz="1200" b="0" i="0" u="none" strike="noStrike" dirty="0" smtClean="0">
                          <a:solidFill>
                            <a:srgbClr val="000000"/>
                          </a:solidFill>
                          <a:effectLst/>
                          <a:latin typeface="Calibri"/>
                        </a:rPr>
                        <a:t>Loveland</a:t>
                      </a:r>
                      <a:endParaRPr lang="en-US" sz="1200" b="0" i="0" u="none" strike="noStrike" dirty="0">
                        <a:solidFill>
                          <a:srgbClr val="000000"/>
                        </a:solidFill>
                        <a:effectLst/>
                        <a:latin typeface="Calibri"/>
                      </a:endParaRP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200" b="0" i="0" u="none" strike="noStrike">
                          <a:solidFill>
                            <a:srgbClr val="000000"/>
                          </a:solidFill>
                          <a:effectLst/>
                          <a:latin typeface="Calibri"/>
                        </a:rPr>
                        <a:t>1975</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a:solidFill>
                            <a:srgbClr val="000000"/>
                          </a:solidFill>
                          <a:effectLst/>
                          <a:latin typeface="Calibri"/>
                        </a:rPr>
                        <a:t> Completeness of paramodulation</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a:solidFill>
                            <a:srgbClr val="000000"/>
                          </a:solidFill>
                          <a:effectLst/>
                          <a:latin typeface="Calibri"/>
                        </a:rPr>
                        <a:t> Brand</a:t>
                      </a:r>
                    </a:p>
                  </a:txBody>
                  <a:tcPr marL="3695" marR="3695" marT="3695" marB="0" anchor="b">
                    <a:lnL>
                      <a:noFill/>
                    </a:lnL>
                    <a:lnR w="6350" cap="flat" cmpd="sng" algn="ctr">
                      <a:solidFill>
                        <a:srgbClr val="95B3D7"/>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r>
              <a:tr h="200424">
                <a:tc>
                  <a:txBody>
                    <a:bodyPr/>
                    <a:lstStyle/>
                    <a:p>
                      <a:pPr algn="r" fontAlgn="b"/>
                      <a:r>
                        <a:rPr lang="en-US" sz="1200" b="0" i="0" u="none" strike="noStrike">
                          <a:solidFill>
                            <a:srgbClr val="000000"/>
                          </a:solidFill>
                          <a:effectLst/>
                          <a:latin typeface="Calibri"/>
                        </a:rPr>
                        <a:t>1963</a:t>
                      </a:r>
                    </a:p>
                  </a:txBody>
                  <a:tcPr marL="3695" marR="3695" marT="3695" marB="0" anchor="b">
                    <a:lnL w="6350" cap="flat" cmpd="sng" algn="ctr">
                      <a:solidFill>
                        <a:srgbClr val="95B3D7"/>
                      </a:solidFill>
                      <a:prstDash val="solid"/>
                      <a:round/>
                      <a:headEnd type="none" w="med" len="med"/>
                      <a:tailEnd type="none" w="med" len="med"/>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 First-order inverse method</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a:rPr>
                        <a:t> </a:t>
                      </a:r>
                      <a:r>
                        <a:rPr lang="en-US" sz="1200" b="0" i="0" u="none" strike="noStrike" dirty="0" err="1">
                          <a:solidFill>
                            <a:srgbClr val="000000"/>
                          </a:solidFill>
                          <a:effectLst/>
                          <a:latin typeface="Calibri"/>
                        </a:rPr>
                        <a:t>Maslov</a:t>
                      </a:r>
                      <a:endParaRPr lang="en-US" sz="1200" b="0" i="0" u="none" strike="noStrike" dirty="0">
                        <a:solidFill>
                          <a:srgbClr val="000000"/>
                        </a:solidFill>
                        <a:effectLst/>
                        <a:latin typeface="Calibri"/>
                      </a:endParaRP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1975</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 AC-unification</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 Stickel</a:t>
                      </a:r>
                    </a:p>
                  </a:txBody>
                  <a:tcPr marL="3695" marR="3695" marT="3695" marB="0" anchor="b">
                    <a:lnL>
                      <a:noFill/>
                    </a:lnL>
                    <a:lnR w="6350" cap="flat" cmpd="sng" algn="ctr">
                      <a:solidFill>
                        <a:srgbClr val="95B3D7"/>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r>
              <a:tr h="193183">
                <a:tc>
                  <a:txBody>
                    <a:bodyPr/>
                    <a:lstStyle/>
                    <a:p>
                      <a:pPr algn="r" fontAlgn="b"/>
                      <a:r>
                        <a:rPr lang="en-US" sz="1200" b="0" i="0" u="none" strike="noStrike" dirty="0">
                          <a:solidFill>
                            <a:srgbClr val="000000"/>
                          </a:solidFill>
                          <a:effectLst/>
                          <a:latin typeface="Calibri"/>
                        </a:rPr>
                        <a:t>1965</a:t>
                      </a:r>
                    </a:p>
                  </a:txBody>
                  <a:tcPr marL="3695" marR="3695" marT="3695" marB="0" anchor="b">
                    <a:lnL w="6350" cap="flat" cmpd="sng" algn="ctr">
                      <a:solidFill>
                        <a:srgbClr val="95B3D7"/>
                      </a:solidFill>
                      <a:prstDash val="solid"/>
                      <a:round/>
                      <a:headEnd type="none" w="med" len="med"/>
                      <a:tailEnd type="none" w="med" len="med"/>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dirty="0">
                          <a:solidFill>
                            <a:srgbClr val="000000"/>
                          </a:solidFill>
                          <a:effectLst/>
                          <a:latin typeface="Calibri"/>
                        </a:rPr>
                        <a:t> Unification</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dirty="0">
                          <a:solidFill>
                            <a:srgbClr val="000000"/>
                          </a:solidFill>
                          <a:effectLst/>
                          <a:latin typeface="Calibri"/>
                        </a:rPr>
                        <a:t> J. </a:t>
                      </a:r>
                      <a:r>
                        <a:rPr lang="en-US" sz="1200" b="0" i="0" u="none" strike="noStrike" dirty="0" smtClean="0">
                          <a:solidFill>
                            <a:srgbClr val="000000"/>
                          </a:solidFill>
                          <a:effectLst/>
                          <a:latin typeface="Calibri"/>
                        </a:rPr>
                        <a:t>Robinson</a:t>
                      </a:r>
                      <a:endParaRPr lang="en-US" sz="1200" b="0" i="0" u="none" strike="noStrike" dirty="0">
                        <a:solidFill>
                          <a:srgbClr val="000000"/>
                        </a:solidFill>
                        <a:effectLst/>
                        <a:latin typeface="Calibri"/>
                      </a:endParaRP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200" b="0" i="0" u="none" strike="noStrike" dirty="0">
                          <a:solidFill>
                            <a:srgbClr val="000000"/>
                          </a:solidFill>
                          <a:effectLst/>
                          <a:latin typeface="Calibri"/>
                        </a:rPr>
                        <a:t>1976</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a:solidFill>
                            <a:srgbClr val="000000"/>
                          </a:solidFill>
                          <a:effectLst/>
                          <a:latin typeface="Calibri"/>
                        </a:rPr>
                        <a:t> Resolution as a decision procedure</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a:solidFill>
                            <a:srgbClr val="000000"/>
                          </a:solidFill>
                          <a:effectLst/>
                          <a:latin typeface="Calibri"/>
                        </a:rPr>
                        <a:t> Joyner</a:t>
                      </a:r>
                    </a:p>
                  </a:txBody>
                  <a:tcPr marL="3695" marR="3695" marT="3695" marB="0" anchor="b">
                    <a:lnL>
                      <a:noFill/>
                    </a:lnL>
                    <a:lnR w="6350" cap="flat" cmpd="sng" algn="ctr">
                      <a:solidFill>
                        <a:srgbClr val="95B3D7"/>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r>
              <a:tr h="185954">
                <a:tc>
                  <a:txBody>
                    <a:bodyPr/>
                    <a:lstStyle/>
                    <a:p>
                      <a:pPr algn="r" fontAlgn="b"/>
                      <a:r>
                        <a:rPr lang="en-US" sz="1200" b="0" i="0" u="none" strike="noStrike">
                          <a:solidFill>
                            <a:srgbClr val="000000"/>
                          </a:solidFill>
                          <a:effectLst/>
                          <a:latin typeface="Calibri"/>
                        </a:rPr>
                        <a:t>1965</a:t>
                      </a:r>
                    </a:p>
                  </a:txBody>
                  <a:tcPr marL="3695" marR="3695" marT="3695" marB="0" anchor="b">
                    <a:lnL w="6350" cap="flat" cmpd="sng" algn="ctr">
                      <a:solidFill>
                        <a:srgbClr val="95B3D7"/>
                      </a:solidFill>
                      <a:prstDash val="solid"/>
                      <a:round/>
                      <a:headEnd type="none" w="med" len="med"/>
                      <a:tailEnd type="none" w="med" len="med"/>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a:rPr>
                        <a:t> First-order resolution</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 J. Robinson</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1979</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 Basic paramodulation</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 Degtyarev</a:t>
                      </a:r>
                    </a:p>
                  </a:txBody>
                  <a:tcPr marL="3695" marR="3695" marT="3695" marB="0" anchor="b">
                    <a:lnL>
                      <a:noFill/>
                    </a:lnL>
                    <a:lnR w="6350" cap="flat" cmpd="sng" algn="ctr">
                      <a:solidFill>
                        <a:srgbClr val="95B3D7"/>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r>
              <a:tr h="185954">
                <a:tc>
                  <a:txBody>
                    <a:bodyPr/>
                    <a:lstStyle/>
                    <a:p>
                      <a:pPr algn="r" fontAlgn="b"/>
                      <a:r>
                        <a:rPr lang="en-US" sz="1200" b="0" i="0" u="none" strike="noStrike">
                          <a:solidFill>
                            <a:srgbClr val="000000"/>
                          </a:solidFill>
                          <a:effectLst/>
                          <a:latin typeface="Calibri"/>
                        </a:rPr>
                        <a:t>1965</a:t>
                      </a:r>
                    </a:p>
                  </a:txBody>
                  <a:tcPr marL="3695" marR="3695" marT="3695" marB="0" anchor="b">
                    <a:lnL w="6350" cap="flat" cmpd="sng" algn="ctr">
                      <a:solidFill>
                        <a:srgbClr val="95B3D7"/>
                      </a:solidFill>
                      <a:prstDash val="solid"/>
                      <a:round/>
                      <a:headEnd type="none" w="med" len="med"/>
                      <a:tailEnd type="none" w="med" len="med"/>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a:solidFill>
                            <a:srgbClr val="000000"/>
                          </a:solidFill>
                          <a:effectLst/>
                          <a:latin typeface="Calibri"/>
                        </a:rPr>
                        <a:t> Subsumption</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a:solidFill>
                            <a:srgbClr val="000000"/>
                          </a:solidFill>
                          <a:effectLst/>
                          <a:latin typeface="Calibri"/>
                        </a:rPr>
                        <a:t> J. Robinson</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200" b="0" i="0" u="none" strike="noStrike">
                          <a:solidFill>
                            <a:srgbClr val="000000"/>
                          </a:solidFill>
                          <a:effectLst/>
                          <a:latin typeface="Calibri"/>
                        </a:rPr>
                        <a:t>1980</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a:solidFill>
                            <a:srgbClr val="000000"/>
                          </a:solidFill>
                          <a:effectLst/>
                          <a:latin typeface="Calibri"/>
                        </a:rPr>
                        <a:t> Lexicographic path orderings</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a:solidFill>
                            <a:srgbClr val="000000"/>
                          </a:solidFill>
                          <a:effectLst/>
                          <a:latin typeface="Calibri"/>
                        </a:rPr>
                        <a:t> Kamin; Levy</a:t>
                      </a:r>
                    </a:p>
                  </a:txBody>
                  <a:tcPr marL="3695" marR="3695" marT="3695" marB="0" anchor="b">
                    <a:lnL>
                      <a:noFill/>
                    </a:lnL>
                    <a:lnR w="6350" cap="flat" cmpd="sng" algn="ctr">
                      <a:solidFill>
                        <a:srgbClr val="95B3D7"/>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r>
              <a:tr h="185954">
                <a:tc>
                  <a:txBody>
                    <a:bodyPr/>
                    <a:lstStyle/>
                    <a:p>
                      <a:pPr algn="r" fontAlgn="b"/>
                      <a:r>
                        <a:rPr lang="en-US" sz="1200" b="0" i="0" u="none" strike="noStrike">
                          <a:solidFill>
                            <a:srgbClr val="000000"/>
                          </a:solidFill>
                          <a:effectLst/>
                          <a:latin typeface="Calibri"/>
                        </a:rPr>
                        <a:t>1967</a:t>
                      </a:r>
                    </a:p>
                  </a:txBody>
                  <a:tcPr marL="3695" marR="3695" marT="3695" marB="0" anchor="b">
                    <a:lnL w="6350" cap="flat" cmpd="sng" algn="ctr">
                      <a:solidFill>
                        <a:srgbClr val="95B3D7"/>
                      </a:solidFill>
                      <a:prstDash val="solid"/>
                      <a:round/>
                      <a:headEnd type="none" w="med" len="med"/>
                      <a:tailEnd type="none" w="med" len="med"/>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 Orderings</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a:rPr>
                        <a:t> Slagle</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1985</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 Theory resolution</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 Stickel</a:t>
                      </a:r>
                    </a:p>
                  </a:txBody>
                  <a:tcPr marL="3695" marR="3695" marT="3695" marB="0" anchor="b">
                    <a:lnL>
                      <a:noFill/>
                    </a:lnL>
                    <a:lnR w="6350" cap="flat" cmpd="sng" algn="ctr">
                      <a:solidFill>
                        <a:srgbClr val="95B3D7"/>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r>
              <a:tr h="374117">
                <a:tc>
                  <a:txBody>
                    <a:bodyPr/>
                    <a:lstStyle/>
                    <a:p>
                      <a:pPr algn="r" fontAlgn="b"/>
                      <a:r>
                        <a:rPr lang="en-US" sz="1200" b="0" i="0" u="none" strike="noStrike">
                          <a:solidFill>
                            <a:srgbClr val="000000"/>
                          </a:solidFill>
                          <a:effectLst/>
                          <a:latin typeface="Calibri"/>
                        </a:rPr>
                        <a:t>1967</a:t>
                      </a:r>
                    </a:p>
                  </a:txBody>
                  <a:tcPr marL="3695" marR="3695" marT="3695" marB="0" anchor="b">
                    <a:lnL w="6350" cap="flat" cmpd="sng" algn="ctr">
                      <a:solidFill>
                        <a:srgbClr val="95B3D7"/>
                      </a:solidFill>
                      <a:prstDash val="solid"/>
                      <a:round/>
                      <a:headEnd type="none" w="med" len="med"/>
                      <a:tailEnd type="none" w="med" len="med"/>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dirty="0">
                          <a:solidFill>
                            <a:srgbClr val="000000"/>
                          </a:solidFill>
                          <a:effectLst/>
                          <a:latin typeface="Calibri"/>
                        </a:rPr>
                        <a:t> Demodulation or rewriting</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dirty="0">
                          <a:solidFill>
                            <a:srgbClr val="000000"/>
                          </a:solidFill>
                          <a:effectLst/>
                          <a:latin typeface="Calibri"/>
                        </a:rPr>
                        <a:t> </a:t>
                      </a:r>
                      <a:r>
                        <a:rPr lang="en-US" sz="1200" b="0" i="0" u="none" strike="noStrike" dirty="0" err="1">
                          <a:solidFill>
                            <a:srgbClr val="000000"/>
                          </a:solidFill>
                          <a:effectLst/>
                          <a:latin typeface="Calibri"/>
                        </a:rPr>
                        <a:t>Wos</a:t>
                      </a:r>
                      <a:r>
                        <a:rPr lang="en-US" sz="1200" b="0" i="0" u="none" strike="noStrike" dirty="0">
                          <a:solidFill>
                            <a:srgbClr val="000000"/>
                          </a:solidFill>
                          <a:effectLst/>
                          <a:latin typeface="Calibri"/>
                        </a:rPr>
                        <a:t>; G. </a:t>
                      </a:r>
                      <a:r>
                        <a:rPr lang="en-US" sz="1200" b="0" i="0" u="none" strike="noStrike" dirty="0" smtClean="0">
                          <a:solidFill>
                            <a:srgbClr val="000000"/>
                          </a:solidFill>
                          <a:effectLst/>
                          <a:latin typeface="Calibri"/>
                        </a:rPr>
                        <a:t>Robinson;</a:t>
                      </a:r>
                    </a:p>
                    <a:p>
                      <a:pPr algn="l" fontAlgn="b"/>
                      <a:r>
                        <a:rPr lang="en-US" sz="1200" b="0" i="0" u="none" strike="noStrike" baseline="0" dirty="0" smtClean="0">
                          <a:solidFill>
                            <a:srgbClr val="000000"/>
                          </a:solidFill>
                          <a:effectLst/>
                          <a:latin typeface="Calibri"/>
                        </a:rPr>
                        <a:t> </a:t>
                      </a:r>
                      <a:r>
                        <a:rPr lang="en-US" sz="1200" b="0" i="0" u="none" strike="noStrike" dirty="0" smtClean="0">
                          <a:solidFill>
                            <a:srgbClr val="000000"/>
                          </a:solidFill>
                          <a:effectLst/>
                          <a:latin typeface="Calibri"/>
                        </a:rPr>
                        <a:t>Carson</a:t>
                      </a:r>
                      <a:r>
                        <a:rPr lang="en-US" sz="1200" b="0" i="0" u="none" strike="noStrike" dirty="0">
                          <a:solidFill>
                            <a:srgbClr val="000000"/>
                          </a:solidFill>
                          <a:effectLst/>
                          <a:latin typeface="Calibri"/>
                        </a:rPr>
                        <a:t>; </a:t>
                      </a:r>
                      <a:r>
                        <a:rPr lang="en-US" sz="1200" b="0" i="0" u="none" strike="noStrike" dirty="0" err="1">
                          <a:solidFill>
                            <a:srgbClr val="000000"/>
                          </a:solidFill>
                          <a:effectLst/>
                          <a:latin typeface="Calibri"/>
                        </a:rPr>
                        <a:t>Shalla</a:t>
                      </a:r>
                      <a:endParaRPr lang="en-US" sz="1200" b="0" i="0" u="none" strike="noStrike" dirty="0">
                        <a:solidFill>
                          <a:srgbClr val="000000"/>
                        </a:solidFill>
                        <a:effectLst/>
                        <a:latin typeface="Calibri"/>
                      </a:endParaRP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200" b="0" i="0" u="none" strike="noStrike">
                          <a:solidFill>
                            <a:srgbClr val="000000"/>
                          </a:solidFill>
                          <a:effectLst/>
                          <a:latin typeface="Calibri"/>
                        </a:rPr>
                        <a:t>1986</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dirty="0" smtClean="0">
                          <a:solidFill>
                            <a:srgbClr val="000000"/>
                          </a:solidFill>
                          <a:effectLst/>
                          <a:latin typeface="Calibri"/>
                        </a:rPr>
                        <a:t> Definitional </a:t>
                      </a:r>
                      <a:r>
                        <a:rPr lang="en-US" sz="1200" b="0" i="0" u="none" strike="noStrike" dirty="0">
                          <a:solidFill>
                            <a:srgbClr val="000000"/>
                          </a:solidFill>
                          <a:effectLst/>
                          <a:latin typeface="Calibri"/>
                        </a:rPr>
                        <a:t>clause </a:t>
                      </a:r>
                      <a:r>
                        <a:rPr lang="en-US" sz="1200" b="0" i="0" u="none" strike="noStrike" dirty="0" smtClean="0">
                          <a:solidFill>
                            <a:srgbClr val="000000"/>
                          </a:solidFill>
                          <a:effectLst/>
                          <a:latin typeface="Calibri"/>
                        </a:rPr>
                        <a:t>form</a:t>
                      </a:r>
                    </a:p>
                    <a:p>
                      <a:pPr algn="l" fontAlgn="b"/>
                      <a:r>
                        <a:rPr lang="en-US" sz="1200" b="0" i="0" u="none" strike="noStrike" baseline="0" dirty="0" smtClean="0">
                          <a:solidFill>
                            <a:srgbClr val="000000"/>
                          </a:solidFill>
                          <a:effectLst/>
                          <a:latin typeface="Calibri"/>
                        </a:rPr>
                        <a:t> </a:t>
                      </a:r>
                      <a:r>
                        <a:rPr lang="en-US" sz="1200" b="0" i="0" u="none" strike="noStrike" dirty="0" smtClean="0">
                          <a:solidFill>
                            <a:srgbClr val="000000"/>
                          </a:solidFill>
                          <a:effectLst/>
                          <a:latin typeface="Calibri"/>
                        </a:rPr>
                        <a:t>transformation</a:t>
                      </a:r>
                      <a:endParaRPr lang="en-US" sz="1200" b="0" i="0" u="none" strike="noStrike" dirty="0">
                        <a:solidFill>
                          <a:srgbClr val="000000"/>
                        </a:solidFill>
                        <a:effectLst/>
                        <a:latin typeface="Calibri"/>
                      </a:endParaRP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a:solidFill>
                            <a:srgbClr val="000000"/>
                          </a:solidFill>
                          <a:effectLst/>
                          <a:latin typeface="Calibri"/>
                        </a:rPr>
                        <a:t> Plaisted; Greenbaum</a:t>
                      </a:r>
                    </a:p>
                  </a:txBody>
                  <a:tcPr marL="3695" marR="3695" marT="3695" marB="0" anchor="b">
                    <a:lnL>
                      <a:noFill/>
                    </a:lnL>
                    <a:lnR w="6350" cap="flat" cmpd="sng" algn="ctr">
                      <a:solidFill>
                        <a:srgbClr val="95B3D7"/>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r>
              <a:tr h="185954">
                <a:tc>
                  <a:txBody>
                    <a:bodyPr/>
                    <a:lstStyle/>
                    <a:p>
                      <a:pPr algn="r" fontAlgn="b"/>
                      <a:r>
                        <a:rPr lang="en-US" sz="1200" b="0" i="0" u="none" strike="noStrike">
                          <a:solidFill>
                            <a:srgbClr val="000000"/>
                          </a:solidFill>
                          <a:effectLst/>
                          <a:latin typeface="Calibri"/>
                        </a:rPr>
                        <a:t>1968</a:t>
                      </a:r>
                    </a:p>
                  </a:txBody>
                  <a:tcPr marL="3695" marR="3695" marT="3695" marB="0" anchor="b">
                    <a:lnL w="6350" cap="flat" cmpd="sng" algn="ctr">
                      <a:solidFill>
                        <a:srgbClr val="95B3D7"/>
                      </a:solidFill>
                      <a:prstDash val="solid"/>
                      <a:round/>
                      <a:headEnd type="none" w="med" len="med"/>
                      <a:tailEnd type="none" w="med" len="med"/>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 Model elimination</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 Loveland</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1988</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 Superposition</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 Zhang</a:t>
                      </a:r>
                    </a:p>
                  </a:txBody>
                  <a:tcPr marL="3695" marR="3695" marT="3695" marB="0" anchor="b">
                    <a:lnL>
                      <a:noFill/>
                    </a:lnL>
                    <a:lnR w="6350" cap="flat" cmpd="sng" algn="ctr">
                      <a:solidFill>
                        <a:srgbClr val="95B3D7"/>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r>
              <a:tr h="185954">
                <a:tc>
                  <a:txBody>
                    <a:bodyPr/>
                    <a:lstStyle/>
                    <a:p>
                      <a:pPr algn="r" fontAlgn="b"/>
                      <a:r>
                        <a:rPr lang="en-US" sz="1200" b="0" i="0" u="none" strike="noStrike">
                          <a:solidFill>
                            <a:srgbClr val="000000"/>
                          </a:solidFill>
                          <a:effectLst/>
                          <a:latin typeface="Calibri"/>
                        </a:rPr>
                        <a:t>1969</a:t>
                      </a:r>
                    </a:p>
                  </a:txBody>
                  <a:tcPr marL="3695" marR="3695" marT="3695" marB="0" anchor="b">
                    <a:lnL w="6350" cap="flat" cmpd="sng" algn="ctr">
                      <a:solidFill>
                        <a:srgbClr val="95B3D7"/>
                      </a:solidFill>
                      <a:prstDash val="solid"/>
                      <a:round/>
                      <a:headEnd type="none" w="med" len="med"/>
                      <a:tailEnd type="none" w="med" len="med"/>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a:solidFill>
                            <a:srgbClr val="000000"/>
                          </a:solidFill>
                          <a:effectLst/>
                          <a:latin typeface="Calibri"/>
                        </a:rPr>
                        <a:t> Paramodulation</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a:solidFill>
                            <a:srgbClr val="000000"/>
                          </a:solidFill>
                          <a:effectLst/>
                          <a:latin typeface="Calibri"/>
                        </a:rPr>
                        <a:t> G. Robinson; Wos</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200" b="0" i="0" u="none" strike="noStrike">
                          <a:solidFill>
                            <a:srgbClr val="000000"/>
                          </a:solidFill>
                          <a:effectLst/>
                          <a:latin typeface="Calibri"/>
                        </a:rPr>
                        <a:t>1988</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a:solidFill>
                            <a:srgbClr val="000000"/>
                          </a:solidFill>
                          <a:effectLst/>
                          <a:latin typeface="Calibri"/>
                        </a:rPr>
                        <a:t> Model construction</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a:solidFill>
                            <a:srgbClr val="000000"/>
                          </a:solidFill>
                          <a:effectLst/>
                          <a:latin typeface="Calibri"/>
                        </a:rPr>
                        <a:t> Zhang</a:t>
                      </a:r>
                    </a:p>
                  </a:txBody>
                  <a:tcPr marL="3695" marR="3695" marT="3695" marB="0" anchor="b">
                    <a:lnL>
                      <a:noFill/>
                    </a:lnL>
                    <a:lnR w="6350" cap="flat" cmpd="sng" algn="ctr">
                      <a:solidFill>
                        <a:srgbClr val="95B3D7"/>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r>
              <a:tr h="185954">
                <a:tc>
                  <a:txBody>
                    <a:bodyPr/>
                    <a:lstStyle/>
                    <a:p>
                      <a:pPr algn="l" fontAlgn="b"/>
                      <a:endParaRPr lang="en-US" sz="1200" b="0" i="0" u="none" strike="noStrike">
                        <a:solidFill>
                          <a:srgbClr val="000000"/>
                        </a:solidFill>
                        <a:effectLst/>
                        <a:latin typeface="Calibri"/>
                      </a:endParaRPr>
                    </a:p>
                  </a:txBody>
                  <a:tcPr marL="3695" marR="3695" marT="3695" marB="0" anchor="b">
                    <a:lnL w="6350" cap="flat" cmpd="sng" algn="ctr">
                      <a:solidFill>
                        <a:srgbClr val="95B3D7"/>
                      </a:solidFill>
                      <a:prstDash val="solid"/>
                      <a:round/>
                      <a:headEnd type="none" w="med" len="med"/>
                      <a:tailEnd type="none" w="med" len="med"/>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a:endParaRP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a:endParaRP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1989</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 Term indexing</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 Stickel; Overbeek</a:t>
                      </a:r>
                    </a:p>
                  </a:txBody>
                  <a:tcPr marL="3695" marR="3695" marT="3695" marB="0" anchor="b">
                    <a:lnL>
                      <a:noFill/>
                    </a:lnL>
                    <a:lnR w="6350" cap="flat" cmpd="sng" algn="ctr">
                      <a:solidFill>
                        <a:srgbClr val="95B3D7"/>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r>
              <a:tr h="244520">
                <a:tc>
                  <a:txBody>
                    <a:bodyPr/>
                    <a:lstStyle/>
                    <a:p>
                      <a:pPr algn="l" fontAlgn="b"/>
                      <a:endParaRPr lang="en-US" sz="1200" b="0" i="0" u="none" strike="noStrike" dirty="0">
                        <a:solidFill>
                          <a:srgbClr val="000000"/>
                        </a:solidFill>
                        <a:effectLst/>
                        <a:latin typeface="Calibri"/>
                      </a:endParaRPr>
                    </a:p>
                  </a:txBody>
                  <a:tcPr marL="3695" marR="3695" marT="3695" marB="0" anchor="b">
                    <a:lnL w="6350" cap="flat" cmpd="sng" algn="ctr">
                      <a:solidFill>
                        <a:srgbClr val="95B3D7"/>
                      </a:solidFill>
                      <a:prstDash val="solid"/>
                      <a:round/>
                      <a:headEnd type="none" w="med" len="med"/>
                      <a:tailEnd type="none" w="med" len="med"/>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endParaRPr lang="en-US" sz="1200" b="0" i="0" u="none" strike="noStrike">
                        <a:solidFill>
                          <a:srgbClr val="000000"/>
                        </a:solidFill>
                        <a:effectLst/>
                        <a:latin typeface="Calibri"/>
                      </a:endParaRP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endParaRPr lang="en-US" sz="1200" b="0" i="0" u="none" strike="noStrike">
                        <a:solidFill>
                          <a:srgbClr val="000000"/>
                        </a:solidFill>
                        <a:effectLst/>
                        <a:latin typeface="Calibri"/>
                      </a:endParaRP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200" b="0" i="0" u="none" strike="noStrike">
                          <a:solidFill>
                            <a:srgbClr val="000000"/>
                          </a:solidFill>
                          <a:effectLst/>
                          <a:latin typeface="Calibri"/>
                        </a:rPr>
                        <a:t>1990</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dirty="0">
                          <a:solidFill>
                            <a:srgbClr val="000000"/>
                          </a:solidFill>
                          <a:effectLst/>
                          <a:latin typeface="Calibri"/>
                        </a:rPr>
                        <a:t> General theory of redundancy</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a:solidFill>
                            <a:srgbClr val="000000"/>
                          </a:solidFill>
                          <a:effectLst/>
                          <a:latin typeface="Calibri"/>
                        </a:rPr>
                        <a:t> Bachmair; Ganzinger</a:t>
                      </a:r>
                    </a:p>
                  </a:txBody>
                  <a:tcPr marL="3695" marR="3695" marT="3695" marB="0" anchor="b">
                    <a:lnL>
                      <a:noFill/>
                    </a:lnL>
                    <a:lnR w="6350" cap="flat" cmpd="sng" algn="ctr">
                      <a:solidFill>
                        <a:srgbClr val="95B3D7"/>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r>
              <a:tr h="185954">
                <a:tc>
                  <a:txBody>
                    <a:bodyPr/>
                    <a:lstStyle/>
                    <a:p>
                      <a:pPr algn="l" fontAlgn="b"/>
                      <a:endParaRPr lang="en-US" sz="1200" b="0" i="0" u="none" strike="noStrike">
                        <a:solidFill>
                          <a:srgbClr val="000000"/>
                        </a:solidFill>
                        <a:effectLst/>
                        <a:latin typeface="Calibri"/>
                      </a:endParaRPr>
                    </a:p>
                  </a:txBody>
                  <a:tcPr marL="3695" marR="3695" marT="3695" marB="0" anchor="b">
                    <a:lnL w="6350" cap="flat" cmpd="sng" algn="ctr">
                      <a:solidFill>
                        <a:srgbClr val="95B3D7"/>
                      </a:solidFill>
                      <a:prstDash val="solid"/>
                      <a:round/>
                      <a:headEnd type="none" w="med" len="med"/>
                      <a:tailEnd type="none" w="med" len="med"/>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a:endParaRP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a:endParaRP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1992</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 Basic superposition</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 Nieuwenhuis; Rubio</a:t>
                      </a:r>
                    </a:p>
                  </a:txBody>
                  <a:tcPr marL="3695" marR="3695" marT="3695" marB="0" anchor="b">
                    <a:lnL>
                      <a:noFill/>
                    </a:lnL>
                    <a:lnR w="6350" cap="flat" cmpd="sng" algn="ctr">
                      <a:solidFill>
                        <a:srgbClr val="95B3D7"/>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r>
              <a:tr h="185954">
                <a:tc>
                  <a:txBody>
                    <a:bodyPr/>
                    <a:lstStyle/>
                    <a:p>
                      <a:pPr algn="l" fontAlgn="b"/>
                      <a:endParaRPr lang="en-US" sz="1200" b="0" i="0" u="none" strike="noStrike">
                        <a:solidFill>
                          <a:srgbClr val="000000"/>
                        </a:solidFill>
                        <a:effectLst/>
                        <a:latin typeface="Calibri"/>
                      </a:endParaRPr>
                    </a:p>
                  </a:txBody>
                  <a:tcPr marL="3695" marR="3695" marT="3695" marB="0" anchor="b">
                    <a:lnL w="6350" cap="flat" cmpd="sng" algn="ctr">
                      <a:solidFill>
                        <a:srgbClr val="95B3D7"/>
                      </a:solidFill>
                      <a:prstDash val="solid"/>
                      <a:round/>
                      <a:headEnd type="none" w="med" len="med"/>
                      <a:tailEnd type="none" w="med" len="med"/>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endParaRPr lang="en-US" sz="1200" b="0" i="0" u="none" strike="noStrike">
                        <a:solidFill>
                          <a:srgbClr val="000000"/>
                        </a:solidFill>
                        <a:effectLst/>
                        <a:latin typeface="Calibri"/>
                      </a:endParaRP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endParaRPr lang="en-US" sz="1200" b="0" i="0" u="none" strike="noStrike">
                        <a:solidFill>
                          <a:srgbClr val="000000"/>
                        </a:solidFill>
                        <a:effectLst/>
                        <a:latin typeface="Calibri"/>
                      </a:endParaRP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200" b="0" i="0" u="none" strike="noStrike">
                          <a:solidFill>
                            <a:srgbClr val="000000"/>
                          </a:solidFill>
                          <a:effectLst/>
                          <a:latin typeface="Calibri"/>
                        </a:rPr>
                        <a:t>1993</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a:solidFill>
                            <a:srgbClr val="000000"/>
                          </a:solidFill>
                          <a:effectLst/>
                          <a:latin typeface="Calibri"/>
                        </a:rPr>
                        <a:t> First instance-based methods</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a:solidFill>
                            <a:srgbClr val="000000"/>
                          </a:solidFill>
                          <a:effectLst/>
                          <a:latin typeface="Calibri"/>
                        </a:rPr>
                        <a:t> Billon; Plaisted</a:t>
                      </a:r>
                    </a:p>
                  </a:txBody>
                  <a:tcPr marL="3695" marR="3695" marT="3695" marB="0" anchor="b">
                    <a:lnL>
                      <a:noFill/>
                    </a:lnL>
                    <a:lnR w="6350" cap="flat" cmpd="sng" algn="ctr">
                      <a:solidFill>
                        <a:srgbClr val="95B3D7"/>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r>
              <a:tr h="206399">
                <a:tc>
                  <a:txBody>
                    <a:bodyPr/>
                    <a:lstStyle/>
                    <a:p>
                      <a:pPr algn="l" fontAlgn="b"/>
                      <a:endParaRPr lang="en-US" sz="1200" b="0" i="0" u="none" strike="noStrike">
                        <a:solidFill>
                          <a:srgbClr val="000000"/>
                        </a:solidFill>
                        <a:effectLst/>
                        <a:latin typeface="Calibri"/>
                      </a:endParaRPr>
                    </a:p>
                  </a:txBody>
                  <a:tcPr marL="3695" marR="3695" marT="3695" marB="0" anchor="b">
                    <a:lnL w="6350" cap="flat" cmpd="sng" algn="ctr">
                      <a:solidFill>
                        <a:srgbClr val="95B3D7"/>
                      </a:solidFill>
                      <a:prstDash val="solid"/>
                      <a:round/>
                      <a:headEnd type="none" w="med" len="med"/>
                      <a:tailEnd type="none" w="med" len="med"/>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a:endParaRP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a:endParaRP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1993</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 Discount saturation algorithm</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a:rPr>
                        <a:t> </a:t>
                      </a:r>
                      <a:r>
                        <a:rPr lang="en-US" sz="1200" b="0" i="0" u="none" strike="noStrike" dirty="0" err="1">
                          <a:solidFill>
                            <a:srgbClr val="000000"/>
                          </a:solidFill>
                          <a:effectLst/>
                          <a:latin typeface="Calibri"/>
                        </a:rPr>
                        <a:t>Avenhaus</a:t>
                      </a:r>
                      <a:r>
                        <a:rPr lang="en-US" sz="1200" b="0" i="0" u="none" strike="noStrike" dirty="0">
                          <a:solidFill>
                            <a:srgbClr val="000000"/>
                          </a:solidFill>
                          <a:effectLst/>
                          <a:latin typeface="Calibri"/>
                        </a:rPr>
                        <a:t>; </a:t>
                      </a:r>
                      <a:r>
                        <a:rPr lang="en-US" sz="1200" b="0" i="0" u="none" strike="noStrike" dirty="0" err="1">
                          <a:solidFill>
                            <a:srgbClr val="000000"/>
                          </a:solidFill>
                          <a:effectLst/>
                          <a:latin typeface="Calibri"/>
                        </a:rPr>
                        <a:t>Denzinger</a:t>
                      </a:r>
                      <a:endParaRPr lang="en-US" sz="1200" b="0" i="0" u="none" strike="noStrike" dirty="0">
                        <a:solidFill>
                          <a:srgbClr val="000000"/>
                        </a:solidFill>
                        <a:effectLst/>
                        <a:latin typeface="Calibri"/>
                      </a:endParaRPr>
                    </a:p>
                  </a:txBody>
                  <a:tcPr marL="3695" marR="3695" marT="3695" marB="0" anchor="b">
                    <a:lnL>
                      <a:noFill/>
                    </a:lnL>
                    <a:lnR w="6350" cap="flat" cmpd="sng" algn="ctr">
                      <a:solidFill>
                        <a:srgbClr val="95B3D7"/>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r>
              <a:tr h="206399">
                <a:tc>
                  <a:txBody>
                    <a:bodyPr/>
                    <a:lstStyle/>
                    <a:p>
                      <a:pPr algn="l" fontAlgn="b"/>
                      <a:endParaRPr lang="en-US" sz="1200" b="0" i="0" u="none" strike="noStrike">
                        <a:solidFill>
                          <a:srgbClr val="000000"/>
                        </a:solidFill>
                        <a:effectLst/>
                        <a:latin typeface="Calibri"/>
                      </a:endParaRPr>
                    </a:p>
                  </a:txBody>
                  <a:tcPr marL="3695" marR="3695" marT="3695" marB="0" anchor="b">
                    <a:lnL w="6350" cap="flat" cmpd="sng" algn="ctr">
                      <a:solidFill>
                        <a:srgbClr val="95B3D7"/>
                      </a:solidFill>
                      <a:prstDash val="solid"/>
                      <a:round/>
                      <a:headEnd type="none" w="med" len="med"/>
                      <a:tailEnd type="none" w="med" len="med"/>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a:endParaRP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a:endParaRP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200" b="0" i="0" u="none" strike="noStrike" dirty="0" smtClean="0">
                          <a:solidFill>
                            <a:srgbClr val="000000"/>
                          </a:solidFill>
                          <a:effectLst/>
                          <a:latin typeface="Calibri"/>
                        </a:rPr>
                        <a:t>1998</a:t>
                      </a:r>
                      <a:endParaRPr lang="en-US" sz="1200" b="0" i="0" u="none" strike="noStrike" dirty="0">
                        <a:solidFill>
                          <a:srgbClr val="000000"/>
                        </a:solidFill>
                        <a:effectLst/>
                        <a:latin typeface="Calibri"/>
                      </a:endParaRP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dirty="0" smtClean="0">
                          <a:solidFill>
                            <a:srgbClr val="000000"/>
                          </a:solidFill>
                          <a:effectLst/>
                          <a:latin typeface="Calibri"/>
                        </a:rPr>
                        <a:t> Finite  model </a:t>
                      </a:r>
                      <a:r>
                        <a:rPr lang="en-US" sz="1200" b="0" i="0" u="none" strike="noStrike" baseline="0" dirty="0" smtClean="0">
                          <a:solidFill>
                            <a:srgbClr val="000000"/>
                          </a:solidFill>
                          <a:effectLst/>
                          <a:latin typeface="Calibri"/>
                        </a:rPr>
                        <a:t> finding using SAT</a:t>
                      </a:r>
                      <a:endParaRPr lang="en-US" sz="1200" b="0" i="0" u="none" strike="noStrike" dirty="0">
                        <a:solidFill>
                          <a:srgbClr val="000000"/>
                        </a:solidFill>
                        <a:effectLst/>
                        <a:latin typeface="Calibri"/>
                      </a:endParaRP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dirty="0" smtClean="0">
                          <a:solidFill>
                            <a:srgbClr val="000000"/>
                          </a:solidFill>
                          <a:effectLst/>
                          <a:latin typeface="Calibri"/>
                        </a:rPr>
                        <a:t> McCune</a:t>
                      </a:r>
                      <a:endParaRPr lang="en-US" sz="1200" b="0" i="0" u="none" strike="noStrike" dirty="0">
                        <a:solidFill>
                          <a:srgbClr val="000000"/>
                        </a:solidFill>
                        <a:effectLst/>
                        <a:latin typeface="Calibri"/>
                      </a:endParaRPr>
                    </a:p>
                  </a:txBody>
                  <a:tcPr marL="3695" marR="3695" marT="3695" marB="0" anchor="b">
                    <a:lnL>
                      <a:noFill/>
                    </a:lnL>
                    <a:lnR w="6350" cap="flat" cmpd="sng" algn="ctr">
                      <a:solidFill>
                        <a:srgbClr val="95B3D7"/>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r>
              <a:tr h="185954">
                <a:tc>
                  <a:txBody>
                    <a:bodyPr/>
                    <a:lstStyle/>
                    <a:p>
                      <a:pPr algn="l" fontAlgn="b"/>
                      <a:endParaRPr lang="en-US" sz="1200" b="0" i="0" u="none" strike="noStrike">
                        <a:solidFill>
                          <a:srgbClr val="000000"/>
                        </a:solidFill>
                        <a:effectLst/>
                        <a:latin typeface="Calibri"/>
                      </a:endParaRPr>
                    </a:p>
                  </a:txBody>
                  <a:tcPr marL="3695" marR="3695" marT="3695" marB="0" anchor="b">
                    <a:lnL w="6350" cap="flat" cmpd="sng" algn="ctr">
                      <a:solidFill>
                        <a:srgbClr val="95B3D7"/>
                      </a:solidFill>
                      <a:prstDash val="solid"/>
                      <a:round/>
                      <a:headEnd type="none" w="med" len="med"/>
                      <a:tailEnd type="none" w="med" len="med"/>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endParaRPr lang="en-US" sz="1200" b="0" i="0" u="none" strike="noStrike">
                        <a:solidFill>
                          <a:srgbClr val="000000"/>
                        </a:solidFill>
                        <a:effectLst/>
                        <a:latin typeface="Calibri"/>
                      </a:endParaRP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endParaRPr lang="en-US" sz="1200" b="0" i="0" u="none" strike="noStrike">
                        <a:solidFill>
                          <a:srgbClr val="000000"/>
                        </a:solidFill>
                        <a:effectLst/>
                        <a:latin typeface="Calibri"/>
                      </a:endParaRP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200" b="0" i="0" u="none" strike="noStrike">
                          <a:solidFill>
                            <a:srgbClr val="000000"/>
                          </a:solidFill>
                          <a:effectLst/>
                          <a:latin typeface="Calibri"/>
                        </a:rPr>
                        <a:t>2000</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a:solidFill>
                            <a:srgbClr val="000000"/>
                          </a:solidFill>
                          <a:effectLst/>
                          <a:latin typeface="Calibri"/>
                        </a:rPr>
                        <a:t> First-order DPLL</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dirty="0">
                          <a:solidFill>
                            <a:srgbClr val="000000"/>
                          </a:solidFill>
                          <a:effectLst/>
                          <a:latin typeface="Calibri"/>
                        </a:rPr>
                        <a:t> Baumgartner</a:t>
                      </a:r>
                    </a:p>
                  </a:txBody>
                  <a:tcPr marL="3695" marR="3695" marT="3695" marB="0" anchor="b">
                    <a:lnL>
                      <a:noFill/>
                    </a:lnL>
                    <a:lnR w="6350" cap="flat" cmpd="sng" algn="ctr">
                      <a:solidFill>
                        <a:srgbClr val="95B3D7"/>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r>
              <a:tr h="226709">
                <a:tc>
                  <a:txBody>
                    <a:bodyPr/>
                    <a:lstStyle/>
                    <a:p>
                      <a:pPr algn="l" fontAlgn="b"/>
                      <a:endParaRPr lang="en-US" sz="1200" b="0" i="0" u="none" strike="noStrike">
                        <a:solidFill>
                          <a:srgbClr val="000000"/>
                        </a:solidFill>
                        <a:effectLst/>
                        <a:latin typeface="Calibri"/>
                      </a:endParaRPr>
                    </a:p>
                  </a:txBody>
                  <a:tcPr marL="3695" marR="3695" marT="3695" marB="0" anchor="b">
                    <a:lnL w="6350" cap="flat" cmpd="sng" algn="ctr">
                      <a:solidFill>
                        <a:srgbClr val="95B3D7"/>
                      </a:solidFill>
                      <a:prstDash val="solid"/>
                      <a:round/>
                      <a:headEnd type="none" w="med" len="med"/>
                      <a:tailEnd type="none" w="med" len="med"/>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a:endParaRP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a:endParaRP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2003</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 iProver method</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 Ganzinger; Korovin</a:t>
                      </a:r>
                    </a:p>
                  </a:txBody>
                  <a:tcPr marL="3695" marR="3695" marT="3695" marB="0" anchor="b">
                    <a:lnL>
                      <a:noFill/>
                    </a:lnL>
                    <a:lnR w="6350" cap="flat" cmpd="sng" algn="ctr">
                      <a:solidFill>
                        <a:srgbClr val="95B3D7"/>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r>
              <a:tr h="185954">
                <a:tc>
                  <a:txBody>
                    <a:bodyPr/>
                    <a:lstStyle/>
                    <a:p>
                      <a:pPr algn="l" fontAlgn="b"/>
                      <a:endParaRPr lang="en-US" sz="1200" b="0" i="0" u="none" strike="noStrike">
                        <a:solidFill>
                          <a:srgbClr val="000000"/>
                        </a:solidFill>
                        <a:effectLst/>
                        <a:latin typeface="Calibri"/>
                      </a:endParaRPr>
                    </a:p>
                  </a:txBody>
                  <a:tcPr marL="3695" marR="3695" marT="3695" marB="0" anchor="b">
                    <a:lnL w="6350" cap="flat" cmpd="sng" algn="ctr">
                      <a:solidFill>
                        <a:srgbClr val="95B3D7"/>
                      </a:solidFill>
                      <a:prstDash val="solid"/>
                      <a:round/>
                      <a:headEnd type="none" w="med" len="med"/>
                      <a:tailEnd type="none" w="med" len="med"/>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endParaRPr lang="en-US" sz="1200" b="0" i="0" u="none" strike="noStrike">
                        <a:solidFill>
                          <a:srgbClr val="000000"/>
                        </a:solidFill>
                        <a:effectLst/>
                        <a:latin typeface="Calibri"/>
                      </a:endParaRP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endParaRPr lang="en-US" sz="1200" b="0" i="0" u="none" strike="noStrike">
                        <a:solidFill>
                          <a:srgbClr val="000000"/>
                        </a:solidFill>
                        <a:effectLst/>
                        <a:latin typeface="Calibri"/>
                      </a:endParaRP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200" b="0" i="0" u="none" strike="noStrike">
                          <a:solidFill>
                            <a:srgbClr val="000000"/>
                          </a:solidFill>
                          <a:effectLst/>
                          <a:latin typeface="Calibri"/>
                        </a:rPr>
                        <a:t>2008</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a:solidFill>
                            <a:srgbClr val="000000"/>
                          </a:solidFill>
                          <a:effectLst/>
                          <a:latin typeface="Calibri"/>
                        </a:rPr>
                        <a:t> Sine selection</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dirty="0">
                          <a:solidFill>
                            <a:srgbClr val="000000"/>
                          </a:solidFill>
                          <a:effectLst/>
                          <a:latin typeface="Calibri"/>
                        </a:rPr>
                        <a:t> Hoder</a:t>
                      </a:r>
                    </a:p>
                  </a:txBody>
                  <a:tcPr marL="3695" marR="3695" marT="3695" marB="0" anchor="b">
                    <a:lnL>
                      <a:noFill/>
                    </a:lnL>
                    <a:lnR w="6350" cap="flat" cmpd="sng" algn="ctr">
                      <a:solidFill>
                        <a:srgbClr val="95B3D7"/>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r>
            </a:tbl>
          </a:graphicData>
        </a:graphic>
      </p:graphicFrame>
      <p:sp>
        <p:nvSpPr>
          <p:cNvPr id="8" name="TextBox 7"/>
          <p:cNvSpPr txBox="1"/>
          <p:nvPr/>
        </p:nvSpPr>
        <p:spPr>
          <a:xfrm>
            <a:off x="669701" y="4765179"/>
            <a:ext cx="3953815" cy="2031325"/>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p:spPr>
        <p:txBody>
          <a:bodyPr wrap="square" rtlCol="0">
            <a:spAutoFit/>
          </a:bodyPr>
          <a:lstStyle/>
          <a:p>
            <a:r>
              <a:rPr lang="en-US" dirty="0" smtClean="0">
                <a:solidFill>
                  <a:schemeClr val="bg1"/>
                </a:solidFill>
              </a:rPr>
              <a:t>Some </a:t>
            </a:r>
            <a:r>
              <a:rPr lang="en-US" dirty="0" smtClean="0">
                <a:solidFill>
                  <a:schemeClr val="bg1"/>
                </a:solidFill>
              </a:rPr>
              <a:t>success</a:t>
            </a:r>
            <a:r>
              <a:rPr lang="en-US" dirty="0">
                <a:solidFill>
                  <a:schemeClr val="bg1"/>
                </a:solidFill>
              </a:rPr>
              <a:t> </a:t>
            </a:r>
            <a:r>
              <a:rPr lang="en-US" dirty="0" smtClean="0">
                <a:solidFill>
                  <a:schemeClr val="bg1"/>
                </a:solidFill>
              </a:rPr>
              <a:t>stories:</a:t>
            </a:r>
            <a:endParaRPr lang="en-US" dirty="0" smtClean="0">
              <a:solidFill>
                <a:schemeClr val="bg1"/>
              </a:solidFill>
            </a:endParaRPr>
          </a:p>
          <a:p>
            <a:pPr marL="285750" indent="-285750">
              <a:buFontTx/>
              <a:buChar char="-"/>
            </a:pPr>
            <a:r>
              <a:rPr lang="en-US" dirty="0" smtClean="0">
                <a:solidFill>
                  <a:schemeClr val="bg1"/>
                </a:solidFill>
              </a:rPr>
              <a:t>Open Problems </a:t>
            </a:r>
            <a:r>
              <a:rPr lang="en-US" dirty="0" smtClean="0">
                <a:solidFill>
                  <a:schemeClr val="bg1"/>
                </a:solidFill>
              </a:rPr>
              <a:t>(of 25 years):</a:t>
            </a:r>
            <a:br>
              <a:rPr lang="en-US" dirty="0" smtClean="0">
                <a:solidFill>
                  <a:schemeClr val="bg1"/>
                </a:solidFill>
              </a:rPr>
            </a:br>
            <a:r>
              <a:rPr lang="en-US" dirty="0" smtClean="0">
                <a:solidFill>
                  <a:srgbClr val="0070C0"/>
                </a:solidFill>
              </a:rPr>
              <a:t>XCB: X </a:t>
            </a:r>
            <a:r>
              <a:rPr lang="en-US" dirty="0" smtClean="0">
                <a:solidFill>
                  <a:srgbClr val="0070C0"/>
                </a:solidFill>
                <a:sym typeface="Symbol"/>
              </a:rPr>
              <a:t> ((</a:t>
            </a:r>
            <a:r>
              <a:rPr lang="en-US" dirty="0">
                <a:solidFill>
                  <a:srgbClr val="0070C0"/>
                </a:solidFill>
                <a:sym typeface="Symbol"/>
              </a:rPr>
              <a:t>X </a:t>
            </a:r>
            <a:r>
              <a:rPr lang="en-US" dirty="0" smtClean="0">
                <a:solidFill>
                  <a:srgbClr val="0070C0"/>
                </a:solidFill>
                <a:sym typeface="Symbol"/>
              </a:rPr>
              <a:t> Y)  (Z  Y))  Z)</a:t>
            </a:r>
            <a:br>
              <a:rPr lang="en-US" dirty="0" smtClean="0">
                <a:solidFill>
                  <a:srgbClr val="0070C0"/>
                </a:solidFill>
                <a:sym typeface="Symbol"/>
              </a:rPr>
            </a:br>
            <a:r>
              <a:rPr lang="en-US" dirty="0" smtClean="0">
                <a:solidFill>
                  <a:srgbClr val="0070C0"/>
                </a:solidFill>
                <a:sym typeface="Symbol"/>
              </a:rPr>
              <a:t>is a single axiom for equivalence</a:t>
            </a:r>
            <a:endParaRPr lang="en-US" dirty="0" smtClean="0">
              <a:solidFill>
                <a:srgbClr val="0070C0"/>
              </a:solidFill>
            </a:endParaRPr>
          </a:p>
          <a:p>
            <a:pPr marL="285750" indent="-285750">
              <a:buFontTx/>
              <a:buChar char="-"/>
            </a:pPr>
            <a:r>
              <a:rPr lang="en-US" dirty="0" smtClean="0">
                <a:solidFill>
                  <a:schemeClr val="bg1"/>
                </a:solidFill>
              </a:rPr>
              <a:t>Knowledge Ontologies </a:t>
            </a:r>
            <a:br>
              <a:rPr lang="en-US" dirty="0" smtClean="0">
                <a:solidFill>
                  <a:schemeClr val="bg1"/>
                </a:solidFill>
              </a:rPr>
            </a:br>
            <a:r>
              <a:rPr lang="en-US" dirty="0" smtClean="0">
                <a:solidFill>
                  <a:srgbClr val="0070C0"/>
                </a:solidFill>
              </a:rPr>
              <a:t>GBs of </a:t>
            </a:r>
            <a:r>
              <a:rPr lang="en-US" dirty="0" smtClean="0">
                <a:solidFill>
                  <a:srgbClr val="0070C0"/>
                </a:solidFill>
              </a:rPr>
              <a:t>formulas</a:t>
            </a:r>
          </a:p>
          <a:p>
            <a:endParaRPr lang="en-US" dirty="0" smtClean="0">
              <a:solidFill>
                <a:srgbClr val="0070C0"/>
              </a:solidFill>
            </a:endParaRPr>
          </a:p>
        </p:txBody>
      </p:sp>
      <p:sp>
        <p:nvSpPr>
          <p:cNvPr id="10" name="TextBox 9"/>
          <p:cNvSpPr txBox="1"/>
          <p:nvPr/>
        </p:nvSpPr>
        <p:spPr>
          <a:xfrm>
            <a:off x="5100037" y="6451410"/>
            <a:ext cx="3929153" cy="338554"/>
          </a:xfrm>
          <a:prstGeom prst="rect">
            <a:avLst/>
          </a:prstGeom>
          <a:noFill/>
        </p:spPr>
        <p:txBody>
          <a:bodyPr wrap="none" rtlCol="0">
            <a:spAutoFit/>
          </a:bodyPr>
          <a:lstStyle/>
          <a:p>
            <a:r>
              <a:rPr lang="en-US" sz="1600" dirty="0" smtClean="0">
                <a:solidFill>
                  <a:schemeClr val="bg1"/>
                </a:solidFill>
              </a:rPr>
              <a:t>Courtesy Andrei Voronkov, Manchester U</a:t>
            </a:r>
          </a:p>
        </p:txBody>
      </p:sp>
    </p:spTree>
    <p:extLst>
      <p:ext uri="{BB962C8B-B14F-4D97-AF65-F5344CB8AC3E}">
        <p14:creationId xmlns:p14="http://schemas.microsoft.com/office/powerpoint/2010/main" val="808144436"/>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SMT - Milestones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780604798"/>
              </p:ext>
            </p:extLst>
          </p:nvPr>
        </p:nvGraphicFramePr>
        <p:xfrm>
          <a:off x="261051" y="1712888"/>
          <a:ext cx="3628369" cy="3398384"/>
        </p:xfrm>
        <a:graphic>
          <a:graphicData uri="http://schemas.openxmlformats.org/drawingml/2006/table">
            <a:tbl>
              <a:tblPr firstRow="1" bandRow="1">
                <a:tableStyleId>{21E4AEA4-8DFA-4A89-87EB-49C32662AFE0}</a:tableStyleId>
              </a:tblPr>
              <a:tblGrid>
                <a:gridCol w="737832"/>
                <a:gridCol w="2890537"/>
              </a:tblGrid>
              <a:tr h="308944">
                <a:tc>
                  <a:txBody>
                    <a:bodyPr/>
                    <a:lstStyle/>
                    <a:p>
                      <a:r>
                        <a:rPr lang="en-US" sz="1400" dirty="0" smtClean="0"/>
                        <a:t>year</a:t>
                      </a:r>
                      <a:endParaRPr lang="en-US" sz="1400" dirty="0"/>
                    </a:p>
                  </a:txBody>
                  <a:tcPr/>
                </a:tc>
                <a:tc>
                  <a:txBody>
                    <a:bodyPr/>
                    <a:lstStyle/>
                    <a:p>
                      <a:r>
                        <a:rPr lang="en-US" sz="1400" dirty="0" smtClean="0"/>
                        <a:t>Milestone</a:t>
                      </a:r>
                      <a:endParaRPr lang="en-US" sz="1400" dirty="0"/>
                    </a:p>
                  </a:txBody>
                  <a:tcPr/>
                </a:tc>
              </a:tr>
              <a:tr h="308944">
                <a:tc>
                  <a:txBody>
                    <a:bodyPr/>
                    <a:lstStyle/>
                    <a:p>
                      <a:r>
                        <a:rPr lang="en-US" sz="1400" dirty="0" smtClean="0"/>
                        <a:t>1977</a:t>
                      </a:r>
                      <a:endParaRPr lang="en-US" sz="1400" dirty="0"/>
                    </a:p>
                  </a:txBody>
                  <a:tcPr/>
                </a:tc>
                <a:tc>
                  <a:txBody>
                    <a:bodyPr/>
                    <a:lstStyle/>
                    <a:p>
                      <a:r>
                        <a:rPr lang="en-US" sz="1400" dirty="0" smtClean="0"/>
                        <a:t>Efficient Equality</a:t>
                      </a:r>
                      <a:r>
                        <a:rPr lang="en-US" sz="1400" baseline="0" dirty="0" smtClean="0"/>
                        <a:t> Reasoning</a:t>
                      </a:r>
                      <a:endParaRPr lang="en-US" sz="1400" dirty="0"/>
                    </a:p>
                  </a:txBody>
                  <a:tcPr/>
                </a:tc>
              </a:tr>
              <a:tr h="308944">
                <a:tc>
                  <a:txBody>
                    <a:bodyPr/>
                    <a:lstStyle/>
                    <a:p>
                      <a:r>
                        <a:rPr lang="en-US" sz="1400" dirty="0" smtClean="0"/>
                        <a:t>1979</a:t>
                      </a:r>
                      <a:endParaRPr lang="en-US" sz="1400" dirty="0"/>
                    </a:p>
                  </a:txBody>
                  <a:tcPr/>
                </a:tc>
                <a:tc>
                  <a:txBody>
                    <a:bodyPr/>
                    <a:lstStyle/>
                    <a:p>
                      <a:r>
                        <a:rPr lang="en-US" sz="1400" dirty="0" smtClean="0"/>
                        <a:t>Theory Combination Foundations</a:t>
                      </a:r>
                      <a:endParaRPr lang="en-US" sz="1400" dirty="0"/>
                    </a:p>
                  </a:txBody>
                  <a:tcPr/>
                </a:tc>
              </a:tr>
              <a:tr h="308944">
                <a:tc>
                  <a:txBody>
                    <a:bodyPr/>
                    <a:lstStyle/>
                    <a:p>
                      <a:r>
                        <a:rPr lang="en-US" sz="1400" dirty="0" smtClean="0"/>
                        <a:t>1979</a:t>
                      </a:r>
                      <a:endParaRPr lang="en-US" sz="1400" dirty="0"/>
                    </a:p>
                  </a:txBody>
                  <a:tcPr/>
                </a:tc>
                <a:tc>
                  <a:txBody>
                    <a:bodyPr/>
                    <a:lstStyle/>
                    <a:p>
                      <a:r>
                        <a:rPr lang="en-US" sz="1400" dirty="0" smtClean="0"/>
                        <a:t>Arithmetic + Functions </a:t>
                      </a:r>
                      <a:endParaRPr lang="en-US" sz="1400" dirty="0"/>
                    </a:p>
                  </a:txBody>
                  <a:tcPr/>
                </a:tc>
              </a:tr>
              <a:tr h="308944">
                <a:tc>
                  <a:txBody>
                    <a:bodyPr/>
                    <a:lstStyle/>
                    <a:p>
                      <a:r>
                        <a:rPr lang="en-US" sz="1400" dirty="0" smtClean="0"/>
                        <a:t>1982</a:t>
                      </a:r>
                      <a:endParaRPr lang="en-US" sz="1400" dirty="0"/>
                    </a:p>
                  </a:txBody>
                  <a:tcPr/>
                </a:tc>
                <a:tc>
                  <a:txBody>
                    <a:bodyPr/>
                    <a:lstStyle/>
                    <a:p>
                      <a:r>
                        <a:rPr lang="en-US" sz="1400" dirty="0" smtClean="0"/>
                        <a:t>Combining Canonizing Solvers</a:t>
                      </a:r>
                      <a:endParaRPr lang="en-US" sz="1400" dirty="0"/>
                    </a:p>
                  </a:txBody>
                  <a:tcPr/>
                </a:tc>
              </a:tr>
              <a:tr h="308944">
                <a:tc>
                  <a:txBody>
                    <a:bodyPr/>
                    <a:lstStyle/>
                    <a:p>
                      <a:r>
                        <a:rPr lang="en-US" sz="1400" dirty="0" smtClean="0"/>
                        <a:t>1992-8</a:t>
                      </a:r>
                      <a:endParaRPr lang="en-US" sz="1400" dirty="0"/>
                    </a:p>
                  </a:txBody>
                  <a:tcPr/>
                </a:tc>
                <a:tc>
                  <a:txBody>
                    <a:bodyPr/>
                    <a:lstStyle/>
                    <a:p>
                      <a:r>
                        <a:rPr lang="en-US" sz="1400" dirty="0" smtClean="0"/>
                        <a:t>Systems: PVS,</a:t>
                      </a:r>
                      <a:r>
                        <a:rPr lang="en-US" sz="1400" baseline="0" dirty="0" smtClean="0"/>
                        <a:t> Simplify, </a:t>
                      </a:r>
                      <a:r>
                        <a:rPr lang="en-US" sz="1400" baseline="0" dirty="0" err="1" smtClean="0"/>
                        <a:t>STeP</a:t>
                      </a:r>
                      <a:r>
                        <a:rPr lang="en-US" sz="1400" baseline="0" dirty="0" smtClean="0"/>
                        <a:t>, SVC</a:t>
                      </a:r>
                      <a:endParaRPr lang="en-US" sz="1400" dirty="0"/>
                    </a:p>
                  </a:txBody>
                  <a:tcPr/>
                </a:tc>
              </a:tr>
              <a:tr h="308944">
                <a:tc>
                  <a:txBody>
                    <a:bodyPr/>
                    <a:lstStyle/>
                    <a:p>
                      <a:r>
                        <a:rPr lang="en-US" sz="1400" dirty="0" smtClean="0"/>
                        <a:t>2002</a:t>
                      </a:r>
                      <a:endParaRPr lang="en-US" sz="1400" dirty="0"/>
                    </a:p>
                  </a:txBody>
                  <a:tcPr/>
                </a:tc>
                <a:tc>
                  <a:txBody>
                    <a:bodyPr/>
                    <a:lstStyle/>
                    <a:p>
                      <a:r>
                        <a:rPr lang="en-US" sz="1400" dirty="0" smtClean="0"/>
                        <a:t>Theory</a:t>
                      </a:r>
                      <a:r>
                        <a:rPr lang="en-US" sz="1400" baseline="0" dirty="0" smtClean="0"/>
                        <a:t> Clause Learning</a:t>
                      </a:r>
                      <a:endParaRPr lang="en-US" sz="1400" dirty="0"/>
                    </a:p>
                  </a:txBody>
                  <a:tcPr/>
                </a:tc>
              </a:tr>
              <a:tr h="308944">
                <a:tc>
                  <a:txBody>
                    <a:bodyPr/>
                    <a:lstStyle/>
                    <a:p>
                      <a:r>
                        <a:rPr lang="en-US" sz="1400" dirty="0" smtClean="0"/>
                        <a:t>2005</a:t>
                      </a:r>
                      <a:endParaRPr lang="en-US" sz="1400" dirty="0"/>
                    </a:p>
                  </a:txBody>
                  <a:tcPr/>
                </a:tc>
                <a:tc>
                  <a:txBody>
                    <a:bodyPr/>
                    <a:lstStyle/>
                    <a:p>
                      <a:r>
                        <a:rPr lang="en-US" sz="1400" dirty="0" smtClean="0"/>
                        <a:t>SMT competition</a:t>
                      </a:r>
                      <a:endParaRPr lang="en-US" sz="1400" dirty="0"/>
                    </a:p>
                  </a:txBody>
                  <a:tcPr/>
                </a:tc>
              </a:tr>
              <a:tr h="308944">
                <a:tc>
                  <a:txBody>
                    <a:bodyPr/>
                    <a:lstStyle/>
                    <a:p>
                      <a:r>
                        <a:rPr lang="en-US" sz="1400" dirty="0" smtClean="0"/>
                        <a:t>2006</a:t>
                      </a:r>
                      <a:endParaRPr lang="en-US" sz="1400" dirty="0"/>
                    </a:p>
                  </a:txBody>
                  <a:tcPr/>
                </a:tc>
                <a:tc>
                  <a:txBody>
                    <a:bodyPr/>
                    <a:lstStyle/>
                    <a:p>
                      <a:r>
                        <a:rPr lang="en-US" sz="1400" dirty="0" smtClean="0"/>
                        <a:t>Efficient SAT + Simplex</a:t>
                      </a:r>
                      <a:endParaRPr lang="en-US" sz="1400" dirty="0"/>
                    </a:p>
                  </a:txBody>
                  <a:tcPr/>
                </a:tc>
              </a:tr>
              <a:tr h="308944">
                <a:tc>
                  <a:txBody>
                    <a:bodyPr/>
                    <a:lstStyle/>
                    <a:p>
                      <a:r>
                        <a:rPr lang="en-US" sz="1400" dirty="0" smtClean="0"/>
                        <a:t>2007</a:t>
                      </a:r>
                      <a:endParaRPr lang="en-US" sz="1400" dirty="0"/>
                    </a:p>
                  </a:txBody>
                  <a:tcPr/>
                </a:tc>
                <a:tc>
                  <a:txBody>
                    <a:bodyPr/>
                    <a:lstStyle/>
                    <a:p>
                      <a:r>
                        <a:rPr lang="en-US" sz="1400" dirty="0" smtClean="0"/>
                        <a:t>Efficient Equality Matching</a:t>
                      </a:r>
                      <a:endParaRPr lang="en-US" sz="1400" dirty="0"/>
                    </a:p>
                  </a:txBody>
                  <a:tcPr/>
                </a:tc>
              </a:tr>
              <a:tr h="308944">
                <a:tc>
                  <a:txBody>
                    <a:bodyPr/>
                    <a:lstStyle/>
                    <a:p>
                      <a:r>
                        <a:rPr lang="en-US" sz="1400" dirty="0" smtClean="0"/>
                        <a:t>2009</a:t>
                      </a:r>
                      <a:endParaRPr lang="en-US" sz="1400" dirty="0"/>
                    </a:p>
                  </a:txBody>
                  <a:tcPr/>
                </a:tc>
                <a:tc>
                  <a:txBody>
                    <a:bodyPr/>
                    <a:lstStyle/>
                    <a:p>
                      <a:r>
                        <a:rPr lang="en-US" sz="1400" dirty="0" smtClean="0"/>
                        <a:t>Combinatory</a:t>
                      </a:r>
                      <a:r>
                        <a:rPr lang="en-US" sz="1400" baseline="0" dirty="0" smtClean="0"/>
                        <a:t> Array </a:t>
                      </a:r>
                      <a:r>
                        <a:rPr lang="en-US" sz="1400" baseline="0" dirty="0" smtClean="0"/>
                        <a:t>Logic, …</a:t>
                      </a:r>
                      <a:endParaRPr lang="en-US" sz="1400" dirty="0"/>
                    </a:p>
                  </a:txBody>
                  <a:tcPr/>
                </a:tc>
              </a:tr>
            </a:tbl>
          </a:graphicData>
        </a:graphic>
      </p:graphicFrame>
      <p:graphicFrame>
        <p:nvGraphicFramePr>
          <p:cNvPr id="5" name="Diagram 4"/>
          <p:cNvGraphicFramePr/>
          <p:nvPr>
            <p:extLst>
              <p:ext uri="{D42A27DB-BD31-4B8C-83A1-F6EECF244321}">
                <p14:modId xmlns:p14="http://schemas.microsoft.com/office/powerpoint/2010/main" val="1779003674"/>
              </p:ext>
            </p:extLst>
          </p:nvPr>
        </p:nvGraphicFramePr>
        <p:xfrm>
          <a:off x="489397" y="5344731"/>
          <a:ext cx="3271234" cy="1287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437882" y="6450031"/>
            <a:ext cx="2865143" cy="369332"/>
          </a:xfrm>
          <a:prstGeom prst="rect">
            <a:avLst/>
          </a:prstGeom>
          <a:noFill/>
        </p:spPr>
        <p:txBody>
          <a:bodyPr wrap="none" rtlCol="0">
            <a:spAutoFit/>
          </a:bodyPr>
          <a:lstStyle/>
          <a:p>
            <a:r>
              <a:rPr lang="en-US" dirty="0" smtClean="0">
                <a:solidFill>
                  <a:schemeClr val="bg1"/>
                </a:solidFill>
              </a:rPr>
              <a:t>15KLOC + 215KLOC  = Z3 </a:t>
            </a:r>
          </a:p>
        </p:txBody>
      </p:sp>
      <p:sp>
        <p:nvSpPr>
          <p:cNvPr id="8" name="TextBox 7"/>
          <p:cNvSpPr txBox="1"/>
          <p:nvPr/>
        </p:nvSpPr>
        <p:spPr>
          <a:xfrm>
            <a:off x="216794" y="5301666"/>
            <a:ext cx="2948949" cy="369332"/>
          </a:xfrm>
          <a:prstGeom prst="rect">
            <a:avLst/>
          </a:prstGeom>
          <a:noFill/>
        </p:spPr>
        <p:txBody>
          <a:bodyPr wrap="none" rtlCol="0">
            <a:spAutoFit/>
          </a:bodyPr>
          <a:lstStyle/>
          <a:p>
            <a:r>
              <a:rPr lang="en-US" dirty="0" smtClean="0">
                <a:solidFill>
                  <a:schemeClr val="bg1"/>
                </a:solidFill>
              </a:rPr>
              <a:t>Includes progress from SAT:</a:t>
            </a:r>
          </a:p>
        </p:txBody>
      </p:sp>
      <p:pic>
        <p:nvPicPr>
          <p:cNvPr id="3074"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17283" t="30956" r="35978" b="18738"/>
          <a:stretch/>
        </p:blipFill>
        <p:spPr bwMode="auto">
          <a:xfrm>
            <a:off x="5100034" y="1498317"/>
            <a:ext cx="3592332" cy="2416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048425" y="3927387"/>
            <a:ext cx="2271327" cy="369332"/>
          </a:xfrm>
          <a:prstGeom prst="rect">
            <a:avLst/>
          </a:prstGeom>
          <a:noFill/>
        </p:spPr>
        <p:txBody>
          <a:bodyPr wrap="none" rtlCol="0">
            <a:spAutoFit/>
          </a:bodyPr>
          <a:lstStyle/>
          <a:p>
            <a:r>
              <a:rPr lang="en-US" dirty="0" smtClean="0">
                <a:solidFill>
                  <a:schemeClr val="bg1"/>
                </a:solidFill>
              </a:rPr>
              <a:t>Simplify (of ’01) time</a:t>
            </a:r>
          </a:p>
        </p:txBody>
      </p:sp>
      <mc:AlternateContent xmlns:mc="http://schemas.openxmlformats.org/markup-compatibility/2006" xmlns:p14="http://schemas.microsoft.com/office/powerpoint/2010/main">
        <mc:Choice Requires="p14">
          <p:contentPart p14:bwMode="auto" r:id="rId8">
            <p14:nvContentPartPr>
              <p14:cNvPr id="17" name="Ink 16"/>
              <p14:cNvContentPartPr/>
              <p14:nvPr/>
            </p14:nvContentPartPr>
            <p14:xfrm>
              <a:off x="8319752" y="2742914"/>
              <a:ext cx="245520" cy="219240"/>
            </p14:xfrm>
          </p:contentPart>
        </mc:Choice>
        <mc:Fallback xmlns="">
          <p:pic>
            <p:nvPicPr>
              <p:cNvPr id="17" name="Ink 16"/>
              <p:cNvPicPr/>
              <p:nvPr/>
            </p:nvPicPr>
            <p:blipFill>
              <a:blip r:embed="rId9"/>
              <a:stretch>
                <a:fillRect/>
              </a:stretch>
            </p:blipFill>
            <p:spPr>
              <a:xfrm>
                <a:off x="8304272" y="2727074"/>
                <a:ext cx="278280" cy="251280"/>
              </a:xfrm>
              <a:prstGeom prst="rect">
                <a:avLst/>
              </a:prstGeom>
            </p:spPr>
          </p:pic>
        </mc:Fallback>
      </mc:AlternateContent>
      <p:sp>
        <p:nvSpPr>
          <p:cNvPr id="18" name="TextBox 17"/>
          <p:cNvSpPr txBox="1"/>
          <p:nvPr/>
        </p:nvSpPr>
        <p:spPr>
          <a:xfrm>
            <a:off x="8565272" y="2667868"/>
            <a:ext cx="623889" cy="369332"/>
          </a:xfrm>
          <a:prstGeom prst="rect">
            <a:avLst/>
          </a:prstGeom>
          <a:noFill/>
        </p:spPr>
        <p:txBody>
          <a:bodyPr wrap="none" rtlCol="0">
            <a:spAutoFit/>
          </a:bodyPr>
          <a:lstStyle/>
          <a:p>
            <a:r>
              <a:rPr lang="en-US" dirty="0" smtClean="0">
                <a:solidFill>
                  <a:schemeClr val="bg1"/>
                </a:solidFill>
              </a:rPr>
              <a:t>1sec</a:t>
            </a:r>
          </a:p>
        </p:txBody>
      </p:sp>
      <p:graphicFrame>
        <p:nvGraphicFramePr>
          <p:cNvPr id="20" name="Content Placeholder 3"/>
          <p:cNvGraphicFramePr>
            <a:graphicFrameLocks/>
          </p:cNvGraphicFramePr>
          <p:nvPr>
            <p:extLst>
              <p:ext uri="{D42A27DB-BD31-4B8C-83A1-F6EECF244321}">
                <p14:modId xmlns:p14="http://schemas.microsoft.com/office/powerpoint/2010/main" val="3608446708"/>
              </p:ext>
            </p:extLst>
          </p:nvPr>
        </p:nvGraphicFramePr>
        <p:xfrm>
          <a:off x="5223209" y="4284175"/>
          <a:ext cx="3654007" cy="2301113"/>
        </p:xfrm>
        <a:graphic>
          <a:graphicData uri="http://schemas.openxmlformats.org/drawingml/2006/chart">
            <c:chart xmlns:c="http://schemas.openxmlformats.org/drawingml/2006/chart" xmlns:r="http://schemas.openxmlformats.org/officeDocument/2006/relationships" r:id="rId10"/>
          </a:graphicData>
        </a:graphic>
      </p:graphicFrame>
      <p:sp>
        <p:nvSpPr>
          <p:cNvPr id="21" name="TextBox 20"/>
          <p:cNvSpPr txBox="1"/>
          <p:nvPr/>
        </p:nvSpPr>
        <p:spPr>
          <a:xfrm>
            <a:off x="4455062" y="4560822"/>
            <a:ext cx="1265283" cy="1477328"/>
          </a:xfrm>
          <a:prstGeom prst="rect">
            <a:avLst/>
          </a:prstGeom>
          <a:noFill/>
        </p:spPr>
        <p:txBody>
          <a:bodyPr wrap="none" rtlCol="0">
            <a:spAutoFit/>
          </a:bodyPr>
          <a:lstStyle/>
          <a:p>
            <a:r>
              <a:rPr lang="en-US" dirty="0" smtClean="0">
                <a:solidFill>
                  <a:schemeClr val="bg1"/>
                </a:solidFill>
              </a:rPr>
              <a:t>Z3</a:t>
            </a:r>
          </a:p>
          <a:p>
            <a:r>
              <a:rPr lang="en-US" dirty="0" smtClean="0">
                <a:solidFill>
                  <a:schemeClr val="bg1"/>
                </a:solidFill>
              </a:rPr>
              <a:t>Time</a:t>
            </a:r>
          </a:p>
          <a:p>
            <a:r>
              <a:rPr lang="en-US" dirty="0" smtClean="0">
                <a:solidFill>
                  <a:schemeClr val="bg1"/>
                </a:solidFill>
              </a:rPr>
              <a:t>On </a:t>
            </a:r>
          </a:p>
          <a:p>
            <a:r>
              <a:rPr lang="en-US" dirty="0" smtClean="0">
                <a:solidFill>
                  <a:schemeClr val="bg1"/>
                </a:solidFill>
              </a:rPr>
              <a:t>VCC</a:t>
            </a:r>
          </a:p>
          <a:p>
            <a:r>
              <a:rPr lang="en-US" dirty="0" smtClean="0">
                <a:solidFill>
                  <a:schemeClr val="bg1"/>
                </a:solidFill>
              </a:rPr>
              <a:t>Regression</a:t>
            </a:r>
          </a:p>
        </p:txBody>
      </p:sp>
      <p:sp>
        <p:nvSpPr>
          <p:cNvPr id="22" name="TextBox 21"/>
          <p:cNvSpPr txBox="1"/>
          <p:nvPr/>
        </p:nvSpPr>
        <p:spPr>
          <a:xfrm>
            <a:off x="5459624" y="6488668"/>
            <a:ext cx="914033" cy="369332"/>
          </a:xfrm>
          <a:prstGeom prst="rect">
            <a:avLst/>
          </a:prstGeom>
          <a:noFill/>
        </p:spPr>
        <p:txBody>
          <a:bodyPr wrap="none" rtlCol="0">
            <a:spAutoFit/>
          </a:bodyPr>
          <a:lstStyle/>
          <a:p>
            <a:r>
              <a:rPr lang="en-US" dirty="0" smtClean="0">
                <a:solidFill>
                  <a:schemeClr val="bg1"/>
                </a:solidFill>
              </a:rPr>
              <a:t>Nov 08</a:t>
            </a:r>
          </a:p>
        </p:txBody>
      </p:sp>
      <p:sp>
        <p:nvSpPr>
          <p:cNvPr id="23" name="TextBox 22"/>
          <p:cNvSpPr txBox="1"/>
          <p:nvPr/>
        </p:nvSpPr>
        <p:spPr>
          <a:xfrm>
            <a:off x="8030981" y="6488668"/>
            <a:ext cx="1133837" cy="369332"/>
          </a:xfrm>
          <a:prstGeom prst="rect">
            <a:avLst/>
          </a:prstGeom>
          <a:noFill/>
        </p:spPr>
        <p:txBody>
          <a:bodyPr wrap="none" rtlCol="0">
            <a:spAutoFit/>
          </a:bodyPr>
          <a:lstStyle/>
          <a:p>
            <a:r>
              <a:rPr lang="en-US" dirty="0" smtClean="0">
                <a:solidFill>
                  <a:schemeClr val="bg1"/>
                </a:solidFill>
              </a:rPr>
              <a:t>March 09</a:t>
            </a:r>
          </a:p>
        </p:txBody>
      </p:sp>
      <p:sp>
        <p:nvSpPr>
          <p:cNvPr id="25" name="TextBox 24"/>
          <p:cNvSpPr txBox="1"/>
          <p:nvPr/>
        </p:nvSpPr>
        <p:spPr>
          <a:xfrm>
            <a:off x="4407687" y="1946443"/>
            <a:ext cx="1265283" cy="1754326"/>
          </a:xfrm>
          <a:prstGeom prst="rect">
            <a:avLst/>
          </a:prstGeom>
          <a:noFill/>
        </p:spPr>
        <p:txBody>
          <a:bodyPr wrap="none" rtlCol="0">
            <a:spAutoFit/>
          </a:bodyPr>
          <a:lstStyle/>
          <a:p>
            <a:r>
              <a:rPr lang="en-US" dirty="0" smtClean="0">
                <a:solidFill>
                  <a:schemeClr val="bg1"/>
                </a:solidFill>
              </a:rPr>
              <a:t>Z3</a:t>
            </a:r>
          </a:p>
          <a:p>
            <a:r>
              <a:rPr lang="en-US" dirty="0" smtClean="0">
                <a:solidFill>
                  <a:schemeClr val="bg1"/>
                </a:solidFill>
              </a:rPr>
              <a:t>(of ’07)</a:t>
            </a:r>
          </a:p>
          <a:p>
            <a:r>
              <a:rPr lang="en-US" dirty="0" smtClean="0">
                <a:solidFill>
                  <a:schemeClr val="bg1"/>
                </a:solidFill>
              </a:rPr>
              <a:t>Time</a:t>
            </a:r>
          </a:p>
          <a:p>
            <a:r>
              <a:rPr lang="en-US" dirty="0" smtClean="0">
                <a:solidFill>
                  <a:schemeClr val="bg1"/>
                </a:solidFill>
              </a:rPr>
              <a:t>On </a:t>
            </a:r>
          </a:p>
          <a:p>
            <a:r>
              <a:rPr lang="en-US" dirty="0" smtClean="0">
                <a:solidFill>
                  <a:schemeClr val="bg1"/>
                </a:solidFill>
              </a:rPr>
              <a:t>Boogie</a:t>
            </a:r>
            <a:br>
              <a:rPr lang="en-US" dirty="0" smtClean="0">
                <a:solidFill>
                  <a:schemeClr val="bg1"/>
                </a:solidFill>
              </a:rPr>
            </a:br>
            <a:r>
              <a:rPr lang="en-US" dirty="0" smtClean="0">
                <a:solidFill>
                  <a:schemeClr val="bg1"/>
                </a:solidFill>
              </a:rPr>
              <a:t>Regression</a:t>
            </a:r>
          </a:p>
        </p:txBody>
      </p:sp>
    </p:spTree>
    <p:extLst>
      <p:ext uri="{BB962C8B-B14F-4D97-AF65-F5344CB8AC3E}">
        <p14:creationId xmlns:p14="http://schemas.microsoft.com/office/powerpoint/2010/main" val="19608509"/>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09398"/>
          </a:xfrm>
        </p:spPr>
        <p:txBody>
          <a:bodyPr/>
          <a:lstStyle/>
          <a:p>
            <a:r>
              <a:rPr lang="en-US" sz="4400" dirty="0" smtClean="0"/>
              <a:t>Z3 participates in and wins </a:t>
            </a:r>
            <a:r>
              <a:rPr lang="en-US" sz="3200" dirty="0" smtClean="0"/>
              <a:t>SMT </a:t>
            </a:r>
            <a:r>
              <a:rPr lang="en-US" sz="4400" dirty="0" smtClean="0"/>
              <a:t>competitions</a:t>
            </a:r>
            <a:endParaRPr lang="en-US" sz="4400" dirty="0"/>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936" t="19304" r="3696" b="10000"/>
          <a:stretch/>
        </p:blipFill>
        <p:spPr bwMode="auto">
          <a:xfrm>
            <a:off x="100231" y="1883116"/>
            <a:ext cx="8849256" cy="4187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eform 4"/>
          <p:cNvSpPr/>
          <p:nvPr/>
        </p:nvSpPr>
        <p:spPr>
          <a:xfrm>
            <a:off x="3075432" y="2099256"/>
            <a:ext cx="286607" cy="170436"/>
          </a:xfrm>
          <a:custGeom>
            <a:avLst/>
            <a:gdLst>
              <a:gd name="connsiteX0" fmla="*/ 28376 w 286607"/>
              <a:gd name="connsiteY0" fmla="*/ 77274 h 170436"/>
              <a:gd name="connsiteX1" fmla="*/ 41255 w 286607"/>
              <a:gd name="connsiteY1" fmla="*/ 12879 h 170436"/>
              <a:gd name="connsiteX2" fmla="*/ 79892 w 286607"/>
              <a:gd name="connsiteY2" fmla="*/ 0 h 170436"/>
              <a:gd name="connsiteX3" fmla="*/ 234438 w 286607"/>
              <a:gd name="connsiteY3" fmla="*/ 12879 h 170436"/>
              <a:gd name="connsiteX4" fmla="*/ 273075 w 286607"/>
              <a:gd name="connsiteY4" fmla="*/ 51516 h 170436"/>
              <a:gd name="connsiteX5" fmla="*/ 273075 w 286607"/>
              <a:gd name="connsiteY5" fmla="*/ 141668 h 170436"/>
              <a:gd name="connsiteX6" fmla="*/ 221560 w 286607"/>
              <a:gd name="connsiteY6" fmla="*/ 154547 h 170436"/>
              <a:gd name="connsiteX7" fmla="*/ 182923 w 286607"/>
              <a:gd name="connsiteY7" fmla="*/ 167426 h 170436"/>
              <a:gd name="connsiteX8" fmla="*/ 2619 w 286607"/>
              <a:gd name="connsiteY8" fmla="*/ 115910 h 170436"/>
              <a:gd name="connsiteX9" fmla="*/ 2619 w 286607"/>
              <a:gd name="connsiteY9" fmla="*/ 25758 h 170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6607" h="170436">
                <a:moveTo>
                  <a:pt x="28376" y="77274"/>
                </a:moveTo>
                <a:cubicBezTo>
                  <a:pt x="32669" y="55809"/>
                  <a:pt x="29113" y="31093"/>
                  <a:pt x="41255" y="12879"/>
                </a:cubicBezTo>
                <a:cubicBezTo>
                  <a:pt x="48785" y="1583"/>
                  <a:pt x="66316" y="0"/>
                  <a:pt x="79892" y="0"/>
                </a:cubicBezTo>
                <a:cubicBezTo>
                  <a:pt x="131586" y="0"/>
                  <a:pt x="182923" y="8586"/>
                  <a:pt x="234438" y="12879"/>
                </a:cubicBezTo>
                <a:cubicBezTo>
                  <a:pt x="247317" y="25758"/>
                  <a:pt x="262972" y="36361"/>
                  <a:pt x="273075" y="51516"/>
                </a:cubicBezTo>
                <a:cubicBezTo>
                  <a:pt x="287754" y="73534"/>
                  <a:pt x="294198" y="120544"/>
                  <a:pt x="273075" y="141668"/>
                </a:cubicBezTo>
                <a:cubicBezTo>
                  <a:pt x="260559" y="154184"/>
                  <a:pt x="238579" y="149684"/>
                  <a:pt x="221560" y="154547"/>
                </a:cubicBezTo>
                <a:cubicBezTo>
                  <a:pt x="208507" y="158277"/>
                  <a:pt x="195802" y="163133"/>
                  <a:pt x="182923" y="167426"/>
                </a:cubicBezTo>
                <a:cubicBezTo>
                  <a:pt x="142358" y="164046"/>
                  <a:pt x="18303" y="194331"/>
                  <a:pt x="2619" y="115910"/>
                </a:cubicBezTo>
                <a:cubicBezTo>
                  <a:pt x="-3274" y="86443"/>
                  <a:pt x="2619" y="55809"/>
                  <a:pt x="2619" y="25758"/>
                </a:cubicBezTo>
              </a:path>
            </a:pathLst>
          </a:custGeom>
          <a:ln w="222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Freeform 6"/>
          <p:cNvSpPr/>
          <p:nvPr/>
        </p:nvSpPr>
        <p:spPr>
          <a:xfrm>
            <a:off x="6022548" y="3088783"/>
            <a:ext cx="286607" cy="170436"/>
          </a:xfrm>
          <a:custGeom>
            <a:avLst/>
            <a:gdLst>
              <a:gd name="connsiteX0" fmla="*/ 28376 w 286607"/>
              <a:gd name="connsiteY0" fmla="*/ 77274 h 170436"/>
              <a:gd name="connsiteX1" fmla="*/ 41255 w 286607"/>
              <a:gd name="connsiteY1" fmla="*/ 12879 h 170436"/>
              <a:gd name="connsiteX2" fmla="*/ 79892 w 286607"/>
              <a:gd name="connsiteY2" fmla="*/ 0 h 170436"/>
              <a:gd name="connsiteX3" fmla="*/ 234438 w 286607"/>
              <a:gd name="connsiteY3" fmla="*/ 12879 h 170436"/>
              <a:gd name="connsiteX4" fmla="*/ 273075 w 286607"/>
              <a:gd name="connsiteY4" fmla="*/ 51516 h 170436"/>
              <a:gd name="connsiteX5" fmla="*/ 273075 w 286607"/>
              <a:gd name="connsiteY5" fmla="*/ 141668 h 170436"/>
              <a:gd name="connsiteX6" fmla="*/ 221560 w 286607"/>
              <a:gd name="connsiteY6" fmla="*/ 154547 h 170436"/>
              <a:gd name="connsiteX7" fmla="*/ 182923 w 286607"/>
              <a:gd name="connsiteY7" fmla="*/ 167426 h 170436"/>
              <a:gd name="connsiteX8" fmla="*/ 2619 w 286607"/>
              <a:gd name="connsiteY8" fmla="*/ 115910 h 170436"/>
              <a:gd name="connsiteX9" fmla="*/ 2619 w 286607"/>
              <a:gd name="connsiteY9" fmla="*/ 25758 h 170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6607" h="170436">
                <a:moveTo>
                  <a:pt x="28376" y="77274"/>
                </a:moveTo>
                <a:cubicBezTo>
                  <a:pt x="32669" y="55809"/>
                  <a:pt x="29113" y="31093"/>
                  <a:pt x="41255" y="12879"/>
                </a:cubicBezTo>
                <a:cubicBezTo>
                  <a:pt x="48785" y="1583"/>
                  <a:pt x="66316" y="0"/>
                  <a:pt x="79892" y="0"/>
                </a:cubicBezTo>
                <a:cubicBezTo>
                  <a:pt x="131586" y="0"/>
                  <a:pt x="182923" y="8586"/>
                  <a:pt x="234438" y="12879"/>
                </a:cubicBezTo>
                <a:cubicBezTo>
                  <a:pt x="247317" y="25758"/>
                  <a:pt x="262972" y="36361"/>
                  <a:pt x="273075" y="51516"/>
                </a:cubicBezTo>
                <a:cubicBezTo>
                  <a:pt x="287754" y="73534"/>
                  <a:pt x="294198" y="120544"/>
                  <a:pt x="273075" y="141668"/>
                </a:cubicBezTo>
                <a:cubicBezTo>
                  <a:pt x="260559" y="154184"/>
                  <a:pt x="238579" y="149684"/>
                  <a:pt x="221560" y="154547"/>
                </a:cubicBezTo>
                <a:cubicBezTo>
                  <a:pt x="208507" y="158277"/>
                  <a:pt x="195802" y="163133"/>
                  <a:pt x="182923" y="167426"/>
                </a:cubicBezTo>
                <a:cubicBezTo>
                  <a:pt x="142358" y="164046"/>
                  <a:pt x="18303" y="194331"/>
                  <a:pt x="2619" y="115910"/>
                </a:cubicBezTo>
                <a:cubicBezTo>
                  <a:pt x="-3274" y="86443"/>
                  <a:pt x="2619" y="55809"/>
                  <a:pt x="2619" y="25758"/>
                </a:cubicBezTo>
              </a:path>
            </a:pathLst>
          </a:custGeom>
          <a:ln w="222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Freeform 7"/>
          <p:cNvSpPr/>
          <p:nvPr/>
        </p:nvSpPr>
        <p:spPr>
          <a:xfrm>
            <a:off x="3075431" y="4003581"/>
            <a:ext cx="286607" cy="170436"/>
          </a:xfrm>
          <a:custGeom>
            <a:avLst/>
            <a:gdLst>
              <a:gd name="connsiteX0" fmla="*/ 28376 w 286607"/>
              <a:gd name="connsiteY0" fmla="*/ 77274 h 170436"/>
              <a:gd name="connsiteX1" fmla="*/ 41255 w 286607"/>
              <a:gd name="connsiteY1" fmla="*/ 12879 h 170436"/>
              <a:gd name="connsiteX2" fmla="*/ 79892 w 286607"/>
              <a:gd name="connsiteY2" fmla="*/ 0 h 170436"/>
              <a:gd name="connsiteX3" fmla="*/ 234438 w 286607"/>
              <a:gd name="connsiteY3" fmla="*/ 12879 h 170436"/>
              <a:gd name="connsiteX4" fmla="*/ 273075 w 286607"/>
              <a:gd name="connsiteY4" fmla="*/ 51516 h 170436"/>
              <a:gd name="connsiteX5" fmla="*/ 273075 w 286607"/>
              <a:gd name="connsiteY5" fmla="*/ 141668 h 170436"/>
              <a:gd name="connsiteX6" fmla="*/ 221560 w 286607"/>
              <a:gd name="connsiteY6" fmla="*/ 154547 h 170436"/>
              <a:gd name="connsiteX7" fmla="*/ 182923 w 286607"/>
              <a:gd name="connsiteY7" fmla="*/ 167426 h 170436"/>
              <a:gd name="connsiteX8" fmla="*/ 2619 w 286607"/>
              <a:gd name="connsiteY8" fmla="*/ 115910 h 170436"/>
              <a:gd name="connsiteX9" fmla="*/ 2619 w 286607"/>
              <a:gd name="connsiteY9" fmla="*/ 25758 h 170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6607" h="170436">
                <a:moveTo>
                  <a:pt x="28376" y="77274"/>
                </a:moveTo>
                <a:cubicBezTo>
                  <a:pt x="32669" y="55809"/>
                  <a:pt x="29113" y="31093"/>
                  <a:pt x="41255" y="12879"/>
                </a:cubicBezTo>
                <a:cubicBezTo>
                  <a:pt x="48785" y="1583"/>
                  <a:pt x="66316" y="0"/>
                  <a:pt x="79892" y="0"/>
                </a:cubicBezTo>
                <a:cubicBezTo>
                  <a:pt x="131586" y="0"/>
                  <a:pt x="182923" y="8586"/>
                  <a:pt x="234438" y="12879"/>
                </a:cubicBezTo>
                <a:cubicBezTo>
                  <a:pt x="247317" y="25758"/>
                  <a:pt x="262972" y="36361"/>
                  <a:pt x="273075" y="51516"/>
                </a:cubicBezTo>
                <a:cubicBezTo>
                  <a:pt x="287754" y="73534"/>
                  <a:pt x="294198" y="120544"/>
                  <a:pt x="273075" y="141668"/>
                </a:cubicBezTo>
                <a:cubicBezTo>
                  <a:pt x="260559" y="154184"/>
                  <a:pt x="238579" y="149684"/>
                  <a:pt x="221560" y="154547"/>
                </a:cubicBezTo>
                <a:cubicBezTo>
                  <a:pt x="208507" y="158277"/>
                  <a:pt x="195802" y="163133"/>
                  <a:pt x="182923" y="167426"/>
                </a:cubicBezTo>
                <a:cubicBezTo>
                  <a:pt x="142358" y="164046"/>
                  <a:pt x="18303" y="194331"/>
                  <a:pt x="2619" y="115910"/>
                </a:cubicBezTo>
                <a:cubicBezTo>
                  <a:pt x="-3274" y="86443"/>
                  <a:pt x="2619" y="55809"/>
                  <a:pt x="2619" y="25758"/>
                </a:cubicBezTo>
              </a:path>
            </a:pathLst>
          </a:custGeom>
          <a:ln w="222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Freeform 8"/>
          <p:cNvSpPr/>
          <p:nvPr/>
        </p:nvSpPr>
        <p:spPr>
          <a:xfrm>
            <a:off x="125989" y="4763037"/>
            <a:ext cx="286607" cy="170436"/>
          </a:xfrm>
          <a:custGeom>
            <a:avLst/>
            <a:gdLst>
              <a:gd name="connsiteX0" fmla="*/ 28376 w 286607"/>
              <a:gd name="connsiteY0" fmla="*/ 77274 h 170436"/>
              <a:gd name="connsiteX1" fmla="*/ 41255 w 286607"/>
              <a:gd name="connsiteY1" fmla="*/ 12879 h 170436"/>
              <a:gd name="connsiteX2" fmla="*/ 79892 w 286607"/>
              <a:gd name="connsiteY2" fmla="*/ 0 h 170436"/>
              <a:gd name="connsiteX3" fmla="*/ 234438 w 286607"/>
              <a:gd name="connsiteY3" fmla="*/ 12879 h 170436"/>
              <a:gd name="connsiteX4" fmla="*/ 273075 w 286607"/>
              <a:gd name="connsiteY4" fmla="*/ 51516 h 170436"/>
              <a:gd name="connsiteX5" fmla="*/ 273075 w 286607"/>
              <a:gd name="connsiteY5" fmla="*/ 141668 h 170436"/>
              <a:gd name="connsiteX6" fmla="*/ 221560 w 286607"/>
              <a:gd name="connsiteY6" fmla="*/ 154547 h 170436"/>
              <a:gd name="connsiteX7" fmla="*/ 182923 w 286607"/>
              <a:gd name="connsiteY7" fmla="*/ 167426 h 170436"/>
              <a:gd name="connsiteX8" fmla="*/ 2619 w 286607"/>
              <a:gd name="connsiteY8" fmla="*/ 115910 h 170436"/>
              <a:gd name="connsiteX9" fmla="*/ 2619 w 286607"/>
              <a:gd name="connsiteY9" fmla="*/ 25758 h 170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6607" h="170436">
                <a:moveTo>
                  <a:pt x="28376" y="77274"/>
                </a:moveTo>
                <a:cubicBezTo>
                  <a:pt x="32669" y="55809"/>
                  <a:pt x="29113" y="31093"/>
                  <a:pt x="41255" y="12879"/>
                </a:cubicBezTo>
                <a:cubicBezTo>
                  <a:pt x="48785" y="1583"/>
                  <a:pt x="66316" y="0"/>
                  <a:pt x="79892" y="0"/>
                </a:cubicBezTo>
                <a:cubicBezTo>
                  <a:pt x="131586" y="0"/>
                  <a:pt x="182923" y="8586"/>
                  <a:pt x="234438" y="12879"/>
                </a:cubicBezTo>
                <a:cubicBezTo>
                  <a:pt x="247317" y="25758"/>
                  <a:pt x="262972" y="36361"/>
                  <a:pt x="273075" y="51516"/>
                </a:cubicBezTo>
                <a:cubicBezTo>
                  <a:pt x="287754" y="73534"/>
                  <a:pt x="294198" y="120544"/>
                  <a:pt x="273075" y="141668"/>
                </a:cubicBezTo>
                <a:cubicBezTo>
                  <a:pt x="260559" y="154184"/>
                  <a:pt x="238579" y="149684"/>
                  <a:pt x="221560" y="154547"/>
                </a:cubicBezTo>
                <a:cubicBezTo>
                  <a:pt x="208507" y="158277"/>
                  <a:pt x="195802" y="163133"/>
                  <a:pt x="182923" y="167426"/>
                </a:cubicBezTo>
                <a:cubicBezTo>
                  <a:pt x="142358" y="164046"/>
                  <a:pt x="18303" y="194331"/>
                  <a:pt x="2619" y="115910"/>
                </a:cubicBezTo>
                <a:cubicBezTo>
                  <a:pt x="-3274" y="86443"/>
                  <a:pt x="2619" y="55809"/>
                  <a:pt x="2619" y="25758"/>
                </a:cubicBezTo>
              </a:path>
            </a:pathLst>
          </a:custGeom>
          <a:ln w="222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Freeform 9"/>
          <p:cNvSpPr/>
          <p:nvPr/>
        </p:nvSpPr>
        <p:spPr>
          <a:xfrm>
            <a:off x="6022547" y="4724400"/>
            <a:ext cx="286607" cy="170436"/>
          </a:xfrm>
          <a:custGeom>
            <a:avLst/>
            <a:gdLst>
              <a:gd name="connsiteX0" fmla="*/ 28376 w 286607"/>
              <a:gd name="connsiteY0" fmla="*/ 77274 h 170436"/>
              <a:gd name="connsiteX1" fmla="*/ 41255 w 286607"/>
              <a:gd name="connsiteY1" fmla="*/ 12879 h 170436"/>
              <a:gd name="connsiteX2" fmla="*/ 79892 w 286607"/>
              <a:gd name="connsiteY2" fmla="*/ 0 h 170436"/>
              <a:gd name="connsiteX3" fmla="*/ 234438 w 286607"/>
              <a:gd name="connsiteY3" fmla="*/ 12879 h 170436"/>
              <a:gd name="connsiteX4" fmla="*/ 273075 w 286607"/>
              <a:gd name="connsiteY4" fmla="*/ 51516 h 170436"/>
              <a:gd name="connsiteX5" fmla="*/ 273075 w 286607"/>
              <a:gd name="connsiteY5" fmla="*/ 141668 h 170436"/>
              <a:gd name="connsiteX6" fmla="*/ 221560 w 286607"/>
              <a:gd name="connsiteY6" fmla="*/ 154547 h 170436"/>
              <a:gd name="connsiteX7" fmla="*/ 182923 w 286607"/>
              <a:gd name="connsiteY7" fmla="*/ 167426 h 170436"/>
              <a:gd name="connsiteX8" fmla="*/ 2619 w 286607"/>
              <a:gd name="connsiteY8" fmla="*/ 115910 h 170436"/>
              <a:gd name="connsiteX9" fmla="*/ 2619 w 286607"/>
              <a:gd name="connsiteY9" fmla="*/ 25758 h 170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6607" h="170436">
                <a:moveTo>
                  <a:pt x="28376" y="77274"/>
                </a:moveTo>
                <a:cubicBezTo>
                  <a:pt x="32669" y="55809"/>
                  <a:pt x="29113" y="31093"/>
                  <a:pt x="41255" y="12879"/>
                </a:cubicBezTo>
                <a:cubicBezTo>
                  <a:pt x="48785" y="1583"/>
                  <a:pt x="66316" y="0"/>
                  <a:pt x="79892" y="0"/>
                </a:cubicBezTo>
                <a:cubicBezTo>
                  <a:pt x="131586" y="0"/>
                  <a:pt x="182923" y="8586"/>
                  <a:pt x="234438" y="12879"/>
                </a:cubicBezTo>
                <a:cubicBezTo>
                  <a:pt x="247317" y="25758"/>
                  <a:pt x="262972" y="36361"/>
                  <a:pt x="273075" y="51516"/>
                </a:cubicBezTo>
                <a:cubicBezTo>
                  <a:pt x="287754" y="73534"/>
                  <a:pt x="294198" y="120544"/>
                  <a:pt x="273075" y="141668"/>
                </a:cubicBezTo>
                <a:cubicBezTo>
                  <a:pt x="260559" y="154184"/>
                  <a:pt x="238579" y="149684"/>
                  <a:pt x="221560" y="154547"/>
                </a:cubicBezTo>
                <a:cubicBezTo>
                  <a:pt x="208507" y="158277"/>
                  <a:pt x="195802" y="163133"/>
                  <a:pt x="182923" y="167426"/>
                </a:cubicBezTo>
                <a:cubicBezTo>
                  <a:pt x="142358" y="164046"/>
                  <a:pt x="18303" y="194331"/>
                  <a:pt x="2619" y="115910"/>
                </a:cubicBezTo>
                <a:cubicBezTo>
                  <a:pt x="-3274" y="86443"/>
                  <a:pt x="2619" y="55809"/>
                  <a:pt x="2619" y="25758"/>
                </a:cubicBezTo>
              </a:path>
            </a:pathLst>
          </a:custGeom>
          <a:ln w="222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Freeform 10"/>
          <p:cNvSpPr/>
          <p:nvPr/>
        </p:nvSpPr>
        <p:spPr>
          <a:xfrm>
            <a:off x="6022546" y="4004445"/>
            <a:ext cx="286607" cy="170436"/>
          </a:xfrm>
          <a:custGeom>
            <a:avLst/>
            <a:gdLst>
              <a:gd name="connsiteX0" fmla="*/ 28376 w 286607"/>
              <a:gd name="connsiteY0" fmla="*/ 77274 h 170436"/>
              <a:gd name="connsiteX1" fmla="*/ 41255 w 286607"/>
              <a:gd name="connsiteY1" fmla="*/ 12879 h 170436"/>
              <a:gd name="connsiteX2" fmla="*/ 79892 w 286607"/>
              <a:gd name="connsiteY2" fmla="*/ 0 h 170436"/>
              <a:gd name="connsiteX3" fmla="*/ 234438 w 286607"/>
              <a:gd name="connsiteY3" fmla="*/ 12879 h 170436"/>
              <a:gd name="connsiteX4" fmla="*/ 273075 w 286607"/>
              <a:gd name="connsiteY4" fmla="*/ 51516 h 170436"/>
              <a:gd name="connsiteX5" fmla="*/ 273075 w 286607"/>
              <a:gd name="connsiteY5" fmla="*/ 141668 h 170436"/>
              <a:gd name="connsiteX6" fmla="*/ 221560 w 286607"/>
              <a:gd name="connsiteY6" fmla="*/ 154547 h 170436"/>
              <a:gd name="connsiteX7" fmla="*/ 182923 w 286607"/>
              <a:gd name="connsiteY7" fmla="*/ 167426 h 170436"/>
              <a:gd name="connsiteX8" fmla="*/ 2619 w 286607"/>
              <a:gd name="connsiteY8" fmla="*/ 115910 h 170436"/>
              <a:gd name="connsiteX9" fmla="*/ 2619 w 286607"/>
              <a:gd name="connsiteY9" fmla="*/ 25758 h 170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6607" h="170436">
                <a:moveTo>
                  <a:pt x="28376" y="77274"/>
                </a:moveTo>
                <a:cubicBezTo>
                  <a:pt x="32669" y="55809"/>
                  <a:pt x="29113" y="31093"/>
                  <a:pt x="41255" y="12879"/>
                </a:cubicBezTo>
                <a:cubicBezTo>
                  <a:pt x="48785" y="1583"/>
                  <a:pt x="66316" y="0"/>
                  <a:pt x="79892" y="0"/>
                </a:cubicBezTo>
                <a:cubicBezTo>
                  <a:pt x="131586" y="0"/>
                  <a:pt x="182923" y="8586"/>
                  <a:pt x="234438" y="12879"/>
                </a:cubicBezTo>
                <a:cubicBezTo>
                  <a:pt x="247317" y="25758"/>
                  <a:pt x="262972" y="36361"/>
                  <a:pt x="273075" y="51516"/>
                </a:cubicBezTo>
                <a:cubicBezTo>
                  <a:pt x="287754" y="73534"/>
                  <a:pt x="294198" y="120544"/>
                  <a:pt x="273075" y="141668"/>
                </a:cubicBezTo>
                <a:cubicBezTo>
                  <a:pt x="260559" y="154184"/>
                  <a:pt x="238579" y="149684"/>
                  <a:pt x="221560" y="154547"/>
                </a:cubicBezTo>
                <a:cubicBezTo>
                  <a:pt x="208507" y="158277"/>
                  <a:pt x="195802" y="163133"/>
                  <a:pt x="182923" y="167426"/>
                </a:cubicBezTo>
                <a:cubicBezTo>
                  <a:pt x="142358" y="164046"/>
                  <a:pt x="18303" y="194331"/>
                  <a:pt x="2619" y="115910"/>
                </a:cubicBezTo>
                <a:cubicBezTo>
                  <a:pt x="-3274" y="86443"/>
                  <a:pt x="2619" y="55809"/>
                  <a:pt x="2619" y="25758"/>
                </a:cubicBezTo>
              </a:path>
            </a:pathLst>
          </a:custGeom>
          <a:ln w="222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Freeform 11"/>
          <p:cNvSpPr/>
          <p:nvPr/>
        </p:nvSpPr>
        <p:spPr>
          <a:xfrm>
            <a:off x="6022545" y="5510011"/>
            <a:ext cx="286607" cy="170436"/>
          </a:xfrm>
          <a:custGeom>
            <a:avLst/>
            <a:gdLst>
              <a:gd name="connsiteX0" fmla="*/ 28376 w 286607"/>
              <a:gd name="connsiteY0" fmla="*/ 77274 h 170436"/>
              <a:gd name="connsiteX1" fmla="*/ 41255 w 286607"/>
              <a:gd name="connsiteY1" fmla="*/ 12879 h 170436"/>
              <a:gd name="connsiteX2" fmla="*/ 79892 w 286607"/>
              <a:gd name="connsiteY2" fmla="*/ 0 h 170436"/>
              <a:gd name="connsiteX3" fmla="*/ 234438 w 286607"/>
              <a:gd name="connsiteY3" fmla="*/ 12879 h 170436"/>
              <a:gd name="connsiteX4" fmla="*/ 273075 w 286607"/>
              <a:gd name="connsiteY4" fmla="*/ 51516 h 170436"/>
              <a:gd name="connsiteX5" fmla="*/ 273075 w 286607"/>
              <a:gd name="connsiteY5" fmla="*/ 141668 h 170436"/>
              <a:gd name="connsiteX6" fmla="*/ 221560 w 286607"/>
              <a:gd name="connsiteY6" fmla="*/ 154547 h 170436"/>
              <a:gd name="connsiteX7" fmla="*/ 182923 w 286607"/>
              <a:gd name="connsiteY7" fmla="*/ 167426 h 170436"/>
              <a:gd name="connsiteX8" fmla="*/ 2619 w 286607"/>
              <a:gd name="connsiteY8" fmla="*/ 115910 h 170436"/>
              <a:gd name="connsiteX9" fmla="*/ 2619 w 286607"/>
              <a:gd name="connsiteY9" fmla="*/ 25758 h 170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6607" h="170436">
                <a:moveTo>
                  <a:pt x="28376" y="77274"/>
                </a:moveTo>
                <a:cubicBezTo>
                  <a:pt x="32669" y="55809"/>
                  <a:pt x="29113" y="31093"/>
                  <a:pt x="41255" y="12879"/>
                </a:cubicBezTo>
                <a:cubicBezTo>
                  <a:pt x="48785" y="1583"/>
                  <a:pt x="66316" y="0"/>
                  <a:pt x="79892" y="0"/>
                </a:cubicBezTo>
                <a:cubicBezTo>
                  <a:pt x="131586" y="0"/>
                  <a:pt x="182923" y="8586"/>
                  <a:pt x="234438" y="12879"/>
                </a:cubicBezTo>
                <a:cubicBezTo>
                  <a:pt x="247317" y="25758"/>
                  <a:pt x="262972" y="36361"/>
                  <a:pt x="273075" y="51516"/>
                </a:cubicBezTo>
                <a:cubicBezTo>
                  <a:pt x="287754" y="73534"/>
                  <a:pt x="294198" y="120544"/>
                  <a:pt x="273075" y="141668"/>
                </a:cubicBezTo>
                <a:cubicBezTo>
                  <a:pt x="260559" y="154184"/>
                  <a:pt x="238579" y="149684"/>
                  <a:pt x="221560" y="154547"/>
                </a:cubicBezTo>
                <a:cubicBezTo>
                  <a:pt x="208507" y="158277"/>
                  <a:pt x="195802" y="163133"/>
                  <a:pt x="182923" y="167426"/>
                </a:cubicBezTo>
                <a:cubicBezTo>
                  <a:pt x="142358" y="164046"/>
                  <a:pt x="18303" y="194331"/>
                  <a:pt x="2619" y="115910"/>
                </a:cubicBezTo>
                <a:cubicBezTo>
                  <a:pt x="-3274" y="86443"/>
                  <a:pt x="2619" y="55809"/>
                  <a:pt x="2619" y="25758"/>
                </a:cubicBezTo>
              </a:path>
            </a:pathLst>
          </a:custGeom>
          <a:ln w="222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Freeform 12"/>
          <p:cNvSpPr/>
          <p:nvPr/>
        </p:nvSpPr>
        <p:spPr>
          <a:xfrm>
            <a:off x="3098059" y="4738143"/>
            <a:ext cx="286607" cy="170436"/>
          </a:xfrm>
          <a:custGeom>
            <a:avLst/>
            <a:gdLst>
              <a:gd name="connsiteX0" fmla="*/ 28376 w 286607"/>
              <a:gd name="connsiteY0" fmla="*/ 77274 h 170436"/>
              <a:gd name="connsiteX1" fmla="*/ 41255 w 286607"/>
              <a:gd name="connsiteY1" fmla="*/ 12879 h 170436"/>
              <a:gd name="connsiteX2" fmla="*/ 79892 w 286607"/>
              <a:gd name="connsiteY2" fmla="*/ 0 h 170436"/>
              <a:gd name="connsiteX3" fmla="*/ 234438 w 286607"/>
              <a:gd name="connsiteY3" fmla="*/ 12879 h 170436"/>
              <a:gd name="connsiteX4" fmla="*/ 273075 w 286607"/>
              <a:gd name="connsiteY4" fmla="*/ 51516 h 170436"/>
              <a:gd name="connsiteX5" fmla="*/ 273075 w 286607"/>
              <a:gd name="connsiteY5" fmla="*/ 141668 h 170436"/>
              <a:gd name="connsiteX6" fmla="*/ 221560 w 286607"/>
              <a:gd name="connsiteY6" fmla="*/ 154547 h 170436"/>
              <a:gd name="connsiteX7" fmla="*/ 182923 w 286607"/>
              <a:gd name="connsiteY7" fmla="*/ 167426 h 170436"/>
              <a:gd name="connsiteX8" fmla="*/ 2619 w 286607"/>
              <a:gd name="connsiteY8" fmla="*/ 115910 h 170436"/>
              <a:gd name="connsiteX9" fmla="*/ 2619 w 286607"/>
              <a:gd name="connsiteY9" fmla="*/ 25758 h 170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6607" h="170436">
                <a:moveTo>
                  <a:pt x="28376" y="77274"/>
                </a:moveTo>
                <a:cubicBezTo>
                  <a:pt x="32669" y="55809"/>
                  <a:pt x="29113" y="31093"/>
                  <a:pt x="41255" y="12879"/>
                </a:cubicBezTo>
                <a:cubicBezTo>
                  <a:pt x="48785" y="1583"/>
                  <a:pt x="66316" y="0"/>
                  <a:pt x="79892" y="0"/>
                </a:cubicBezTo>
                <a:cubicBezTo>
                  <a:pt x="131586" y="0"/>
                  <a:pt x="182923" y="8586"/>
                  <a:pt x="234438" y="12879"/>
                </a:cubicBezTo>
                <a:cubicBezTo>
                  <a:pt x="247317" y="25758"/>
                  <a:pt x="262972" y="36361"/>
                  <a:pt x="273075" y="51516"/>
                </a:cubicBezTo>
                <a:cubicBezTo>
                  <a:pt x="287754" y="73534"/>
                  <a:pt x="294198" y="120544"/>
                  <a:pt x="273075" y="141668"/>
                </a:cubicBezTo>
                <a:cubicBezTo>
                  <a:pt x="260559" y="154184"/>
                  <a:pt x="238579" y="149684"/>
                  <a:pt x="221560" y="154547"/>
                </a:cubicBezTo>
                <a:cubicBezTo>
                  <a:pt x="208507" y="158277"/>
                  <a:pt x="195802" y="163133"/>
                  <a:pt x="182923" y="167426"/>
                </a:cubicBezTo>
                <a:cubicBezTo>
                  <a:pt x="142358" y="164046"/>
                  <a:pt x="18303" y="194331"/>
                  <a:pt x="2619" y="115910"/>
                </a:cubicBezTo>
                <a:cubicBezTo>
                  <a:pt x="-3274" y="86443"/>
                  <a:pt x="2619" y="55809"/>
                  <a:pt x="2619" y="25758"/>
                </a:cubicBezTo>
              </a:path>
            </a:pathLst>
          </a:custGeom>
          <a:ln w="222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Freeform 13"/>
          <p:cNvSpPr/>
          <p:nvPr/>
        </p:nvSpPr>
        <p:spPr>
          <a:xfrm>
            <a:off x="100230" y="5510011"/>
            <a:ext cx="286607" cy="170436"/>
          </a:xfrm>
          <a:custGeom>
            <a:avLst/>
            <a:gdLst>
              <a:gd name="connsiteX0" fmla="*/ 28376 w 286607"/>
              <a:gd name="connsiteY0" fmla="*/ 77274 h 170436"/>
              <a:gd name="connsiteX1" fmla="*/ 41255 w 286607"/>
              <a:gd name="connsiteY1" fmla="*/ 12879 h 170436"/>
              <a:gd name="connsiteX2" fmla="*/ 79892 w 286607"/>
              <a:gd name="connsiteY2" fmla="*/ 0 h 170436"/>
              <a:gd name="connsiteX3" fmla="*/ 234438 w 286607"/>
              <a:gd name="connsiteY3" fmla="*/ 12879 h 170436"/>
              <a:gd name="connsiteX4" fmla="*/ 273075 w 286607"/>
              <a:gd name="connsiteY4" fmla="*/ 51516 h 170436"/>
              <a:gd name="connsiteX5" fmla="*/ 273075 w 286607"/>
              <a:gd name="connsiteY5" fmla="*/ 141668 h 170436"/>
              <a:gd name="connsiteX6" fmla="*/ 221560 w 286607"/>
              <a:gd name="connsiteY6" fmla="*/ 154547 h 170436"/>
              <a:gd name="connsiteX7" fmla="*/ 182923 w 286607"/>
              <a:gd name="connsiteY7" fmla="*/ 167426 h 170436"/>
              <a:gd name="connsiteX8" fmla="*/ 2619 w 286607"/>
              <a:gd name="connsiteY8" fmla="*/ 115910 h 170436"/>
              <a:gd name="connsiteX9" fmla="*/ 2619 w 286607"/>
              <a:gd name="connsiteY9" fmla="*/ 25758 h 170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6607" h="170436">
                <a:moveTo>
                  <a:pt x="28376" y="77274"/>
                </a:moveTo>
                <a:cubicBezTo>
                  <a:pt x="32669" y="55809"/>
                  <a:pt x="29113" y="31093"/>
                  <a:pt x="41255" y="12879"/>
                </a:cubicBezTo>
                <a:cubicBezTo>
                  <a:pt x="48785" y="1583"/>
                  <a:pt x="66316" y="0"/>
                  <a:pt x="79892" y="0"/>
                </a:cubicBezTo>
                <a:cubicBezTo>
                  <a:pt x="131586" y="0"/>
                  <a:pt x="182923" y="8586"/>
                  <a:pt x="234438" y="12879"/>
                </a:cubicBezTo>
                <a:cubicBezTo>
                  <a:pt x="247317" y="25758"/>
                  <a:pt x="262972" y="36361"/>
                  <a:pt x="273075" y="51516"/>
                </a:cubicBezTo>
                <a:cubicBezTo>
                  <a:pt x="287754" y="73534"/>
                  <a:pt x="294198" y="120544"/>
                  <a:pt x="273075" y="141668"/>
                </a:cubicBezTo>
                <a:cubicBezTo>
                  <a:pt x="260559" y="154184"/>
                  <a:pt x="238579" y="149684"/>
                  <a:pt x="221560" y="154547"/>
                </a:cubicBezTo>
                <a:cubicBezTo>
                  <a:pt x="208507" y="158277"/>
                  <a:pt x="195802" y="163133"/>
                  <a:pt x="182923" y="167426"/>
                </a:cubicBezTo>
                <a:cubicBezTo>
                  <a:pt x="142358" y="164046"/>
                  <a:pt x="18303" y="194331"/>
                  <a:pt x="2619" y="115910"/>
                </a:cubicBezTo>
                <a:cubicBezTo>
                  <a:pt x="-3274" y="86443"/>
                  <a:pt x="2619" y="55809"/>
                  <a:pt x="2619" y="25758"/>
                </a:cubicBezTo>
              </a:path>
            </a:pathLst>
          </a:custGeom>
          <a:ln w="222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Freeform 14"/>
          <p:cNvSpPr/>
          <p:nvPr/>
        </p:nvSpPr>
        <p:spPr>
          <a:xfrm>
            <a:off x="3072302" y="3124213"/>
            <a:ext cx="286607" cy="170436"/>
          </a:xfrm>
          <a:custGeom>
            <a:avLst/>
            <a:gdLst>
              <a:gd name="connsiteX0" fmla="*/ 28376 w 286607"/>
              <a:gd name="connsiteY0" fmla="*/ 77274 h 170436"/>
              <a:gd name="connsiteX1" fmla="*/ 41255 w 286607"/>
              <a:gd name="connsiteY1" fmla="*/ 12879 h 170436"/>
              <a:gd name="connsiteX2" fmla="*/ 79892 w 286607"/>
              <a:gd name="connsiteY2" fmla="*/ 0 h 170436"/>
              <a:gd name="connsiteX3" fmla="*/ 234438 w 286607"/>
              <a:gd name="connsiteY3" fmla="*/ 12879 h 170436"/>
              <a:gd name="connsiteX4" fmla="*/ 273075 w 286607"/>
              <a:gd name="connsiteY4" fmla="*/ 51516 h 170436"/>
              <a:gd name="connsiteX5" fmla="*/ 273075 w 286607"/>
              <a:gd name="connsiteY5" fmla="*/ 141668 h 170436"/>
              <a:gd name="connsiteX6" fmla="*/ 221560 w 286607"/>
              <a:gd name="connsiteY6" fmla="*/ 154547 h 170436"/>
              <a:gd name="connsiteX7" fmla="*/ 182923 w 286607"/>
              <a:gd name="connsiteY7" fmla="*/ 167426 h 170436"/>
              <a:gd name="connsiteX8" fmla="*/ 2619 w 286607"/>
              <a:gd name="connsiteY8" fmla="*/ 115910 h 170436"/>
              <a:gd name="connsiteX9" fmla="*/ 2619 w 286607"/>
              <a:gd name="connsiteY9" fmla="*/ 25758 h 170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6607" h="170436">
                <a:moveTo>
                  <a:pt x="28376" y="77274"/>
                </a:moveTo>
                <a:cubicBezTo>
                  <a:pt x="32669" y="55809"/>
                  <a:pt x="29113" y="31093"/>
                  <a:pt x="41255" y="12879"/>
                </a:cubicBezTo>
                <a:cubicBezTo>
                  <a:pt x="48785" y="1583"/>
                  <a:pt x="66316" y="0"/>
                  <a:pt x="79892" y="0"/>
                </a:cubicBezTo>
                <a:cubicBezTo>
                  <a:pt x="131586" y="0"/>
                  <a:pt x="182923" y="8586"/>
                  <a:pt x="234438" y="12879"/>
                </a:cubicBezTo>
                <a:cubicBezTo>
                  <a:pt x="247317" y="25758"/>
                  <a:pt x="262972" y="36361"/>
                  <a:pt x="273075" y="51516"/>
                </a:cubicBezTo>
                <a:cubicBezTo>
                  <a:pt x="287754" y="73534"/>
                  <a:pt x="294198" y="120544"/>
                  <a:pt x="273075" y="141668"/>
                </a:cubicBezTo>
                <a:cubicBezTo>
                  <a:pt x="260559" y="154184"/>
                  <a:pt x="238579" y="149684"/>
                  <a:pt x="221560" y="154547"/>
                </a:cubicBezTo>
                <a:cubicBezTo>
                  <a:pt x="208507" y="158277"/>
                  <a:pt x="195802" y="163133"/>
                  <a:pt x="182923" y="167426"/>
                </a:cubicBezTo>
                <a:cubicBezTo>
                  <a:pt x="142358" y="164046"/>
                  <a:pt x="18303" y="194331"/>
                  <a:pt x="2619" y="115910"/>
                </a:cubicBezTo>
                <a:cubicBezTo>
                  <a:pt x="-3274" y="86443"/>
                  <a:pt x="2619" y="55809"/>
                  <a:pt x="2619" y="25758"/>
                </a:cubicBezTo>
              </a:path>
            </a:pathLst>
          </a:custGeom>
          <a:ln w="2222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Freeform 17"/>
          <p:cNvSpPr/>
          <p:nvPr/>
        </p:nvSpPr>
        <p:spPr>
          <a:xfrm>
            <a:off x="5994313" y="2154227"/>
            <a:ext cx="286607" cy="170436"/>
          </a:xfrm>
          <a:custGeom>
            <a:avLst/>
            <a:gdLst>
              <a:gd name="connsiteX0" fmla="*/ 28376 w 286607"/>
              <a:gd name="connsiteY0" fmla="*/ 77274 h 170436"/>
              <a:gd name="connsiteX1" fmla="*/ 41255 w 286607"/>
              <a:gd name="connsiteY1" fmla="*/ 12879 h 170436"/>
              <a:gd name="connsiteX2" fmla="*/ 79892 w 286607"/>
              <a:gd name="connsiteY2" fmla="*/ 0 h 170436"/>
              <a:gd name="connsiteX3" fmla="*/ 234438 w 286607"/>
              <a:gd name="connsiteY3" fmla="*/ 12879 h 170436"/>
              <a:gd name="connsiteX4" fmla="*/ 273075 w 286607"/>
              <a:gd name="connsiteY4" fmla="*/ 51516 h 170436"/>
              <a:gd name="connsiteX5" fmla="*/ 273075 w 286607"/>
              <a:gd name="connsiteY5" fmla="*/ 141668 h 170436"/>
              <a:gd name="connsiteX6" fmla="*/ 221560 w 286607"/>
              <a:gd name="connsiteY6" fmla="*/ 154547 h 170436"/>
              <a:gd name="connsiteX7" fmla="*/ 182923 w 286607"/>
              <a:gd name="connsiteY7" fmla="*/ 167426 h 170436"/>
              <a:gd name="connsiteX8" fmla="*/ 2619 w 286607"/>
              <a:gd name="connsiteY8" fmla="*/ 115910 h 170436"/>
              <a:gd name="connsiteX9" fmla="*/ 2619 w 286607"/>
              <a:gd name="connsiteY9" fmla="*/ 25758 h 170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6607" h="170436">
                <a:moveTo>
                  <a:pt x="28376" y="77274"/>
                </a:moveTo>
                <a:cubicBezTo>
                  <a:pt x="32669" y="55809"/>
                  <a:pt x="29113" y="31093"/>
                  <a:pt x="41255" y="12879"/>
                </a:cubicBezTo>
                <a:cubicBezTo>
                  <a:pt x="48785" y="1583"/>
                  <a:pt x="66316" y="0"/>
                  <a:pt x="79892" y="0"/>
                </a:cubicBezTo>
                <a:cubicBezTo>
                  <a:pt x="131586" y="0"/>
                  <a:pt x="182923" y="8586"/>
                  <a:pt x="234438" y="12879"/>
                </a:cubicBezTo>
                <a:cubicBezTo>
                  <a:pt x="247317" y="25758"/>
                  <a:pt x="262972" y="36361"/>
                  <a:pt x="273075" y="51516"/>
                </a:cubicBezTo>
                <a:cubicBezTo>
                  <a:pt x="287754" y="73534"/>
                  <a:pt x="294198" y="120544"/>
                  <a:pt x="273075" y="141668"/>
                </a:cubicBezTo>
                <a:cubicBezTo>
                  <a:pt x="260559" y="154184"/>
                  <a:pt x="238579" y="149684"/>
                  <a:pt x="221560" y="154547"/>
                </a:cubicBezTo>
                <a:cubicBezTo>
                  <a:pt x="208507" y="158277"/>
                  <a:pt x="195802" y="163133"/>
                  <a:pt x="182923" y="167426"/>
                </a:cubicBezTo>
                <a:cubicBezTo>
                  <a:pt x="142358" y="164046"/>
                  <a:pt x="18303" y="194331"/>
                  <a:pt x="2619" y="115910"/>
                </a:cubicBezTo>
                <a:cubicBezTo>
                  <a:pt x="-3274" y="86443"/>
                  <a:pt x="2619" y="55809"/>
                  <a:pt x="2619" y="25758"/>
                </a:cubicBezTo>
              </a:path>
            </a:pathLst>
          </a:custGeom>
          <a:ln w="2222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Freeform 18"/>
          <p:cNvSpPr/>
          <p:nvPr/>
        </p:nvSpPr>
        <p:spPr>
          <a:xfrm>
            <a:off x="110633" y="3124213"/>
            <a:ext cx="286607" cy="170436"/>
          </a:xfrm>
          <a:custGeom>
            <a:avLst/>
            <a:gdLst>
              <a:gd name="connsiteX0" fmla="*/ 28376 w 286607"/>
              <a:gd name="connsiteY0" fmla="*/ 77274 h 170436"/>
              <a:gd name="connsiteX1" fmla="*/ 41255 w 286607"/>
              <a:gd name="connsiteY1" fmla="*/ 12879 h 170436"/>
              <a:gd name="connsiteX2" fmla="*/ 79892 w 286607"/>
              <a:gd name="connsiteY2" fmla="*/ 0 h 170436"/>
              <a:gd name="connsiteX3" fmla="*/ 234438 w 286607"/>
              <a:gd name="connsiteY3" fmla="*/ 12879 h 170436"/>
              <a:gd name="connsiteX4" fmla="*/ 273075 w 286607"/>
              <a:gd name="connsiteY4" fmla="*/ 51516 h 170436"/>
              <a:gd name="connsiteX5" fmla="*/ 273075 w 286607"/>
              <a:gd name="connsiteY5" fmla="*/ 141668 h 170436"/>
              <a:gd name="connsiteX6" fmla="*/ 221560 w 286607"/>
              <a:gd name="connsiteY6" fmla="*/ 154547 h 170436"/>
              <a:gd name="connsiteX7" fmla="*/ 182923 w 286607"/>
              <a:gd name="connsiteY7" fmla="*/ 167426 h 170436"/>
              <a:gd name="connsiteX8" fmla="*/ 2619 w 286607"/>
              <a:gd name="connsiteY8" fmla="*/ 115910 h 170436"/>
              <a:gd name="connsiteX9" fmla="*/ 2619 w 286607"/>
              <a:gd name="connsiteY9" fmla="*/ 25758 h 170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6607" h="170436">
                <a:moveTo>
                  <a:pt x="28376" y="77274"/>
                </a:moveTo>
                <a:cubicBezTo>
                  <a:pt x="32669" y="55809"/>
                  <a:pt x="29113" y="31093"/>
                  <a:pt x="41255" y="12879"/>
                </a:cubicBezTo>
                <a:cubicBezTo>
                  <a:pt x="48785" y="1583"/>
                  <a:pt x="66316" y="0"/>
                  <a:pt x="79892" y="0"/>
                </a:cubicBezTo>
                <a:cubicBezTo>
                  <a:pt x="131586" y="0"/>
                  <a:pt x="182923" y="8586"/>
                  <a:pt x="234438" y="12879"/>
                </a:cubicBezTo>
                <a:cubicBezTo>
                  <a:pt x="247317" y="25758"/>
                  <a:pt x="262972" y="36361"/>
                  <a:pt x="273075" y="51516"/>
                </a:cubicBezTo>
                <a:cubicBezTo>
                  <a:pt x="287754" y="73534"/>
                  <a:pt x="294198" y="120544"/>
                  <a:pt x="273075" y="141668"/>
                </a:cubicBezTo>
                <a:cubicBezTo>
                  <a:pt x="260559" y="154184"/>
                  <a:pt x="238579" y="149684"/>
                  <a:pt x="221560" y="154547"/>
                </a:cubicBezTo>
                <a:cubicBezTo>
                  <a:pt x="208507" y="158277"/>
                  <a:pt x="195802" y="163133"/>
                  <a:pt x="182923" y="167426"/>
                </a:cubicBezTo>
                <a:cubicBezTo>
                  <a:pt x="142358" y="164046"/>
                  <a:pt x="18303" y="194331"/>
                  <a:pt x="2619" y="115910"/>
                </a:cubicBezTo>
                <a:cubicBezTo>
                  <a:pt x="-3274" y="86443"/>
                  <a:pt x="2619" y="55809"/>
                  <a:pt x="2619" y="25758"/>
                </a:cubicBezTo>
              </a:path>
            </a:pathLst>
          </a:custGeom>
          <a:ln w="2222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19"/>
          <p:cNvSpPr/>
          <p:nvPr/>
        </p:nvSpPr>
        <p:spPr>
          <a:xfrm>
            <a:off x="110633" y="4084310"/>
            <a:ext cx="286607" cy="170436"/>
          </a:xfrm>
          <a:custGeom>
            <a:avLst/>
            <a:gdLst>
              <a:gd name="connsiteX0" fmla="*/ 28376 w 286607"/>
              <a:gd name="connsiteY0" fmla="*/ 77274 h 170436"/>
              <a:gd name="connsiteX1" fmla="*/ 41255 w 286607"/>
              <a:gd name="connsiteY1" fmla="*/ 12879 h 170436"/>
              <a:gd name="connsiteX2" fmla="*/ 79892 w 286607"/>
              <a:gd name="connsiteY2" fmla="*/ 0 h 170436"/>
              <a:gd name="connsiteX3" fmla="*/ 234438 w 286607"/>
              <a:gd name="connsiteY3" fmla="*/ 12879 h 170436"/>
              <a:gd name="connsiteX4" fmla="*/ 273075 w 286607"/>
              <a:gd name="connsiteY4" fmla="*/ 51516 h 170436"/>
              <a:gd name="connsiteX5" fmla="*/ 273075 w 286607"/>
              <a:gd name="connsiteY5" fmla="*/ 141668 h 170436"/>
              <a:gd name="connsiteX6" fmla="*/ 221560 w 286607"/>
              <a:gd name="connsiteY6" fmla="*/ 154547 h 170436"/>
              <a:gd name="connsiteX7" fmla="*/ 182923 w 286607"/>
              <a:gd name="connsiteY7" fmla="*/ 167426 h 170436"/>
              <a:gd name="connsiteX8" fmla="*/ 2619 w 286607"/>
              <a:gd name="connsiteY8" fmla="*/ 115910 h 170436"/>
              <a:gd name="connsiteX9" fmla="*/ 2619 w 286607"/>
              <a:gd name="connsiteY9" fmla="*/ 25758 h 170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6607" h="170436">
                <a:moveTo>
                  <a:pt x="28376" y="77274"/>
                </a:moveTo>
                <a:cubicBezTo>
                  <a:pt x="32669" y="55809"/>
                  <a:pt x="29113" y="31093"/>
                  <a:pt x="41255" y="12879"/>
                </a:cubicBezTo>
                <a:cubicBezTo>
                  <a:pt x="48785" y="1583"/>
                  <a:pt x="66316" y="0"/>
                  <a:pt x="79892" y="0"/>
                </a:cubicBezTo>
                <a:cubicBezTo>
                  <a:pt x="131586" y="0"/>
                  <a:pt x="182923" y="8586"/>
                  <a:pt x="234438" y="12879"/>
                </a:cubicBezTo>
                <a:cubicBezTo>
                  <a:pt x="247317" y="25758"/>
                  <a:pt x="262972" y="36361"/>
                  <a:pt x="273075" y="51516"/>
                </a:cubicBezTo>
                <a:cubicBezTo>
                  <a:pt x="287754" y="73534"/>
                  <a:pt x="294198" y="120544"/>
                  <a:pt x="273075" y="141668"/>
                </a:cubicBezTo>
                <a:cubicBezTo>
                  <a:pt x="260559" y="154184"/>
                  <a:pt x="238579" y="149684"/>
                  <a:pt x="221560" y="154547"/>
                </a:cubicBezTo>
                <a:cubicBezTo>
                  <a:pt x="208507" y="158277"/>
                  <a:pt x="195802" y="163133"/>
                  <a:pt x="182923" y="167426"/>
                </a:cubicBezTo>
                <a:cubicBezTo>
                  <a:pt x="142358" y="164046"/>
                  <a:pt x="18303" y="194331"/>
                  <a:pt x="2619" y="115910"/>
                </a:cubicBezTo>
                <a:cubicBezTo>
                  <a:pt x="-3274" y="86443"/>
                  <a:pt x="2619" y="55809"/>
                  <a:pt x="2619" y="25758"/>
                </a:cubicBezTo>
              </a:path>
            </a:pathLst>
          </a:custGeom>
          <a:ln w="2222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p:cNvSpPr/>
          <p:nvPr/>
        </p:nvSpPr>
        <p:spPr>
          <a:xfrm>
            <a:off x="110633" y="2154227"/>
            <a:ext cx="286607" cy="170436"/>
          </a:xfrm>
          <a:custGeom>
            <a:avLst/>
            <a:gdLst>
              <a:gd name="connsiteX0" fmla="*/ 28376 w 286607"/>
              <a:gd name="connsiteY0" fmla="*/ 77274 h 170436"/>
              <a:gd name="connsiteX1" fmla="*/ 41255 w 286607"/>
              <a:gd name="connsiteY1" fmla="*/ 12879 h 170436"/>
              <a:gd name="connsiteX2" fmla="*/ 79892 w 286607"/>
              <a:gd name="connsiteY2" fmla="*/ 0 h 170436"/>
              <a:gd name="connsiteX3" fmla="*/ 234438 w 286607"/>
              <a:gd name="connsiteY3" fmla="*/ 12879 h 170436"/>
              <a:gd name="connsiteX4" fmla="*/ 273075 w 286607"/>
              <a:gd name="connsiteY4" fmla="*/ 51516 h 170436"/>
              <a:gd name="connsiteX5" fmla="*/ 273075 w 286607"/>
              <a:gd name="connsiteY5" fmla="*/ 141668 h 170436"/>
              <a:gd name="connsiteX6" fmla="*/ 221560 w 286607"/>
              <a:gd name="connsiteY6" fmla="*/ 154547 h 170436"/>
              <a:gd name="connsiteX7" fmla="*/ 182923 w 286607"/>
              <a:gd name="connsiteY7" fmla="*/ 167426 h 170436"/>
              <a:gd name="connsiteX8" fmla="*/ 2619 w 286607"/>
              <a:gd name="connsiteY8" fmla="*/ 115910 h 170436"/>
              <a:gd name="connsiteX9" fmla="*/ 2619 w 286607"/>
              <a:gd name="connsiteY9" fmla="*/ 25758 h 170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6607" h="170436">
                <a:moveTo>
                  <a:pt x="28376" y="77274"/>
                </a:moveTo>
                <a:cubicBezTo>
                  <a:pt x="32669" y="55809"/>
                  <a:pt x="29113" y="31093"/>
                  <a:pt x="41255" y="12879"/>
                </a:cubicBezTo>
                <a:cubicBezTo>
                  <a:pt x="48785" y="1583"/>
                  <a:pt x="66316" y="0"/>
                  <a:pt x="79892" y="0"/>
                </a:cubicBezTo>
                <a:cubicBezTo>
                  <a:pt x="131586" y="0"/>
                  <a:pt x="182923" y="8586"/>
                  <a:pt x="234438" y="12879"/>
                </a:cubicBezTo>
                <a:cubicBezTo>
                  <a:pt x="247317" y="25758"/>
                  <a:pt x="262972" y="36361"/>
                  <a:pt x="273075" y="51516"/>
                </a:cubicBezTo>
                <a:cubicBezTo>
                  <a:pt x="287754" y="73534"/>
                  <a:pt x="294198" y="120544"/>
                  <a:pt x="273075" y="141668"/>
                </a:cubicBezTo>
                <a:cubicBezTo>
                  <a:pt x="260559" y="154184"/>
                  <a:pt x="238579" y="149684"/>
                  <a:pt x="221560" y="154547"/>
                </a:cubicBezTo>
                <a:cubicBezTo>
                  <a:pt x="208507" y="158277"/>
                  <a:pt x="195802" y="163133"/>
                  <a:pt x="182923" y="167426"/>
                </a:cubicBezTo>
                <a:cubicBezTo>
                  <a:pt x="142358" y="164046"/>
                  <a:pt x="18303" y="194331"/>
                  <a:pt x="2619" y="115910"/>
                </a:cubicBezTo>
                <a:cubicBezTo>
                  <a:pt x="-3274" y="86443"/>
                  <a:pt x="2619" y="55809"/>
                  <a:pt x="2619" y="25758"/>
                </a:cubicBezTo>
              </a:path>
            </a:pathLst>
          </a:custGeom>
          <a:ln w="2222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Freeform 21"/>
          <p:cNvSpPr/>
          <p:nvPr/>
        </p:nvSpPr>
        <p:spPr>
          <a:xfrm>
            <a:off x="3056945" y="5564982"/>
            <a:ext cx="286607" cy="170436"/>
          </a:xfrm>
          <a:custGeom>
            <a:avLst/>
            <a:gdLst>
              <a:gd name="connsiteX0" fmla="*/ 28376 w 286607"/>
              <a:gd name="connsiteY0" fmla="*/ 77274 h 170436"/>
              <a:gd name="connsiteX1" fmla="*/ 41255 w 286607"/>
              <a:gd name="connsiteY1" fmla="*/ 12879 h 170436"/>
              <a:gd name="connsiteX2" fmla="*/ 79892 w 286607"/>
              <a:gd name="connsiteY2" fmla="*/ 0 h 170436"/>
              <a:gd name="connsiteX3" fmla="*/ 234438 w 286607"/>
              <a:gd name="connsiteY3" fmla="*/ 12879 h 170436"/>
              <a:gd name="connsiteX4" fmla="*/ 273075 w 286607"/>
              <a:gd name="connsiteY4" fmla="*/ 51516 h 170436"/>
              <a:gd name="connsiteX5" fmla="*/ 273075 w 286607"/>
              <a:gd name="connsiteY5" fmla="*/ 141668 h 170436"/>
              <a:gd name="connsiteX6" fmla="*/ 221560 w 286607"/>
              <a:gd name="connsiteY6" fmla="*/ 154547 h 170436"/>
              <a:gd name="connsiteX7" fmla="*/ 182923 w 286607"/>
              <a:gd name="connsiteY7" fmla="*/ 167426 h 170436"/>
              <a:gd name="connsiteX8" fmla="*/ 2619 w 286607"/>
              <a:gd name="connsiteY8" fmla="*/ 115910 h 170436"/>
              <a:gd name="connsiteX9" fmla="*/ 2619 w 286607"/>
              <a:gd name="connsiteY9" fmla="*/ 25758 h 170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6607" h="170436">
                <a:moveTo>
                  <a:pt x="28376" y="77274"/>
                </a:moveTo>
                <a:cubicBezTo>
                  <a:pt x="32669" y="55809"/>
                  <a:pt x="29113" y="31093"/>
                  <a:pt x="41255" y="12879"/>
                </a:cubicBezTo>
                <a:cubicBezTo>
                  <a:pt x="48785" y="1583"/>
                  <a:pt x="66316" y="0"/>
                  <a:pt x="79892" y="0"/>
                </a:cubicBezTo>
                <a:cubicBezTo>
                  <a:pt x="131586" y="0"/>
                  <a:pt x="182923" y="8586"/>
                  <a:pt x="234438" y="12879"/>
                </a:cubicBezTo>
                <a:cubicBezTo>
                  <a:pt x="247317" y="25758"/>
                  <a:pt x="262972" y="36361"/>
                  <a:pt x="273075" y="51516"/>
                </a:cubicBezTo>
                <a:cubicBezTo>
                  <a:pt x="287754" y="73534"/>
                  <a:pt x="294198" y="120544"/>
                  <a:pt x="273075" y="141668"/>
                </a:cubicBezTo>
                <a:cubicBezTo>
                  <a:pt x="260559" y="154184"/>
                  <a:pt x="238579" y="149684"/>
                  <a:pt x="221560" y="154547"/>
                </a:cubicBezTo>
                <a:cubicBezTo>
                  <a:pt x="208507" y="158277"/>
                  <a:pt x="195802" y="163133"/>
                  <a:pt x="182923" y="167426"/>
                </a:cubicBezTo>
                <a:cubicBezTo>
                  <a:pt x="142358" y="164046"/>
                  <a:pt x="18303" y="194331"/>
                  <a:pt x="2619" y="115910"/>
                </a:cubicBezTo>
                <a:cubicBezTo>
                  <a:pt x="-3274" y="86443"/>
                  <a:pt x="2619" y="55809"/>
                  <a:pt x="2619" y="25758"/>
                </a:cubicBezTo>
              </a:path>
            </a:pathLst>
          </a:custGeom>
          <a:ln w="2222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7416167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830523" y="1415891"/>
            <a:ext cx="7043208" cy="4770537"/>
          </a:xfrm>
        </p:spPr>
        <p:txBody>
          <a:bodyPr/>
          <a:lstStyle/>
          <a:p>
            <a:r>
              <a:rPr lang="en-US" dirty="0" smtClean="0"/>
              <a:t>Engines </a:t>
            </a:r>
          </a:p>
          <a:p>
            <a:r>
              <a:rPr lang="en-US" dirty="0" smtClean="0"/>
              <a:t>Using</a:t>
            </a:r>
          </a:p>
          <a:p>
            <a:r>
              <a:rPr lang="en-US" dirty="0" smtClean="0"/>
              <a:t>Z3</a:t>
            </a:r>
            <a:endParaRPr lang="en-US" dirty="0"/>
          </a:p>
        </p:txBody>
      </p:sp>
      <p:sp>
        <p:nvSpPr>
          <p:cNvPr id="6" name="TextBox 5"/>
          <p:cNvSpPr txBox="1"/>
          <p:nvPr/>
        </p:nvSpPr>
        <p:spPr>
          <a:xfrm>
            <a:off x="476517" y="1244888"/>
            <a:ext cx="2964273" cy="3785652"/>
          </a:xfrm>
          <a:prstGeom prst="rect">
            <a:avLst/>
          </a:prstGeom>
          <a:noFill/>
        </p:spPr>
        <p:txBody>
          <a:bodyPr wrap="none" rtlCol="0">
            <a:spAutoFit/>
          </a:bodyPr>
          <a:lstStyle/>
          <a:p>
            <a:r>
              <a:rPr lang="en-US" sz="2400" dirty="0" err="1" smtClean="0">
                <a:solidFill>
                  <a:schemeClr val="tx1">
                    <a:lumMod val="75000"/>
                  </a:schemeClr>
                </a:solidFill>
                <a:effectLst>
                  <a:outerShdw blurRad="38100" dist="38100" dir="2700000" algn="tl">
                    <a:srgbClr val="000000">
                      <a:alpha val="43137"/>
                    </a:srgbClr>
                  </a:outerShdw>
                </a:effectLst>
                <a:latin typeface="+mj-lt"/>
                <a:cs typeface="Aharoni" pitchFamily="2" charset="-79"/>
              </a:rPr>
              <a:t>RiSE</a:t>
            </a:r>
            <a:r>
              <a:rPr lang="en-US" sz="2400" dirty="0" smtClean="0">
                <a:solidFill>
                  <a:schemeClr val="tx1">
                    <a:lumMod val="75000"/>
                  </a:schemeClr>
                </a:solidFill>
                <a:effectLst>
                  <a:outerShdw blurRad="38100" dist="38100" dir="2700000" algn="tl">
                    <a:srgbClr val="000000">
                      <a:alpha val="43137"/>
                    </a:srgbClr>
                  </a:outerShdw>
                </a:effectLst>
                <a:latin typeface="+mj-lt"/>
                <a:cs typeface="Aharoni" pitchFamily="2" charset="-79"/>
              </a:rPr>
              <a:t> </a:t>
            </a:r>
            <a:r>
              <a:rPr lang="en-US" sz="2400" dirty="0">
                <a:solidFill>
                  <a:schemeClr val="tx1">
                    <a:lumMod val="75000"/>
                  </a:schemeClr>
                </a:solidFill>
                <a:effectLst>
                  <a:outerShdw blurRad="38100" dist="38100" dir="2700000" algn="tl">
                    <a:srgbClr val="000000">
                      <a:alpha val="43137"/>
                    </a:srgbClr>
                  </a:outerShdw>
                </a:effectLst>
                <a:latin typeface="+mj-lt"/>
                <a:cs typeface="Aharoni" pitchFamily="2" charset="-79"/>
              </a:rPr>
              <a:t>- a primer</a:t>
            </a:r>
          </a:p>
          <a:p>
            <a:r>
              <a:rPr lang="en-US" sz="2400" dirty="0">
                <a:solidFill>
                  <a:schemeClr val="tx1">
                    <a:lumMod val="65000"/>
                  </a:schemeClr>
                </a:solidFill>
                <a:effectLst>
                  <a:outerShdw blurRad="38100" dist="38100" dir="2700000" algn="tl">
                    <a:srgbClr val="000000">
                      <a:alpha val="43137"/>
                    </a:srgbClr>
                  </a:outerShdw>
                </a:effectLst>
                <a:latin typeface="+mj-lt"/>
                <a:cs typeface="Aharoni" pitchFamily="2" charset="-79"/>
              </a:rPr>
              <a:t>Symbolic Reasoning</a:t>
            </a:r>
          </a:p>
          <a:p>
            <a:r>
              <a:rPr lang="en-US" sz="2400" dirty="0">
                <a:solidFill>
                  <a:srgbClr val="00B0F0"/>
                </a:solidFill>
                <a:effectLst>
                  <a:outerShdw blurRad="38100" dist="38100" dir="2700000" algn="tl">
                    <a:srgbClr val="000000">
                      <a:alpha val="43137"/>
                    </a:srgbClr>
                  </a:outerShdw>
                </a:effectLst>
                <a:latin typeface="+mj-lt"/>
                <a:cs typeface="Aharoni" pitchFamily="2" charset="-79"/>
              </a:rPr>
              <a:t>Engines using Z3</a:t>
            </a:r>
          </a:p>
          <a:p>
            <a:r>
              <a:rPr lang="en-US" sz="2400" dirty="0">
                <a:solidFill>
                  <a:schemeClr val="tx1">
                    <a:lumMod val="75000"/>
                  </a:schemeClr>
                </a:solidFill>
                <a:effectLst>
                  <a:outerShdw blurRad="38100" dist="38100" dir="2700000" algn="tl">
                    <a:srgbClr val="000000">
                      <a:alpha val="43137"/>
                    </a:srgbClr>
                  </a:outerShdw>
                </a:effectLst>
                <a:latin typeface="+mj-lt"/>
                <a:cs typeface="Aharoni" pitchFamily="2" charset="-79"/>
              </a:rPr>
              <a:t>What is SMT?</a:t>
            </a:r>
          </a:p>
          <a:p>
            <a:r>
              <a:rPr lang="en-US" sz="2400" dirty="0">
                <a:solidFill>
                  <a:schemeClr val="tx1">
                    <a:lumMod val="75000"/>
                  </a:schemeClr>
                </a:solidFill>
                <a:effectLst>
                  <a:outerShdw blurRad="38100" dist="38100" dir="2700000" algn="tl">
                    <a:srgbClr val="000000">
                      <a:alpha val="43137"/>
                    </a:srgbClr>
                  </a:outerShdw>
                </a:effectLst>
                <a:latin typeface="+mj-lt"/>
                <a:cs typeface="Aharoni" pitchFamily="2" charset="-79"/>
              </a:rPr>
              <a:t>Little </a:t>
            </a:r>
            <a:r>
              <a:rPr lang="en-US" sz="2400" dirty="0" err="1">
                <a:solidFill>
                  <a:schemeClr val="tx1">
                    <a:lumMod val="75000"/>
                  </a:schemeClr>
                </a:solidFill>
                <a:effectLst>
                  <a:outerShdw blurRad="38100" dist="38100" dir="2700000" algn="tl">
                    <a:srgbClr val="000000">
                      <a:alpha val="43137"/>
                    </a:srgbClr>
                  </a:outerShdw>
                </a:effectLst>
                <a:latin typeface="+mj-lt"/>
                <a:cs typeface="Aharoni" pitchFamily="2" charset="-79"/>
              </a:rPr>
              <a:t>Engies</a:t>
            </a:r>
            <a:r>
              <a:rPr lang="en-US" sz="2400" dirty="0">
                <a:solidFill>
                  <a:schemeClr val="tx1">
                    <a:lumMod val="75000"/>
                  </a:schemeClr>
                </a:solidFill>
                <a:effectLst>
                  <a:outerShdw blurRad="38100" dist="38100" dir="2700000" algn="tl">
                    <a:srgbClr val="000000">
                      <a:alpha val="43137"/>
                    </a:srgbClr>
                  </a:outerShdw>
                </a:effectLst>
                <a:latin typeface="+mj-lt"/>
                <a:cs typeface="Aharoni" pitchFamily="2" charset="-79"/>
              </a:rPr>
              <a:t> of Proof</a:t>
            </a:r>
          </a:p>
          <a:p>
            <a:r>
              <a:rPr lang="en-US" sz="2400" dirty="0">
                <a:solidFill>
                  <a:schemeClr val="tx1">
                    <a:lumMod val="75000"/>
                  </a:schemeClr>
                </a:solidFill>
                <a:effectLst>
                  <a:outerShdw blurRad="38100" dist="38100" dir="2700000" algn="tl">
                    <a:srgbClr val="000000">
                      <a:alpha val="43137"/>
                    </a:srgbClr>
                  </a:outerShdw>
                </a:effectLst>
                <a:latin typeface="+mj-lt"/>
                <a:cs typeface="Aharoni" pitchFamily="2" charset="-79"/>
              </a:rPr>
              <a:t>Solver: Interaction</a:t>
            </a:r>
          </a:p>
          <a:p>
            <a:r>
              <a:rPr lang="en-US" sz="2400" dirty="0" smtClean="0">
                <a:solidFill>
                  <a:schemeClr val="tx1">
                    <a:lumMod val="75000"/>
                  </a:schemeClr>
                </a:solidFill>
                <a:effectLst>
                  <a:outerShdw blurRad="38100" dist="38100" dir="2700000" algn="tl">
                    <a:srgbClr val="000000">
                      <a:alpha val="43137"/>
                    </a:srgbClr>
                  </a:outerShdw>
                </a:effectLst>
                <a:latin typeface="+mj-lt"/>
                <a:cs typeface="Aharoni" pitchFamily="2" charset="-79"/>
              </a:rPr>
              <a:t>Directions</a:t>
            </a:r>
          </a:p>
          <a:p>
            <a:endParaRPr lang="en-US" sz="2400" dirty="0">
              <a:solidFill>
                <a:schemeClr val="tx1">
                  <a:lumMod val="75000"/>
                </a:schemeClr>
              </a:solidFill>
              <a:effectLst>
                <a:outerShdw blurRad="38100" dist="38100" dir="2700000" algn="tl">
                  <a:srgbClr val="000000">
                    <a:alpha val="43137"/>
                  </a:srgbClr>
                </a:outerShdw>
              </a:effectLst>
              <a:latin typeface="+mj-lt"/>
              <a:cs typeface="Aharoni" pitchFamily="2" charset="-79"/>
            </a:endParaRPr>
          </a:p>
          <a:p>
            <a:r>
              <a:rPr lang="en-US" sz="2400" dirty="0">
                <a:solidFill>
                  <a:schemeClr val="tx1">
                    <a:lumMod val="65000"/>
                  </a:schemeClr>
                </a:solidFill>
                <a:effectLst>
                  <a:outerShdw blurRad="38100" dist="38100" dir="2700000" algn="tl">
                    <a:srgbClr val="000000">
                      <a:alpha val="43137"/>
                    </a:srgbClr>
                  </a:outerShdw>
                </a:effectLst>
                <a:cs typeface="Aharoni" pitchFamily="2" charset="-79"/>
              </a:rPr>
              <a:t>Extra: Nuts and </a:t>
            </a:r>
            <a:r>
              <a:rPr lang="en-US" sz="2400" dirty="0" smtClean="0">
                <a:solidFill>
                  <a:schemeClr val="tx1">
                    <a:lumMod val="65000"/>
                  </a:schemeClr>
                </a:solidFill>
                <a:effectLst>
                  <a:outerShdw blurRad="38100" dist="38100" dir="2700000" algn="tl">
                    <a:srgbClr val="000000">
                      <a:alpha val="43137"/>
                    </a:srgbClr>
                  </a:outerShdw>
                </a:effectLst>
                <a:cs typeface="Aharoni" pitchFamily="2" charset="-79"/>
              </a:rPr>
              <a:t>Bolts</a:t>
            </a:r>
            <a:endParaRPr lang="en-US" sz="2400" dirty="0" smtClean="0">
              <a:solidFill>
                <a:schemeClr val="tx1">
                  <a:lumMod val="75000"/>
                </a:schemeClr>
              </a:solidFill>
              <a:effectLst>
                <a:outerShdw blurRad="38100" dist="38100" dir="2700000" algn="tl">
                  <a:srgbClr val="000000">
                    <a:alpha val="43137"/>
                  </a:srgbClr>
                </a:outerShdw>
              </a:effectLst>
              <a:latin typeface="+mj-lt"/>
              <a:cs typeface="Aharoni" pitchFamily="2" charset="-79"/>
            </a:endParaRPr>
          </a:p>
          <a:p>
            <a:endParaRPr lang="en-US" sz="2400" dirty="0" smtClean="0">
              <a:solidFill>
                <a:srgbClr val="00B0F0"/>
              </a:solidFill>
              <a:effectLst>
                <a:outerShdw blurRad="38100" dist="38100" dir="2700000" algn="tl">
                  <a:srgbClr val="000000">
                    <a:alpha val="43137"/>
                  </a:srgbClr>
                </a:outerShdw>
              </a:effectLst>
              <a:latin typeface="+mj-lt"/>
              <a:cs typeface="Aharoni" pitchFamily="2" charset="-79"/>
            </a:endParaRPr>
          </a:p>
        </p:txBody>
      </p:sp>
    </p:spTree>
    <p:extLst>
      <p:ext uri="{BB962C8B-B14F-4D97-AF65-F5344CB8AC3E}">
        <p14:creationId xmlns:p14="http://schemas.microsoft.com/office/powerpoint/2010/main" val="1295240200"/>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gurevich.jpg"/>
          <p:cNvPicPr>
            <a:picLocks noChangeAspect="1"/>
          </p:cNvPicPr>
          <p:nvPr/>
        </p:nvPicPr>
        <p:blipFill>
          <a:blip r:embed="rId2" cstate="print"/>
          <a:stretch>
            <a:fillRect/>
          </a:stretch>
        </p:blipFill>
        <p:spPr>
          <a:xfrm>
            <a:off x="4114800" y="1066800"/>
            <a:ext cx="1171575" cy="1171575"/>
          </a:xfrm>
          <a:prstGeom prst="rect">
            <a:avLst/>
          </a:prstGeom>
        </p:spPr>
      </p:pic>
      <p:sp>
        <p:nvSpPr>
          <p:cNvPr id="2" name="Title 1"/>
          <p:cNvSpPr>
            <a:spLocks noGrp="1"/>
          </p:cNvSpPr>
          <p:nvPr>
            <p:ph type="title"/>
          </p:nvPr>
        </p:nvSpPr>
        <p:spPr>
          <a:xfrm>
            <a:off x="381000" y="230188"/>
            <a:ext cx="8382000" cy="498598"/>
          </a:xfrm>
        </p:spPr>
        <p:txBody>
          <a:bodyPr/>
          <a:lstStyle/>
          <a:p>
            <a:r>
              <a:rPr lang="en-US" sz="3600" dirty="0" smtClean="0"/>
              <a:t>Microsoft Researchers </a:t>
            </a:r>
            <a:r>
              <a:rPr lang="en-US" sz="3200" dirty="0" smtClean="0"/>
              <a:t>using </a:t>
            </a:r>
            <a:r>
              <a:rPr lang="en-US" sz="3600" dirty="0" smtClean="0"/>
              <a:t>Symbolic Logic Engines</a:t>
            </a:r>
            <a:endParaRPr lang="en-US" sz="3600" dirty="0"/>
          </a:p>
        </p:txBody>
      </p:sp>
      <p:pic>
        <p:nvPicPr>
          <p:cNvPr id="4" name="Picture 3" descr="andy-gordon.jpg"/>
          <p:cNvPicPr>
            <a:picLocks noChangeAspect="1"/>
          </p:cNvPicPr>
          <p:nvPr/>
        </p:nvPicPr>
        <p:blipFill>
          <a:blip r:embed="rId3" cstate="print"/>
          <a:stretch>
            <a:fillRect/>
          </a:stretch>
        </p:blipFill>
        <p:spPr>
          <a:xfrm>
            <a:off x="6172200" y="1676400"/>
            <a:ext cx="1143000" cy="1524000"/>
          </a:xfrm>
          <a:prstGeom prst="rect">
            <a:avLst/>
          </a:prstGeom>
        </p:spPr>
      </p:pic>
      <p:pic>
        <p:nvPicPr>
          <p:cNvPr id="5" name="Picture 4" descr="gonthier.jpg"/>
          <p:cNvPicPr>
            <a:picLocks noChangeAspect="1"/>
          </p:cNvPicPr>
          <p:nvPr/>
        </p:nvPicPr>
        <p:blipFill>
          <a:blip r:embed="rId4" cstate="print"/>
          <a:stretch>
            <a:fillRect/>
          </a:stretch>
        </p:blipFill>
        <p:spPr>
          <a:xfrm>
            <a:off x="3845700" y="3236100"/>
            <a:ext cx="1183500" cy="1183500"/>
          </a:xfrm>
          <a:prstGeom prst="rect">
            <a:avLst/>
          </a:prstGeom>
        </p:spPr>
      </p:pic>
      <p:pic>
        <p:nvPicPr>
          <p:cNvPr id="8" name="Picture 7" descr="josh-berdine.jpg"/>
          <p:cNvPicPr>
            <a:picLocks noChangeAspect="1"/>
          </p:cNvPicPr>
          <p:nvPr/>
        </p:nvPicPr>
        <p:blipFill>
          <a:blip r:embed="rId5" cstate="print"/>
          <a:stretch>
            <a:fillRect/>
          </a:stretch>
        </p:blipFill>
        <p:spPr>
          <a:xfrm>
            <a:off x="7315200" y="1676400"/>
            <a:ext cx="1143000" cy="1143000"/>
          </a:xfrm>
          <a:prstGeom prst="rect">
            <a:avLst/>
          </a:prstGeom>
        </p:spPr>
      </p:pic>
      <p:pic>
        <p:nvPicPr>
          <p:cNvPr id="9" name="Picture 8" descr="lamport.gif"/>
          <p:cNvPicPr>
            <a:picLocks noChangeAspect="1"/>
          </p:cNvPicPr>
          <p:nvPr/>
        </p:nvPicPr>
        <p:blipFill>
          <a:blip r:embed="rId6" cstate="print"/>
          <a:stretch>
            <a:fillRect/>
          </a:stretch>
        </p:blipFill>
        <p:spPr>
          <a:xfrm>
            <a:off x="2743200" y="3962399"/>
            <a:ext cx="1143000" cy="1524001"/>
          </a:xfrm>
          <a:prstGeom prst="rect">
            <a:avLst/>
          </a:prstGeom>
        </p:spPr>
      </p:pic>
      <p:pic>
        <p:nvPicPr>
          <p:cNvPr id="11" name="Picture 10" descr="leonardo.jpg"/>
          <p:cNvPicPr>
            <a:picLocks noChangeAspect="1"/>
          </p:cNvPicPr>
          <p:nvPr/>
        </p:nvPicPr>
        <p:blipFill>
          <a:blip r:embed="rId7" cstate="print"/>
          <a:stretch>
            <a:fillRect/>
          </a:stretch>
        </p:blipFill>
        <p:spPr>
          <a:xfrm>
            <a:off x="7467600" y="4191000"/>
            <a:ext cx="1295400" cy="1295400"/>
          </a:xfrm>
          <a:prstGeom prst="rect">
            <a:avLst/>
          </a:prstGeom>
        </p:spPr>
      </p:pic>
      <p:pic>
        <p:nvPicPr>
          <p:cNvPr id="12" name="Picture 11" descr="lintao-zhang.jpg"/>
          <p:cNvPicPr>
            <a:picLocks noChangeAspect="1"/>
          </p:cNvPicPr>
          <p:nvPr/>
        </p:nvPicPr>
        <p:blipFill>
          <a:blip r:embed="rId8" cstate="print"/>
          <a:stretch>
            <a:fillRect/>
          </a:stretch>
        </p:blipFill>
        <p:spPr>
          <a:xfrm>
            <a:off x="1600200" y="3276600"/>
            <a:ext cx="1136800" cy="1239112"/>
          </a:xfrm>
          <a:prstGeom prst="rect">
            <a:avLst/>
          </a:prstGeom>
        </p:spPr>
      </p:pic>
      <p:pic>
        <p:nvPicPr>
          <p:cNvPr id="13" name="Picture 12" descr="lucasb.jpg"/>
          <p:cNvPicPr>
            <a:picLocks noChangeAspect="1"/>
          </p:cNvPicPr>
          <p:nvPr/>
        </p:nvPicPr>
        <p:blipFill>
          <a:blip r:embed="rId9" cstate="print"/>
          <a:stretch>
            <a:fillRect/>
          </a:stretch>
        </p:blipFill>
        <p:spPr>
          <a:xfrm>
            <a:off x="7315200" y="2819400"/>
            <a:ext cx="1371600" cy="1371600"/>
          </a:xfrm>
          <a:prstGeom prst="rect">
            <a:avLst/>
          </a:prstGeom>
        </p:spPr>
      </p:pic>
      <p:pic>
        <p:nvPicPr>
          <p:cNvPr id="14" name="Picture 13" descr="madanm.jpg"/>
          <p:cNvPicPr>
            <a:picLocks noChangeAspect="1"/>
          </p:cNvPicPr>
          <p:nvPr/>
        </p:nvPicPr>
        <p:blipFill>
          <a:blip r:embed="rId10" cstate="print"/>
          <a:stretch>
            <a:fillRect/>
          </a:stretch>
        </p:blipFill>
        <p:spPr>
          <a:xfrm>
            <a:off x="1676400" y="1600200"/>
            <a:ext cx="1273324" cy="1668325"/>
          </a:xfrm>
          <a:prstGeom prst="rect">
            <a:avLst/>
          </a:prstGeom>
        </p:spPr>
      </p:pic>
      <p:pic>
        <p:nvPicPr>
          <p:cNvPr id="10" name="Picture 9" descr="leino.jpg"/>
          <p:cNvPicPr>
            <a:picLocks noChangeAspect="1"/>
          </p:cNvPicPr>
          <p:nvPr/>
        </p:nvPicPr>
        <p:blipFill>
          <a:blip r:embed="rId11" cstate="print"/>
          <a:stretch>
            <a:fillRect/>
          </a:stretch>
        </p:blipFill>
        <p:spPr>
          <a:xfrm>
            <a:off x="1600200" y="4343400"/>
            <a:ext cx="1143000" cy="1143000"/>
          </a:xfrm>
          <a:prstGeom prst="rect">
            <a:avLst/>
          </a:prstGeom>
        </p:spPr>
      </p:pic>
      <p:pic>
        <p:nvPicPr>
          <p:cNvPr id="15" name="Picture 14" descr="mbarnett.jpg"/>
          <p:cNvPicPr>
            <a:picLocks noChangeAspect="1"/>
          </p:cNvPicPr>
          <p:nvPr/>
        </p:nvPicPr>
        <p:blipFill>
          <a:blip r:embed="rId12" cstate="print"/>
          <a:stretch>
            <a:fillRect/>
          </a:stretch>
        </p:blipFill>
        <p:spPr>
          <a:xfrm>
            <a:off x="3838575" y="2057400"/>
            <a:ext cx="1190625" cy="1190625"/>
          </a:xfrm>
          <a:prstGeom prst="rect">
            <a:avLst/>
          </a:prstGeom>
        </p:spPr>
      </p:pic>
      <p:pic>
        <p:nvPicPr>
          <p:cNvPr id="16" name="Picture 15" descr="nikolait.jpg"/>
          <p:cNvPicPr>
            <a:picLocks noChangeAspect="1"/>
          </p:cNvPicPr>
          <p:nvPr/>
        </p:nvPicPr>
        <p:blipFill>
          <a:blip r:embed="rId13" cstate="print"/>
          <a:stretch>
            <a:fillRect/>
          </a:stretch>
        </p:blipFill>
        <p:spPr>
          <a:xfrm>
            <a:off x="3962400" y="4495800"/>
            <a:ext cx="714375" cy="714375"/>
          </a:xfrm>
          <a:prstGeom prst="rect">
            <a:avLst/>
          </a:prstGeom>
        </p:spPr>
      </p:pic>
      <p:pic>
        <p:nvPicPr>
          <p:cNvPr id="17" name="Picture 16" descr="patrice-godefroid.gif"/>
          <p:cNvPicPr>
            <a:picLocks noChangeAspect="1"/>
          </p:cNvPicPr>
          <p:nvPr/>
        </p:nvPicPr>
        <p:blipFill>
          <a:blip r:embed="rId14" cstate="print"/>
          <a:stretch>
            <a:fillRect/>
          </a:stretch>
        </p:blipFill>
        <p:spPr>
          <a:xfrm>
            <a:off x="3886200" y="4419600"/>
            <a:ext cx="1219200" cy="1254286"/>
          </a:xfrm>
          <a:prstGeom prst="rect">
            <a:avLst/>
          </a:prstGeom>
        </p:spPr>
      </p:pic>
      <p:pic>
        <p:nvPicPr>
          <p:cNvPr id="18" name="Picture 17" descr="nikolait.jpg"/>
          <p:cNvPicPr>
            <a:picLocks noChangeAspect="1"/>
          </p:cNvPicPr>
          <p:nvPr/>
        </p:nvPicPr>
        <p:blipFill>
          <a:blip r:embed="rId13" cstate="print"/>
          <a:stretch>
            <a:fillRect/>
          </a:stretch>
        </p:blipFill>
        <p:spPr>
          <a:xfrm>
            <a:off x="2895600" y="1524000"/>
            <a:ext cx="1295400" cy="1295400"/>
          </a:xfrm>
          <a:prstGeom prst="rect">
            <a:avLst/>
          </a:prstGeom>
        </p:spPr>
      </p:pic>
      <p:pic>
        <p:nvPicPr>
          <p:cNvPr id="19" name="Picture 18" descr="schulte.jpg"/>
          <p:cNvPicPr>
            <a:picLocks noChangeAspect="1"/>
          </p:cNvPicPr>
          <p:nvPr/>
        </p:nvPicPr>
        <p:blipFill>
          <a:blip r:embed="rId15" cstate="print"/>
          <a:stretch>
            <a:fillRect/>
          </a:stretch>
        </p:blipFill>
        <p:spPr>
          <a:xfrm>
            <a:off x="7543800" y="5486400"/>
            <a:ext cx="1190625" cy="1190625"/>
          </a:xfrm>
          <a:prstGeom prst="rect">
            <a:avLst/>
          </a:prstGeom>
        </p:spPr>
      </p:pic>
      <p:pic>
        <p:nvPicPr>
          <p:cNvPr id="20" name="Picture 19" descr="thoare.jpg"/>
          <p:cNvPicPr>
            <a:picLocks noChangeAspect="1"/>
          </p:cNvPicPr>
          <p:nvPr/>
        </p:nvPicPr>
        <p:blipFill>
          <a:blip r:embed="rId16" cstate="print"/>
          <a:stretch>
            <a:fillRect/>
          </a:stretch>
        </p:blipFill>
        <p:spPr>
          <a:xfrm>
            <a:off x="5029200" y="3200401"/>
            <a:ext cx="1307714" cy="1447799"/>
          </a:xfrm>
          <a:prstGeom prst="rect">
            <a:avLst/>
          </a:prstGeom>
        </p:spPr>
      </p:pic>
      <p:pic>
        <p:nvPicPr>
          <p:cNvPr id="21" name="Picture 20" descr="tball.jpg"/>
          <p:cNvPicPr>
            <a:picLocks noChangeAspect="1"/>
          </p:cNvPicPr>
          <p:nvPr/>
        </p:nvPicPr>
        <p:blipFill>
          <a:blip r:embed="rId17" cstate="print"/>
          <a:stretch>
            <a:fillRect/>
          </a:stretch>
        </p:blipFill>
        <p:spPr>
          <a:xfrm>
            <a:off x="5029200" y="2057400"/>
            <a:ext cx="1143000" cy="1143000"/>
          </a:xfrm>
          <a:prstGeom prst="rect">
            <a:avLst/>
          </a:prstGeom>
        </p:spPr>
      </p:pic>
      <p:pic>
        <p:nvPicPr>
          <p:cNvPr id="23" name="Picture 22" descr="shuvendu.jpg"/>
          <p:cNvPicPr>
            <a:picLocks noChangeAspect="1"/>
          </p:cNvPicPr>
          <p:nvPr/>
        </p:nvPicPr>
        <p:blipFill>
          <a:blip r:embed="rId18" cstate="print"/>
          <a:stretch>
            <a:fillRect/>
          </a:stretch>
        </p:blipFill>
        <p:spPr>
          <a:xfrm>
            <a:off x="6324600" y="4572000"/>
            <a:ext cx="1219199" cy="1329265"/>
          </a:xfrm>
          <a:prstGeom prst="rect">
            <a:avLst/>
          </a:prstGeom>
        </p:spPr>
      </p:pic>
      <p:pic>
        <p:nvPicPr>
          <p:cNvPr id="24" name="Picture 23" descr="sumitg.jpg"/>
          <p:cNvPicPr>
            <a:picLocks noChangeAspect="1"/>
          </p:cNvPicPr>
          <p:nvPr/>
        </p:nvPicPr>
        <p:blipFill>
          <a:blip r:embed="rId19" cstate="print"/>
          <a:stretch>
            <a:fillRect/>
          </a:stretch>
        </p:blipFill>
        <p:spPr>
          <a:xfrm>
            <a:off x="6324600" y="3200400"/>
            <a:ext cx="1254760" cy="1447800"/>
          </a:xfrm>
          <a:prstGeom prst="rect">
            <a:avLst/>
          </a:prstGeom>
        </p:spPr>
      </p:pic>
      <p:pic>
        <p:nvPicPr>
          <p:cNvPr id="25" name="Picture 24" descr="rse-fte.jpg"/>
          <p:cNvPicPr>
            <a:picLocks noChangeAspect="1"/>
          </p:cNvPicPr>
          <p:nvPr/>
        </p:nvPicPr>
        <p:blipFill>
          <a:blip r:embed="rId20" cstate="print"/>
          <a:srcRect l="8633" t="19025" r="12236" b="52437"/>
          <a:stretch>
            <a:fillRect/>
          </a:stretch>
        </p:blipFill>
        <p:spPr>
          <a:xfrm>
            <a:off x="914400" y="5486400"/>
            <a:ext cx="5029200" cy="1371600"/>
          </a:xfrm>
          <a:prstGeom prst="rect">
            <a:avLst/>
          </a:prstGeom>
        </p:spPr>
      </p:pic>
      <p:pic>
        <p:nvPicPr>
          <p:cNvPr id="26" name="Picture 25" descr="nsb.jpg"/>
          <p:cNvPicPr>
            <a:picLocks noChangeAspect="1"/>
          </p:cNvPicPr>
          <p:nvPr/>
        </p:nvPicPr>
        <p:blipFill>
          <a:blip r:embed="rId21" cstate="print"/>
          <a:stretch>
            <a:fillRect/>
          </a:stretch>
        </p:blipFill>
        <p:spPr>
          <a:xfrm>
            <a:off x="5943600" y="5638800"/>
            <a:ext cx="732034" cy="685800"/>
          </a:xfrm>
          <a:prstGeom prst="rect">
            <a:avLst/>
          </a:prstGeom>
        </p:spPr>
      </p:pic>
      <p:pic>
        <p:nvPicPr>
          <p:cNvPr id="6" name="Picture 5" descr="jhalleux.jpg"/>
          <p:cNvPicPr>
            <a:picLocks noChangeAspect="1"/>
          </p:cNvPicPr>
          <p:nvPr/>
        </p:nvPicPr>
        <p:blipFill>
          <a:blip r:embed="rId22" cstate="print"/>
          <a:stretch>
            <a:fillRect/>
          </a:stretch>
        </p:blipFill>
        <p:spPr>
          <a:xfrm>
            <a:off x="8250385" y="5901264"/>
            <a:ext cx="911045" cy="972809"/>
          </a:xfrm>
          <a:prstGeom prst="rect">
            <a:avLst/>
          </a:prstGeom>
        </p:spPr>
      </p:pic>
      <p:pic>
        <p:nvPicPr>
          <p:cNvPr id="27" name="Picture 26" descr="bycook.jpg"/>
          <p:cNvPicPr>
            <a:picLocks noChangeAspect="1"/>
          </p:cNvPicPr>
          <p:nvPr/>
        </p:nvPicPr>
        <p:blipFill>
          <a:blip r:embed="rId23" cstate="print"/>
          <a:stretch>
            <a:fillRect/>
          </a:stretch>
        </p:blipFill>
        <p:spPr>
          <a:xfrm>
            <a:off x="381000" y="1600200"/>
            <a:ext cx="1295400" cy="1295400"/>
          </a:xfrm>
          <a:prstGeom prst="rect">
            <a:avLst/>
          </a:prstGeom>
        </p:spPr>
      </p:pic>
      <p:pic>
        <p:nvPicPr>
          <p:cNvPr id="28" name="Picture 27" descr="youssefh.jpg"/>
          <p:cNvPicPr>
            <a:picLocks noChangeAspect="1"/>
          </p:cNvPicPr>
          <p:nvPr/>
        </p:nvPicPr>
        <p:blipFill>
          <a:blip r:embed="rId24" cstate="print"/>
          <a:stretch>
            <a:fillRect/>
          </a:stretch>
        </p:blipFill>
        <p:spPr>
          <a:xfrm>
            <a:off x="381000" y="2895600"/>
            <a:ext cx="1295400" cy="1295400"/>
          </a:xfrm>
          <a:prstGeom prst="rect">
            <a:avLst/>
          </a:prstGeom>
        </p:spPr>
      </p:pic>
      <p:pic>
        <p:nvPicPr>
          <p:cNvPr id="29" name="Picture 28" descr="larus.jpg"/>
          <p:cNvPicPr>
            <a:picLocks noChangeAspect="1"/>
          </p:cNvPicPr>
          <p:nvPr/>
        </p:nvPicPr>
        <p:blipFill>
          <a:blip r:embed="rId25" cstate="print"/>
          <a:stretch>
            <a:fillRect/>
          </a:stretch>
        </p:blipFill>
        <p:spPr>
          <a:xfrm>
            <a:off x="7086600" y="5867400"/>
            <a:ext cx="685800" cy="685800"/>
          </a:xfrm>
          <a:prstGeom prst="rect">
            <a:avLst/>
          </a:prstGeom>
        </p:spPr>
      </p:pic>
      <p:pic>
        <p:nvPicPr>
          <p:cNvPr id="30" name="Picture 29" descr="qadeer.jpg"/>
          <p:cNvPicPr>
            <a:picLocks noChangeAspect="1"/>
          </p:cNvPicPr>
          <p:nvPr/>
        </p:nvPicPr>
        <p:blipFill>
          <a:blip r:embed="rId26" cstate="print"/>
          <a:stretch>
            <a:fillRect/>
          </a:stretch>
        </p:blipFill>
        <p:spPr>
          <a:xfrm>
            <a:off x="381000" y="4191000"/>
            <a:ext cx="1295400" cy="1295400"/>
          </a:xfrm>
          <a:prstGeom prst="rect">
            <a:avLst/>
          </a:prstGeom>
        </p:spPr>
      </p:pic>
      <p:pic>
        <p:nvPicPr>
          <p:cNvPr id="31" name="Picture 30" descr="nick.jpg"/>
          <p:cNvPicPr>
            <a:picLocks noChangeAspect="1"/>
          </p:cNvPicPr>
          <p:nvPr/>
        </p:nvPicPr>
        <p:blipFill>
          <a:blip r:embed="rId27" cstate="print"/>
          <a:stretch>
            <a:fillRect/>
          </a:stretch>
        </p:blipFill>
        <p:spPr>
          <a:xfrm>
            <a:off x="5257800" y="1143000"/>
            <a:ext cx="914400" cy="914400"/>
          </a:xfrm>
          <a:prstGeom prst="rect">
            <a:avLst/>
          </a:prstGeom>
        </p:spPr>
      </p:pic>
      <p:pic>
        <p:nvPicPr>
          <p:cNvPr id="33" name="Picture 32" descr="margus.jpg"/>
          <p:cNvPicPr>
            <a:picLocks noChangeAspect="1"/>
          </p:cNvPicPr>
          <p:nvPr/>
        </p:nvPicPr>
        <p:blipFill>
          <a:blip r:embed="rId28" cstate="print"/>
          <a:stretch>
            <a:fillRect/>
          </a:stretch>
        </p:blipFill>
        <p:spPr>
          <a:xfrm>
            <a:off x="0" y="5486400"/>
            <a:ext cx="1133929" cy="1143000"/>
          </a:xfrm>
          <a:prstGeom prst="rect">
            <a:avLst/>
          </a:prstGeom>
        </p:spPr>
      </p:pic>
      <p:pic>
        <p:nvPicPr>
          <p:cNvPr id="35" name="Picture 2"/>
          <p:cNvPicPr>
            <a:picLocks noChangeAspect="1" noChangeArrowheads="1"/>
          </p:cNvPicPr>
          <p:nvPr/>
        </p:nvPicPr>
        <p:blipFill>
          <a:blip r:embed="rId29" cstate="print"/>
          <a:srcRect/>
          <a:stretch>
            <a:fillRect/>
          </a:stretch>
        </p:blipFill>
        <p:spPr bwMode="auto">
          <a:xfrm>
            <a:off x="4876800" y="4648200"/>
            <a:ext cx="911087" cy="914400"/>
          </a:xfrm>
          <a:prstGeom prst="rect">
            <a:avLst/>
          </a:prstGeom>
          <a:noFill/>
          <a:ln w="9525">
            <a:noFill/>
            <a:miter lim="800000"/>
            <a:headEnd/>
            <a:tailEnd/>
          </a:ln>
          <a:effectLst/>
        </p:spPr>
      </p:pic>
      <p:pic>
        <p:nvPicPr>
          <p:cNvPr id="34" name="Picture 33" descr="fournet.jpg"/>
          <p:cNvPicPr>
            <a:picLocks noChangeAspect="1"/>
          </p:cNvPicPr>
          <p:nvPr/>
        </p:nvPicPr>
        <p:blipFill>
          <a:blip r:embed="rId30" cstate="print"/>
          <a:stretch>
            <a:fillRect/>
          </a:stretch>
        </p:blipFill>
        <p:spPr>
          <a:xfrm>
            <a:off x="5628467" y="4495800"/>
            <a:ext cx="1000933" cy="1143000"/>
          </a:xfrm>
          <a:prstGeom prst="rect">
            <a:avLst/>
          </a:prstGeom>
        </p:spPr>
      </p:pic>
      <p:pic>
        <p:nvPicPr>
          <p:cNvPr id="36" name="Picture 35" descr="ethanjackson.png"/>
          <p:cNvPicPr>
            <a:picLocks noChangeAspect="1"/>
          </p:cNvPicPr>
          <p:nvPr/>
        </p:nvPicPr>
        <p:blipFill>
          <a:blip r:embed="rId31" cstate="print"/>
          <a:stretch>
            <a:fillRect/>
          </a:stretch>
        </p:blipFill>
        <p:spPr>
          <a:xfrm>
            <a:off x="5715000" y="6118561"/>
            <a:ext cx="823235" cy="891839"/>
          </a:xfrm>
          <a:prstGeom prst="rect">
            <a:avLst/>
          </a:prstGeom>
        </p:spPr>
      </p:pic>
      <p:pic>
        <p:nvPicPr>
          <p:cNvPr id="37" name="Picture 36" descr="jp_small2.jpg"/>
          <p:cNvPicPr>
            <a:picLocks noChangeAspect="1"/>
          </p:cNvPicPr>
          <p:nvPr/>
        </p:nvPicPr>
        <p:blipFill>
          <a:blip r:embed="rId32" cstate="print"/>
          <a:stretch>
            <a:fillRect/>
          </a:stretch>
        </p:blipFill>
        <p:spPr>
          <a:xfrm>
            <a:off x="6348701" y="5867400"/>
            <a:ext cx="886161" cy="990600"/>
          </a:xfrm>
          <a:prstGeom prst="rect">
            <a:avLst/>
          </a:prstGeom>
          <a:ln>
            <a:noFill/>
          </a:ln>
        </p:spPr>
      </p:pic>
      <p:pic>
        <p:nvPicPr>
          <p:cNvPr id="38" name="Picture 37" descr="chrishaw72.jpg"/>
          <p:cNvPicPr>
            <a:picLocks noChangeAspect="1"/>
          </p:cNvPicPr>
          <p:nvPr/>
        </p:nvPicPr>
        <p:blipFill>
          <a:blip r:embed="rId33" cstate="print"/>
          <a:stretch>
            <a:fillRect/>
          </a:stretch>
        </p:blipFill>
        <p:spPr>
          <a:xfrm>
            <a:off x="2362200" y="4953000"/>
            <a:ext cx="914400" cy="914400"/>
          </a:xfrm>
          <a:prstGeom prst="rect">
            <a:avLst/>
          </a:prstGeom>
        </p:spPr>
      </p:pic>
      <p:pic>
        <p:nvPicPr>
          <p:cNvPr id="39" name="Picture 38" descr="akash.jpg"/>
          <p:cNvPicPr>
            <a:picLocks noChangeAspect="1"/>
          </p:cNvPicPr>
          <p:nvPr/>
        </p:nvPicPr>
        <p:blipFill>
          <a:blip r:embed="rId34" cstate="print"/>
          <a:srcRect l="13333" r="6667" b="25000"/>
          <a:stretch>
            <a:fillRect/>
          </a:stretch>
        </p:blipFill>
        <p:spPr>
          <a:xfrm>
            <a:off x="8229600" y="1371600"/>
            <a:ext cx="914400" cy="1143000"/>
          </a:xfrm>
          <a:prstGeom prst="rect">
            <a:avLst/>
          </a:prstGeom>
        </p:spPr>
      </p:pic>
      <p:pic>
        <p:nvPicPr>
          <p:cNvPr id="41" name="Picture 40" descr="wrwg.jpg"/>
          <p:cNvPicPr>
            <a:picLocks noChangeAspect="1"/>
          </p:cNvPicPr>
          <p:nvPr/>
        </p:nvPicPr>
        <p:blipFill>
          <a:blip r:embed="rId35" cstate="print"/>
          <a:srcRect l="18000" r="19623" b="25993"/>
          <a:stretch>
            <a:fillRect/>
          </a:stretch>
        </p:blipFill>
        <p:spPr>
          <a:xfrm>
            <a:off x="1371600" y="1143000"/>
            <a:ext cx="762000" cy="875441"/>
          </a:xfrm>
          <a:prstGeom prst="rect">
            <a:avLst/>
          </a:prstGeom>
        </p:spPr>
      </p:pic>
      <p:pic>
        <p:nvPicPr>
          <p:cNvPr id="42" name="Picture 41" descr="nik-cropped.jpg"/>
          <p:cNvPicPr>
            <a:picLocks noChangeAspect="1"/>
          </p:cNvPicPr>
          <p:nvPr/>
        </p:nvPicPr>
        <p:blipFill>
          <a:blip r:embed="rId36" cstate="print"/>
          <a:stretch>
            <a:fillRect/>
          </a:stretch>
        </p:blipFill>
        <p:spPr>
          <a:xfrm>
            <a:off x="8229600" y="2514600"/>
            <a:ext cx="914400" cy="1040524"/>
          </a:xfrm>
          <a:prstGeom prst="rect">
            <a:avLst/>
          </a:prstGeom>
        </p:spPr>
      </p:pic>
      <p:pic>
        <p:nvPicPr>
          <p:cNvPr id="43" name="Picture 42" descr="michal-new-small.jpg"/>
          <p:cNvPicPr>
            <a:picLocks noChangeAspect="1"/>
          </p:cNvPicPr>
          <p:nvPr/>
        </p:nvPicPr>
        <p:blipFill>
          <a:blip r:embed="rId37" cstate="print"/>
          <a:stretch>
            <a:fillRect/>
          </a:stretch>
        </p:blipFill>
        <p:spPr>
          <a:xfrm>
            <a:off x="0" y="4876800"/>
            <a:ext cx="431856" cy="500845"/>
          </a:xfrm>
          <a:prstGeom prst="rect">
            <a:avLst/>
          </a:prstGeom>
        </p:spPr>
      </p:pic>
      <p:pic>
        <p:nvPicPr>
          <p:cNvPr id="7" name="Picture 6"/>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140652" y="788504"/>
            <a:ext cx="1028700" cy="1402773"/>
          </a:xfrm>
          <a:prstGeom prst="rect">
            <a:avLst/>
          </a:prstGeom>
        </p:spPr>
      </p:pic>
      <p:pic>
        <p:nvPicPr>
          <p:cNvPr id="40" name="Picture 39"/>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2729875" y="2652712"/>
            <a:ext cx="1108700" cy="1478266"/>
          </a:xfrm>
          <a:prstGeom prst="rect">
            <a:avLst/>
          </a:prstGeom>
        </p:spPr>
      </p:pic>
      <p:pic>
        <p:nvPicPr>
          <p:cNvPr id="45" name="Picture 44"/>
          <p:cNvPicPr>
            <a:picLocks noChangeAspect="1"/>
          </p:cNvPicPr>
          <p:nvPr/>
        </p:nvPicPr>
        <p:blipFill rotWithShape="1">
          <a:blip r:embed="rId40">
            <a:extLst>
              <a:ext uri="{28A0092B-C50C-407E-A947-70E740481C1C}">
                <a14:useLocalDpi xmlns:a14="http://schemas.microsoft.com/office/drawing/2010/main" val="0"/>
              </a:ext>
            </a:extLst>
          </a:blip>
          <a:srcRect l="19999" t="13778" r="10001" b="14248"/>
          <a:stretch/>
        </p:blipFill>
        <p:spPr>
          <a:xfrm>
            <a:off x="27518" y="3520311"/>
            <a:ext cx="808676" cy="1169275"/>
          </a:xfrm>
          <a:prstGeom prst="rect">
            <a:avLst/>
          </a:prstGeom>
        </p:spPr>
      </p:pic>
      <p:pic>
        <p:nvPicPr>
          <p:cNvPr id="46" name="Picture 45"/>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8478943" y="5210175"/>
            <a:ext cx="685800" cy="685800"/>
          </a:xfrm>
          <a:prstGeom prst="rect">
            <a:avLst/>
          </a:prstGeom>
        </p:spPr>
      </p:pic>
      <p:pic>
        <p:nvPicPr>
          <p:cNvPr id="47" name="Picture 46"/>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6148853" y="937392"/>
            <a:ext cx="953202" cy="868416"/>
          </a:xfrm>
          <a:prstGeom prst="rect">
            <a:avLst/>
          </a:prstGeom>
        </p:spPr>
      </p:pic>
    </p:spTree>
    <p:extLst>
      <p:ext uri="{BB962C8B-B14F-4D97-AF65-F5344CB8AC3E}">
        <p14:creationId xmlns:p14="http://schemas.microsoft.com/office/powerpoint/2010/main" val="307562235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Domains from programs</a:t>
            </a:r>
            <a:endParaRPr lang="en-US" dirty="0"/>
          </a:p>
        </p:txBody>
      </p:sp>
      <p:sp>
        <p:nvSpPr>
          <p:cNvPr id="3" name="Content Placeholder 2"/>
          <p:cNvSpPr>
            <a:spLocks noGrp="1"/>
          </p:cNvSpPr>
          <p:nvPr>
            <p:ph idx="4294967295"/>
          </p:nvPr>
        </p:nvSpPr>
        <p:spPr>
          <a:xfrm>
            <a:off x="0" y="1412875"/>
            <a:ext cx="8382000" cy="5207000"/>
          </a:xfrm>
        </p:spPr>
        <p:txBody>
          <a:bodyPr/>
          <a:lstStyle/>
          <a:p>
            <a:r>
              <a:rPr lang="en-US" sz="2400" dirty="0" smtClean="0"/>
              <a:t>Bits and bytes</a:t>
            </a:r>
          </a:p>
          <a:p>
            <a:endParaRPr lang="en-US" sz="2400" dirty="0" smtClean="0"/>
          </a:p>
          <a:p>
            <a:r>
              <a:rPr lang="en-US" sz="2400" dirty="0" smtClean="0"/>
              <a:t>Numbers	</a:t>
            </a:r>
          </a:p>
          <a:p>
            <a:endParaRPr lang="en-US" sz="2400" dirty="0" smtClean="0"/>
          </a:p>
          <a:p>
            <a:r>
              <a:rPr lang="en-US" sz="2400" dirty="0" smtClean="0"/>
              <a:t>Arrays	</a:t>
            </a:r>
          </a:p>
          <a:p>
            <a:endParaRPr lang="en-US" sz="2400" dirty="0" smtClean="0"/>
          </a:p>
          <a:p>
            <a:r>
              <a:rPr lang="en-US" sz="2400" dirty="0" smtClean="0"/>
              <a:t>Records		</a:t>
            </a:r>
          </a:p>
          <a:p>
            <a:endParaRPr lang="en-US" sz="2400" dirty="0" smtClean="0"/>
          </a:p>
          <a:p>
            <a:r>
              <a:rPr lang="en-US" sz="2400" dirty="0" smtClean="0"/>
              <a:t>Heaps		</a:t>
            </a:r>
          </a:p>
          <a:p>
            <a:endParaRPr lang="en-US" sz="2400" dirty="0" smtClean="0"/>
          </a:p>
          <a:p>
            <a:r>
              <a:rPr lang="en-US" sz="2400" dirty="0" smtClean="0"/>
              <a:t>Data-types	</a:t>
            </a:r>
          </a:p>
          <a:p>
            <a:pPr>
              <a:buNone/>
            </a:pPr>
            <a:endParaRPr lang="en-US" sz="2400" dirty="0" smtClean="0"/>
          </a:p>
          <a:p>
            <a:r>
              <a:rPr lang="en-US" sz="2400" dirty="0" smtClean="0"/>
              <a:t>Object inheritance</a:t>
            </a:r>
            <a:endParaRPr lang="en-US" sz="2400" dirty="0"/>
          </a:p>
        </p:txBody>
      </p:sp>
      <p:graphicFrame>
        <p:nvGraphicFramePr>
          <p:cNvPr id="4" name="Object 3"/>
          <p:cNvGraphicFramePr>
            <a:graphicFrameLocks noChangeAspect="1"/>
          </p:cNvGraphicFramePr>
          <p:nvPr/>
        </p:nvGraphicFramePr>
        <p:xfrm>
          <a:off x="3441700" y="2222500"/>
          <a:ext cx="914400" cy="184150"/>
        </p:xfrm>
        <a:graphic>
          <a:graphicData uri="http://schemas.openxmlformats.org/presentationml/2006/ole">
            <mc:AlternateContent xmlns:mc="http://schemas.openxmlformats.org/markup-compatibility/2006">
              <mc:Choice xmlns:v="urn:schemas-microsoft-com:vml" Requires="v">
                <p:oleObj spid="_x0000_s4254" name="Equation" r:id="rId3" imgW="914400" imgH="183960" progId="Equation.DSMT4">
                  <p:embed/>
                </p:oleObj>
              </mc:Choice>
              <mc:Fallback>
                <p:oleObj name="Equation" r:id="rId3" imgW="914400" imgH="183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1700" y="2222500"/>
                        <a:ext cx="914400" cy="184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nvGraphicFramePr>
        <p:xfrm>
          <a:off x="3652332" y="1398605"/>
          <a:ext cx="5292725" cy="5105400"/>
        </p:xfrm>
        <a:graphic>
          <a:graphicData uri="http://schemas.openxmlformats.org/presentationml/2006/ole">
            <mc:AlternateContent xmlns:mc="http://schemas.openxmlformats.org/markup-compatibility/2006">
              <mc:Choice xmlns:v="urn:schemas-microsoft-com:vml" Requires="v">
                <p:oleObj spid="_x0000_s4255" name="Equation" r:id="rId5" imgW="2311200" imgH="2933640" progId="Equation.DSMT4">
                  <p:embed/>
                </p:oleObj>
              </mc:Choice>
              <mc:Fallback>
                <p:oleObj name="Equation" r:id="rId5" imgW="2311200" imgH="29336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2332" y="1398605"/>
                        <a:ext cx="5292725" cy="5105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60179503"/>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iseintro.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79549" y="785612"/>
            <a:ext cx="8087933" cy="6065948"/>
          </a:xfrm>
          <a:prstGeom prst="rect">
            <a:avLst/>
          </a:prstGeom>
        </p:spPr>
      </p:pic>
      <p:sp>
        <p:nvSpPr>
          <p:cNvPr id="4" name="Text Placeholder 3"/>
          <p:cNvSpPr>
            <a:spLocks noGrp="1"/>
          </p:cNvSpPr>
          <p:nvPr>
            <p:ph type="body" sz="quarter" idx="10"/>
          </p:nvPr>
        </p:nvSpPr>
        <p:spPr>
          <a:xfrm>
            <a:off x="1948768" y="1762020"/>
            <a:ext cx="7043208" cy="1384994"/>
          </a:xfrm>
        </p:spPr>
        <p:txBody>
          <a:bodyPr/>
          <a:lstStyle/>
          <a:p>
            <a:r>
              <a:rPr lang="en-US" dirty="0" err="1" smtClean="0"/>
              <a:t>RiSE</a:t>
            </a:r>
            <a:endParaRPr lang="en-US" dirty="0"/>
          </a:p>
        </p:txBody>
      </p:sp>
      <p:sp>
        <p:nvSpPr>
          <p:cNvPr id="5" name="TextBox 4"/>
          <p:cNvSpPr txBox="1"/>
          <p:nvPr/>
        </p:nvSpPr>
        <p:spPr>
          <a:xfrm>
            <a:off x="476517" y="1244888"/>
            <a:ext cx="3131819" cy="3416320"/>
          </a:xfrm>
          <a:prstGeom prst="rect">
            <a:avLst/>
          </a:prstGeom>
          <a:noFill/>
        </p:spPr>
        <p:txBody>
          <a:bodyPr wrap="none" rtlCol="0">
            <a:spAutoFit/>
          </a:bodyPr>
          <a:lstStyle/>
          <a:p>
            <a:r>
              <a:rPr lang="en-US" sz="2400" dirty="0" err="1" smtClean="0">
                <a:solidFill>
                  <a:srgbClr val="00B0F0"/>
                </a:solidFill>
                <a:effectLst>
                  <a:outerShdw blurRad="38100" dist="38100" dir="2700000" algn="tl">
                    <a:srgbClr val="000000">
                      <a:alpha val="43137"/>
                    </a:srgbClr>
                  </a:outerShdw>
                </a:effectLst>
                <a:latin typeface="+mj-lt"/>
                <a:cs typeface="Aharoni" pitchFamily="2" charset="-79"/>
              </a:rPr>
              <a:t>RiSE</a:t>
            </a:r>
            <a:r>
              <a:rPr lang="en-US" sz="2400" dirty="0" smtClean="0">
                <a:solidFill>
                  <a:srgbClr val="00B0F0"/>
                </a:solidFill>
                <a:effectLst>
                  <a:outerShdw blurRad="38100" dist="38100" dir="2700000" algn="tl">
                    <a:srgbClr val="000000">
                      <a:alpha val="43137"/>
                    </a:srgbClr>
                  </a:outerShdw>
                </a:effectLst>
                <a:latin typeface="+mj-lt"/>
                <a:cs typeface="Aharoni" pitchFamily="2" charset="-79"/>
              </a:rPr>
              <a:t> – a primer</a:t>
            </a:r>
            <a:endParaRPr lang="en-US" sz="2400" dirty="0">
              <a:solidFill>
                <a:srgbClr val="00B0F0"/>
              </a:solidFill>
              <a:effectLst>
                <a:outerShdw blurRad="38100" dist="38100" dir="2700000" algn="tl">
                  <a:srgbClr val="000000">
                    <a:alpha val="43137"/>
                  </a:srgbClr>
                </a:outerShdw>
              </a:effectLst>
              <a:latin typeface="+mj-lt"/>
              <a:cs typeface="Aharoni" pitchFamily="2" charset="-79"/>
            </a:endParaRPr>
          </a:p>
          <a:p>
            <a:r>
              <a:rPr lang="en-US" sz="2400" dirty="0">
                <a:solidFill>
                  <a:schemeClr val="tx1">
                    <a:lumMod val="65000"/>
                  </a:schemeClr>
                </a:solidFill>
                <a:effectLst>
                  <a:outerShdw blurRad="38100" dist="38100" dir="2700000" algn="tl">
                    <a:srgbClr val="000000">
                      <a:alpha val="43137"/>
                    </a:srgbClr>
                  </a:outerShdw>
                </a:effectLst>
                <a:latin typeface="+mj-lt"/>
                <a:cs typeface="Aharoni" pitchFamily="2" charset="-79"/>
              </a:rPr>
              <a:t>Symbolic Reasoning</a:t>
            </a:r>
          </a:p>
          <a:p>
            <a:r>
              <a:rPr lang="en-US" sz="2400" dirty="0">
                <a:solidFill>
                  <a:schemeClr val="tx1">
                    <a:lumMod val="65000"/>
                  </a:schemeClr>
                </a:solidFill>
                <a:effectLst>
                  <a:outerShdw blurRad="38100" dist="38100" dir="2700000" algn="tl">
                    <a:srgbClr val="000000">
                      <a:alpha val="43137"/>
                    </a:srgbClr>
                  </a:outerShdw>
                </a:effectLst>
                <a:latin typeface="+mj-lt"/>
                <a:cs typeface="Aharoni" pitchFamily="2" charset="-79"/>
              </a:rPr>
              <a:t>Engines using Z3</a:t>
            </a:r>
          </a:p>
          <a:p>
            <a:r>
              <a:rPr lang="en-US" sz="2400" dirty="0">
                <a:solidFill>
                  <a:schemeClr val="tx1">
                    <a:lumMod val="65000"/>
                  </a:schemeClr>
                </a:solidFill>
                <a:effectLst>
                  <a:outerShdw blurRad="38100" dist="38100" dir="2700000" algn="tl">
                    <a:srgbClr val="000000">
                      <a:alpha val="43137"/>
                    </a:srgbClr>
                  </a:outerShdw>
                </a:effectLst>
                <a:latin typeface="+mj-lt"/>
                <a:cs typeface="Aharoni" pitchFamily="2" charset="-79"/>
              </a:rPr>
              <a:t>What is SMT?</a:t>
            </a:r>
          </a:p>
          <a:p>
            <a:r>
              <a:rPr lang="en-US" sz="2400" dirty="0">
                <a:solidFill>
                  <a:schemeClr val="tx1">
                    <a:lumMod val="65000"/>
                  </a:schemeClr>
                </a:solidFill>
                <a:effectLst>
                  <a:outerShdw blurRad="38100" dist="38100" dir="2700000" algn="tl">
                    <a:srgbClr val="000000">
                      <a:alpha val="43137"/>
                    </a:srgbClr>
                  </a:outerShdw>
                </a:effectLst>
                <a:latin typeface="+mj-lt"/>
                <a:cs typeface="Aharoni" pitchFamily="2" charset="-79"/>
              </a:rPr>
              <a:t>Little </a:t>
            </a:r>
            <a:r>
              <a:rPr lang="en-US" sz="2400" dirty="0" smtClean="0">
                <a:solidFill>
                  <a:schemeClr val="tx1">
                    <a:lumMod val="65000"/>
                  </a:schemeClr>
                </a:solidFill>
                <a:effectLst>
                  <a:outerShdw blurRad="38100" dist="38100" dir="2700000" algn="tl">
                    <a:srgbClr val="000000">
                      <a:alpha val="43137"/>
                    </a:srgbClr>
                  </a:outerShdw>
                </a:effectLst>
                <a:latin typeface="+mj-lt"/>
                <a:cs typeface="Aharoni" pitchFamily="2" charset="-79"/>
              </a:rPr>
              <a:t>Engines </a:t>
            </a:r>
            <a:r>
              <a:rPr lang="en-US" sz="2400" dirty="0">
                <a:solidFill>
                  <a:schemeClr val="tx1">
                    <a:lumMod val="65000"/>
                  </a:schemeClr>
                </a:solidFill>
                <a:effectLst>
                  <a:outerShdw blurRad="38100" dist="38100" dir="2700000" algn="tl">
                    <a:srgbClr val="000000">
                      <a:alpha val="43137"/>
                    </a:srgbClr>
                  </a:outerShdw>
                </a:effectLst>
                <a:latin typeface="+mj-lt"/>
                <a:cs typeface="Aharoni" pitchFamily="2" charset="-79"/>
              </a:rPr>
              <a:t>of Proof</a:t>
            </a:r>
          </a:p>
          <a:p>
            <a:r>
              <a:rPr lang="en-US" sz="2400" dirty="0">
                <a:solidFill>
                  <a:schemeClr val="tx1">
                    <a:lumMod val="65000"/>
                  </a:schemeClr>
                </a:solidFill>
                <a:effectLst>
                  <a:outerShdw blurRad="38100" dist="38100" dir="2700000" algn="tl">
                    <a:srgbClr val="000000">
                      <a:alpha val="43137"/>
                    </a:srgbClr>
                  </a:outerShdw>
                </a:effectLst>
                <a:latin typeface="+mj-lt"/>
                <a:cs typeface="Aharoni" pitchFamily="2" charset="-79"/>
              </a:rPr>
              <a:t>Solver: Interaction</a:t>
            </a:r>
          </a:p>
          <a:p>
            <a:r>
              <a:rPr lang="en-US" sz="2400" dirty="0" smtClean="0">
                <a:solidFill>
                  <a:schemeClr val="tx1">
                    <a:lumMod val="65000"/>
                  </a:schemeClr>
                </a:solidFill>
                <a:effectLst>
                  <a:outerShdw blurRad="38100" dist="38100" dir="2700000" algn="tl">
                    <a:srgbClr val="000000">
                      <a:alpha val="43137"/>
                    </a:srgbClr>
                  </a:outerShdw>
                </a:effectLst>
                <a:latin typeface="+mj-lt"/>
                <a:cs typeface="Aharoni" pitchFamily="2" charset="-79"/>
              </a:rPr>
              <a:t>Directions</a:t>
            </a:r>
          </a:p>
          <a:p>
            <a:endParaRPr lang="en-US" sz="2400" dirty="0" smtClean="0">
              <a:solidFill>
                <a:schemeClr val="tx1">
                  <a:lumMod val="65000"/>
                </a:schemeClr>
              </a:solidFill>
              <a:effectLst>
                <a:outerShdw blurRad="38100" dist="38100" dir="2700000" algn="tl">
                  <a:srgbClr val="000000">
                    <a:alpha val="43137"/>
                  </a:srgbClr>
                </a:outerShdw>
              </a:effectLst>
              <a:latin typeface="+mj-lt"/>
              <a:cs typeface="Aharoni" pitchFamily="2" charset="-79"/>
            </a:endParaRPr>
          </a:p>
          <a:p>
            <a:r>
              <a:rPr lang="en-US" sz="2400" dirty="0" smtClean="0">
                <a:solidFill>
                  <a:schemeClr val="tx1">
                    <a:lumMod val="65000"/>
                  </a:schemeClr>
                </a:solidFill>
                <a:effectLst>
                  <a:outerShdw blurRad="38100" dist="38100" dir="2700000" algn="tl">
                    <a:srgbClr val="000000">
                      <a:alpha val="43137"/>
                    </a:srgbClr>
                  </a:outerShdw>
                </a:effectLst>
                <a:cs typeface="Aharoni" pitchFamily="2" charset="-79"/>
              </a:rPr>
              <a:t>Extra: </a:t>
            </a:r>
            <a:r>
              <a:rPr lang="en-US" sz="2400" dirty="0">
                <a:solidFill>
                  <a:schemeClr val="tx1">
                    <a:lumMod val="65000"/>
                  </a:schemeClr>
                </a:solidFill>
                <a:effectLst>
                  <a:outerShdw blurRad="38100" dist="38100" dir="2700000" algn="tl">
                    <a:srgbClr val="000000">
                      <a:alpha val="43137"/>
                    </a:srgbClr>
                  </a:outerShdw>
                </a:effectLst>
                <a:cs typeface="Aharoni" pitchFamily="2" charset="-79"/>
              </a:rPr>
              <a:t>Nuts and </a:t>
            </a:r>
            <a:r>
              <a:rPr lang="en-US" sz="2400" dirty="0" smtClean="0">
                <a:solidFill>
                  <a:schemeClr val="tx1">
                    <a:lumMod val="65000"/>
                  </a:schemeClr>
                </a:solidFill>
                <a:effectLst>
                  <a:outerShdw blurRad="38100" dist="38100" dir="2700000" algn="tl">
                    <a:srgbClr val="000000">
                      <a:alpha val="43137"/>
                    </a:srgbClr>
                  </a:outerShdw>
                </a:effectLst>
                <a:cs typeface="Aharoni" pitchFamily="2" charset="-79"/>
              </a:rPr>
              <a:t>Bolts</a:t>
            </a:r>
            <a:endParaRPr lang="en-US" sz="2400" dirty="0">
              <a:solidFill>
                <a:schemeClr val="tx1">
                  <a:lumMod val="65000"/>
                </a:schemeClr>
              </a:solidFill>
              <a:effectLst>
                <a:outerShdw blurRad="38100" dist="38100" dir="2700000" algn="tl">
                  <a:srgbClr val="000000">
                    <a:alpha val="43137"/>
                  </a:srgbClr>
                </a:outerShdw>
              </a:effectLst>
              <a:cs typeface="Aharoni" pitchFamily="2" charset="-79"/>
            </a:endParaRPr>
          </a:p>
        </p:txBody>
      </p:sp>
      <p:sp>
        <p:nvSpPr>
          <p:cNvPr id="3" name="Subtitle 2"/>
          <p:cNvSpPr>
            <a:spLocks noGrp="1"/>
          </p:cNvSpPr>
          <p:nvPr>
            <p:ph type="subTitle" idx="1"/>
          </p:nvPr>
        </p:nvSpPr>
        <p:spPr>
          <a:xfrm>
            <a:off x="3026535" y="5954325"/>
            <a:ext cx="5694925" cy="473207"/>
          </a:xfrm>
        </p:spPr>
        <p:txBody>
          <a:bodyPr/>
          <a:lstStyle/>
          <a:p>
            <a:r>
              <a:rPr lang="en-US" dirty="0"/>
              <a:t>Microsoft Research Redmond</a:t>
            </a:r>
          </a:p>
        </p:txBody>
      </p:sp>
    </p:spTree>
    <p:extLst>
      <p:ext uri="{BB962C8B-B14F-4D97-AF65-F5344CB8AC3E}">
        <p14:creationId xmlns:p14="http://schemas.microsoft.com/office/powerpoint/2010/main" val="455643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6" fill="hold"/>
                                        <p:tgtEl>
                                          <p:spTgt spid="7"/>
                                        </p:tgtEl>
                                      </p:cBhvr>
                                    </p:cmd>
                                  </p:childTnLst>
                                </p:cTn>
                              </p:par>
                              <p:par>
                                <p:cTn id="7" presetID="42" presetClass="exit" presetSubtype="0" fill="hold" grpId="0" nodeType="withEffect">
                                  <p:stCondLst>
                                    <p:cond delay="300"/>
                                  </p:stCondLst>
                                  <p:childTnLst>
                                    <p:animEffect transition="out" filter="fade">
                                      <p:cBhvr>
                                        <p:cTn id="8" dur="1000"/>
                                        <p:tgtEl>
                                          <p:spTgt spid="5"/>
                                        </p:tgtEl>
                                      </p:cBhvr>
                                    </p:animEffect>
                                    <p:anim calcmode="lin" valueType="num">
                                      <p:cBhvr>
                                        <p:cTn id="9" dur="1000"/>
                                        <p:tgtEl>
                                          <p:spTgt spid="5"/>
                                        </p:tgtEl>
                                        <p:attrNameLst>
                                          <p:attrName>ppt_x</p:attrName>
                                        </p:attrNameLst>
                                      </p:cBhvr>
                                      <p:tavLst>
                                        <p:tav tm="0">
                                          <p:val>
                                            <p:strVal val="ppt_x"/>
                                          </p:val>
                                        </p:tav>
                                        <p:tav tm="100000">
                                          <p:val>
                                            <p:strVal val="ppt_x"/>
                                          </p:val>
                                        </p:tav>
                                      </p:tavLst>
                                    </p:anim>
                                    <p:anim calcmode="lin" valueType="num">
                                      <p:cBhvr>
                                        <p:cTn id="10" dur="1000"/>
                                        <p:tgtEl>
                                          <p:spTgt spid="5"/>
                                        </p:tgtEl>
                                        <p:attrNameLst>
                                          <p:attrName>ppt_y</p:attrName>
                                        </p:attrNameLst>
                                      </p:cBhvr>
                                      <p:tavLst>
                                        <p:tav tm="0">
                                          <p:val>
                                            <p:strVal val="ppt_y"/>
                                          </p:val>
                                        </p:tav>
                                        <p:tav tm="100000">
                                          <p:val>
                                            <p:strVal val="ppt_y+.1"/>
                                          </p:val>
                                        </p:tav>
                                      </p:tavLst>
                                    </p:anim>
                                    <p:set>
                                      <p:cBhvr>
                                        <p:cTn id="11" dur="1" fill="hold">
                                          <p:stCondLst>
                                            <p:cond delay="999"/>
                                          </p:stCondLst>
                                        </p:cTn>
                                        <p:tgtEl>
                                          <p:spTgt spid="5"/>
                                        </p:tgtEl>
                                        <p:attrNameLst>
                                          <p:attrName>style.visibility</p:attrName>
                                        </p:attrNameLst>
                                      </p:cBhvr>
                                      <p:to>
                                        <p:strVal val="hidden"/>
                                      </p:to>
                                    </p:set>
                                  </p:childTnLst>
                                  <p:subTnLst>
                                    <p:set>
                                      <p:cBhvr override="childStyle">
                                        <p:cTn dur="1" fill="hold" display="0" masterRel="sameClick" afterEffect="1">
                                          <p:stCondLst>
                                            <p:cond evt="end" delay="0">
                                              <p:tn val="7"/>
                                            </p:cond>
                                          </p:stCondLst>
                                        </p:cTn>
                                        <p:tgtEl>
                                          <p:spTgt spid="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7"/>
                </p:tgtEl>
              </p:cMediaNode>
            </p:video>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lang="en-US" dirty="0" smtClean="0"/>
              <a:t>Applications</a:t>
            </a:r>
            <a:endParaRPr spc="-167">
              <a:solidFill>
                <a:schemeClr val="accent1"/>
              </a:solidFill>
              <a:effectLst>
                <a:outerShdw blurRad="50800" dist="38100" dir="2700000" algn="tl" rotWithShape="0">
                  <a:prstClr val="black">
                    <a:alpha val="61000"/>
                  </a:prstClr>
                </a:outerShdw>
              </a:effectLst>
            </a:endParaRPr>
          </a:p>
        </p:txBody>
      </p:sp>
      <p:graphicFrame>
        <p:nvGraphicFramePr>
          <p:cNvPr id="6" name="Diagram 5"/>
          <p:cNvGraphicFramePr/>
          <p:nvPr>
            <p:extLst>
              <p:ext uri="{D42A27DB-BD31-4B8C-83A1-F6EECF244321}">
                <p14:modId xmlns:p14="http://schemas.microsoft.com/office/powerpoint/2010/main" val="249217469"/>
              </p:ext>
            </p:extLst>
          </p:nvPr>
        </p:nvGraphicFramePr>
        <p:xfrm>
          <a:off x="1225114" y="1682217"/>
          <a:ext cx="6640495" cy="43334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664797"/>
          </a:xfrm>
        </p:spPr>
        <p:txBody>
          <a:bodyPr/>
          <a:lstStyle/>
          <a:p>
            <a:r>
              <a:rPr lang="en-US" sz="4800" dirty="0" smtClean="0"/>
              <a:t>Some Microsoft Engines using Z3</a:t>
            </a:r>
            <a:endParaRPr lang="en-US" sz="4800" dirty="0"/>
          </a:p>
        </p:txBody>
      </p:sp>
      <p:sp>
        <p:nvSpPr>
          <p:cNvPr id="3" name="Content Placeholder 2"/>
          <p:cNvSpPr>
            <a:spLocks noGrp="1"/>
          </p:cNvSpPr>
          <p:nvPr>
            <p:ph idx="1"/>
          </p:nvPr>
        </p:nvSpPr>
        <p:spPr>
          <a:xfrm>
            <a:off x="381000" y="1015284"/>
            <a:ext cx="8382000" cy="5761577"/>
          </a:xfrm>
        </p:spPr>
        <p:txBody>
          <a:bodyPr/>
          <a:lstStyle/>
          <a:p>
            <a:pPr>
              <a:buFontTx/>
              <a:buChar char="-"/>
            </a:pPr>
            <a:endParaRPr lang="en-US" sz="2000" b="1" dirty="0" smtClean="0">
              <a:solidFill>
                <a:srgbClr val="00B050"/>
              </a:solidFill>
            </a:endParaRPr>
          </a:p>
          <a:p>
            <a:pPr>
              <a:buFontTx/>
              <a:buChar char="-"/>
            </a:pPr>
            <a:r>
              <a:rPr lang="en-US" sz="2000" b="1" dirty="0" smtClean="0">
                <a:solidFill>
                  <a:srgbClr val="00B050"/>
                </a:solidFill>
              </a:rPr>
              <a:t>SDV: 	</a:t>
            </a:r>
            <a:r>
              <a:rPr lang="en-US" sz="2000" dirty="0" smtClean="0"/>
              <a:t>The Static Driver Verifier</a:t>
            </a:r>
          </a:p>
          <a:p>
            <a:pPr>
              <a:buFontTx/>
              <a:buChar char="-"/>
            </a:pPr>
            <a:r>
              <a:rPr lang="en-US" sz="2000" b="1" dirty="0" err="1" smtClean="0">
                <a:solidFill>
                  <a:srgbClr val="00B050"/>
                </a:solidFill>
              </a:rPr>
              <a:t>Pex</a:t>
            </a:r>
            <a:r>
              <a:rPr lang="en-US" sz="2000" b="1" dirty="0" smtClean="0">
                <a:solidFill>
                  <a:srgbClr val="00B050"/>
                </a:solidFill>
              </a:rPr>
              <a:t>: 		</a:t>
            </a:r>
            <a:r>
              <a:rPr lang="en-US" sz="2000" dirty="0" smtClean="0"/>
              <a:t>Program </a:t>
            </a:r>
            <a:r>
              <a:rPr lang="en-US" sz="2000" dirty="0" err="1" smtClean="0"/>
              <a:t>EXploration</a:t>
            </a:r>
            <a:r>
              <a:rPr lang="en-US" sz="2000" dirty="0" smtClean="0"/>
              <a:t> for .NET</a:t>
            </a:r>
          </a:p>
          <a:p>
            <a:pPr>
              <a:buFontTx/>
              <a:buChar char="-"/>
            </a:pPr>
            <a:r>
              <a:rPr lang="en-US" sz="2000" b="1" dirty="0" smtClean="0">
                <a:solidFill>
                  <a:srgbClr val="00B050"/>
                </a:solidFill>
              </a:rPr>
              <a:t>SAGE: 	</a:t>
            </a:r>
            <a:r>
              <a:rPr lang="en-US" sz="2000" dirty="0" smtClean="0"/>
              <a:t>Scalable Automated Guided Execution </a:t>
            </a:r>
          </a:p>
          <a:p>
            <a:pPr>
              <a:buFontTx/>
              <a:buChar char="-"/>
            </a:pPr>
            <a:r>
              <a:rPr lang="en-US" sz="2000" b="1" dirty="0" smtClean="0">
                <a:solidFill>
                  <a:srgbClr val="00B050"/>
                </a:solidFill>
              </a:rPr>
              <a:t>Spec#: 	</a:t>
            </a:r>
            <a:r>
              <a:rPr lang="en-US" sz="2000" dirty="0" smtClean="0"/>
              <a:t>C# + contracts</a:t>
            </a:r>
          </a:p>
          <a:p>
            <a:pPr>
              <a:buFontTx/>
              <a:buChar char="-"/>
            </a:pPr>
            <a:r>
              <a:rPr lang="en-US" sz="2000" b="1" dirty="0" smtClean="0">
                <a:solidFill>
                  <a:srgbClr val="00B050"/>
                </a:solidFill>
              </a:rPr>
              <a:t>VCC: 	</a:t>
            </a:r>
            <a:r>
              <a:rPr lang="en-US" sz="2000" dirty="0" smtClean="0"/>
              <a:t>Verifying C Compiler for the Viridian Hyper-Visor</a:t>
            </a:r>
          </a:p>
          <a:p>
            <a:pPr>
              <a:buFontTx/>
              <a:buChar char="-"/>
            </a:pPr>
            <a:r>
              <a:rPr lang="en-US" sz="2000" b="1" dirty="0" smtClean="0">
                <a:solidFill>
                  <a:srgbClr val="00B050"/>
                </a:solidFill>
              </a:rPr>
              <a:t>HAVOC: 	</a:t>
            </a:r>
            <a:r>
              <a:rPr lang="en-US" sz="2000" dirty="0" smtClean="0"/>
              <a:t>Heap-Aware Verification of C-code</a:t>
            </a:r>
          </a:p>
          <a:p>
            <a:pPr>
              <a:buFontTx/>
              <a:buChar char="-"/>
            </a:pPr>
            <a:r>
              <a:rPr lang="en-US" sz="2000" b="1" dirty="0" err="1" smtClean="0">
                <a:solidFill>
                  <a:srgbClr val="00B050"/>
                </a:solidFill>
              </a:rPr>
              <a:t>SpecExplorer</a:t>
            </a:r>
            <a:r>
              <a:rPr lang="en-US" sz="2000" b="1" dirty="0" smtClean="0">
                <a:solidFill>
                  <a:srgbClr val="00B050"/>
                </a:solidFill>
              </a:rPr>
              <a:t>: </a:t>
            </a:r>
            <a:r>
              <a:rPr lang="en-US" sz="2000" dirty="0" smtClean="0"/>
              <a:t>Model-based testing of protocol specs</a:t>
            </a:r>
          </a:p>
          <a:p>
            <a:pPr>
              <a:buFontTx/>
              <a:buChar char="-"/>
            </a:pPr>
            <a:r>
              <a:rPr lang="en-US" sz="2000" b="1" dirty="0" smtClean="0">
                <a:solidFill>
                  <a:srgbClr val="00B050"/>
                </a:solidFill>
              </a:rPr>
              <a:t>Yogi: 	</a:t>
            </a:r>
            <a:r>
              <a:rPr lang="en-US" sz="2000" dirty="0" smtClean="0"/>
              <a:t>Dynamic symbolic execution + abstraction</a:t>
            </a:r>
          </a:p>
          <a:p>
            <a:pPr>
              <a:buFontTx/>
              <a:buChar char="-"/>
            </a:pPr>
            <a:r>
              <a:rPr lang="en-US" sz="2000" b="1" dirty="0" smtClean="0">
                <a:solidFill>
                  <a:srgbClr val="00B050"/>
                </a:solidFill>
              </a:rPr>
              <a:t>FORMULA:	</a:t>
            </a:r>
            <a:r>
              <a:rPr lang="en-US" sz="2000" dirty="0" smtClean="0"/>
              <a:t>Model-based Design</a:t>
            </a:r>
          </a:p>
          <a:p>
            <a:pPr>
              <a:buFontTx/>
              <a:buChar char="-"/>
            </a:pPr>
            <a:r>
              <a:rPr lang="en-US" sz="2000" b="1" dirty="0" err="1">
                <a:solidFill>
                  <a:srgbClr val="00B050"/>
                </a:solidFill>
              </a:rPr>
              <a:t>PREfix</a:t>
            </a:r>
            <a:r>
              <a:rPr lang="en-US" sz="2000" b="1" dirty="0">
                <a:solidFill>
                  <a:srgbClr val="00B050"/>
                </a:solidFill>
              </a:rPr>
              <a:t>: 	</a:t>
            </a:r>
            <a:r>
              <a:rPr lang="en-US" sz="2000" dirty="0"/>
              <a:t>The Static Analysis Engine for C/C</a:t>
            </a:r>
            <a:r>
              <a:rPr lang="en-US" sz="2000" dirty="0" smtClean="0"/>
              <a:t>++</a:t>
            </a:r>
          </a:p>
          <a:p>
            <a:pPr>
              <a:buFontTx/>
              <a:buChar char="-"/>
            </a:pPr>
            <a:r>
              <a:rPr lang="en-US" sz="2000" b="1" dirty="0" smtClean="0">
                <a:solidFill>
                  <a:srgbClr val="00B050"/>
                </a:solidFill>
              </a:rPr>
              <a:t>F7: 		</a:t>
            </a:r>
            <a:r>
              <a:rPr lang="en-US" sz="2000" dirty="0" smtClean="0"/>
              <a:t>Refinement types for security protocols</a:t>
            </a:r>
          </a:p>
          <a:p>
            <a:pPr>
              <a:buFontTx/>
              <a:buChar char="-"/>
            </a:pPr>
            <a:r>
              <a:rPr lang="en-US" sz="2000" b="1" dirty="0" smtClean="0">
                <a:solidFill>
                  <a:srgbClr val="00B050"/>
                </a:solidFill>
              </a:rPr>
              <a:t>Rex: </a:t>
            </a:r>
            <a:r>
              <a:rPr lang="en-US" sz="2000" dirty="0"/>
              <a:t>	</a:t>
            </a:r>
            <a:r>
              <a:rPr lang="en-US" sz="2000" dirty="0" smtClean="0"/>
              <a:t>	Regular Expressions and formal languages</a:t>
            </a:r>
          </a:p>
          <a:p>
            <a:pPr>
              <a:buFontTx/>
              <a:buChar char="-"/>
            </a:pPr>
            <a:r>
              <a:rPr lang="en-US" sz="2000" b="1" dirty="0" smtClean="0">
                <a:solidFill>
                  <a:srgbClr val="00B050"/>
                </a:solidFill>
              </a:rPr>
              <a:t>VS3:</a:t>
            </a:r>
            <a:r>
              <a:rPr lang="en-US" sz="2000" dirty="0" smtClean="0"/>
              <a:t>		Abstract interpretation and Synthesis</a:t>
            </a:r>
          </a:p>
          <a:p>
            <a:pPr>
              <a:buFontTx/>
              <a:buChar char="-"/>
            </a:pPr>
            <a:r>
              <a:rPr lang="en-US" sz="2000" b="1" dirty="0" smtClean="0">
                <a:solidFill>
                  <a:srgbClr val="00B050"/>
                </a:solidFill>
              </a:rPr>
              <a:t>VERVE: </a:t>
            </a:r>
            <a:r>
              <a:rPr lang="en-US" sz="2000" dirty="0" smtClean="0"/>
              <a:t>	Verified operating system </a:t>
            </a:r>
          </a:p>
          <a:p>
            <a:pPr>
              <a:buFontTx/>
              <a:buChar char="-"/>
            </a:pPr>
            <a:r>
              <a:rPr lang="en-US" sz="2000" b="1" dirty="0" smtClean="0">
                <a:solidFill>
                  <a:srgbClr val="00B050"/>
                </a:solidFill>
              </a:rPr>
              <a:t>FINE: </a:t>
            </a:r>
            <a:r>
              <a:rPr lang="en-US" sz="2000" dirty="0" smtClean="0"/>
              <a:t>	Proof carrying certified code</a:t>
            </a:r>
          </a:p>
          <a:p>
            <a:pPr>
              <a:buFontTx/>
              <a:buChar char="-"/>
            </a:pPr>
            <a:r>
              <a:rPr lang="en-US" sz="2000" b="1" dirty="0" err="1" smtClean="0">
                <a:solidFill>
                  <a:srgbClr val="00B050"/>
                </a:solidFill>
              </a:rPr>
              <a:t>SLAyer</a:t>
            </a:r>
            <a:r>
              <a:rPr lang="en-US" sz="2000" b="1" dirty="0" smtClean="0">
                <a:solidFill>
                  <a:srgbClr val="00B050"/>
                </a:solidFill>
              </a:rPr>
              <a:t>: </a:t>
            </a:r>
            <a:r>
              <a:rPr lang="en-US" sz="2400" dirty="0" smtClean="0"/>
              <a:t>	</a:t>
            </a:r>
            <a:r>
              <a:rPr lang="en-US" sz="2000" dirty="0" smtClean="0"/>
              <a:t>Separation Logic-based Static Analysis</a:t>
            </a:r>
            <a:endParaRPr lang="en-US" sz="2000" dirty="0"/>
          </a:p>
        </p:txBody>
      </p:sp>
      <p:pic>
        <p:nvPicPr>
          <p:cNvPr id="4" name="Picture 2"/>
          <p:cNvPicPr>
            <a:picLocks noChangeAspect="1" noChangeArrowheads="1"/>
          </p:cNvPicPr>
          <p:nvPr/>
        </p:nvPicPr>
        <p:blipFill>
          <a:blip r:embed="rId2" cstate="print"/>
          <a:srcRect/>
          <a:stretch>
            <a:fillRect/>
          </a:stretch>
        </p:blipFill>
        <p:spPr bwMode="auto">
          <a:xfrm>
            <a:off x="7062990" y="1506505"/>
            <a:ext cx="1981200" cy="883601"/>
          </a:xfrm>
          <a:prstGeom prst="rect">
            <a:avLst/>
          </a:prstGeom>
          <a:noFill/>
          <a:ln w="9525">
            <a:noFill/>
            <a:miter lim="800000"/>
            <a:headEnd/>
            <a:tailEnd/>
          </a:ln>
          <a:effectLst/>
        </p:spPr>
      </p:pic>
      <p:pic>
        <p:nvPicPr>
          <p:cNvPr id="5" name="Picture 4" descr="homepagelogo.png"/>
          <p:cNvPicPr>
            <a:picLocks noChangeAspect="1"/>
          </p:cNvPicPr>
          <p:nvPr/>
        </p:nvPicPr>
        <p:blipFill>
          <a:blip r:embed="rId3" cstate="print"/>
          <a:stretch>
            <a:fillRect/>
          </a:stretch>
        </p:blipFill>
        <p:spPr>
          <a:xfrm>
            <a:off x="7902264" y="2434590"/>
            <a:ext cx="1143000" cy="689610"/>
          </a:xfrm>
          <a:prstGeom prst="rect">
            <a:avLst/>
          </a:prstGeom>
        </p:spPr>
      </p:pic>
      <p:pic>
        <p:nvPicPr>
          <p:cNvPr id="7" name="Picture 2"/>
          <p:cNvPicPr>
            <a:picLocks noChangeAspect="1" noChangeArrowheads="1"/>
          </p:cNvPicPr>
          <p:nvPr/>
        </p:nvPicPr>
        <p:blipFill>
          <a:blip r:embed="rId4" cstate="print"/>
          <a:srcRect l="14716" t="28877" r="12676" b="33876"/>
          <a:stretch>
            <a:fillRect/>
          </a:stretch>
        </p:blipFill>
        <p:spPr bwMode="auto">
          <a:xfrm>
            <a:off x="6553200" y="5691442"/>
            <a:ext cx="2542610" cy="1149857"/>
          </a:xfrm>
          <a:prstGeom prst="rect">
            <a:avLst/>
          </a:prstGeom>
          <a:noFill/>
          <a:ln w="9525">
            <a:noFill/>
            <a:miter lim="800000"/>
            <a:headEnd/>
            <a:tailEnd/>
          </a:ln>
          <a:effectLst/>
        </p:spPr>
      </p:pic>
      <p:pic>
        <p:nvPicPr>
          <p:cNvPr id="8" name="Picture 7" descr="yogi_logo.jpg"/>
          <p:cNvPicPr>
            <a:picLocks noChangeAspect="1"/>
          </p:cNvPicPr>
          <p:nvPr/>
        </p:nvPicPr>
        <p:blipFill>
          <a:blip r:embed="rId5" cstate="print"/>
          <a:stretch>
            <a:fillRect/>
          </a:stretch>
        </p:blipFill>
        <p:spPr>
          <a:xfrm>
            <a:off x="7835629" y="3314036"/>
            <a:ext cx="1285403" cy="636165"/>
          </a:xfrm>
          <a:prstGeom prst="rect">
            <a:avLst/>
          </a:prstGeom>
        </p:spPr>
      </p:pic>
      <p:pic>
        <p:nvPicPr>
          <p:cNvPr id="9" name="Picture 8" descr="formula_small.png"/>
          <p:cNvPicPr>
            <a:picLocks noChangeAspect="1"/>
          </p:cNvPicPr>
          <p:nvPr/>
        </p:nvPicPr>
        <p:blipFill>
          <a:blip r:embed="rId6" cstate="print"/>
          <a:stretch>
            <a:fillRect/>
          </a:stretch>
        </p:blipFill>
        <p:spPr>
          <a:xfrm>
            <a:off x="7812111" y="4965424"/>
            <a:ext cx="1262789" cy="707773"/>
          </a:xfrm>
          <a:prstGeom prst="rect">
            <a:avLst/>
          </a:prstGeom>
        </p:spPr>
      </p:pic>
      <p:pic>
        <p:nvPicPr>
          <p:cNvPr id="10" name="Picture 9" descr="SpecSharpLogo-h100-w367.png"/>
          <p:cNvPicPr>
            <a:picLocks noChangeAspect="1"/>
          </p:cNvPicPr>
          <p:nvPr/>
        </p:nvPicPr>
        <p:blipFill>
          <a:blip r:embed="rId7" cstate="print"/>
          <a:stretch>
            <a:fillRect/>
          </a:stretch>
        </p:blipFill>
        <p:spPr>
          <a:xfrm>
            <a:off x="6985551" y="4098645"/>
            <a:ext cx="2123138" cy="571019"/>
          </a:xfrm>
          <a:prstGeom prst="rect">
            <a:avLst/>
          </a:prstGeom>
        </p:spPr>
      </p:pic>
    </p:spTree>
    <p:extLst>
      <p:ext uri="{BB962C8B-B14F-4D97-AF65-F5344CB8AC3E}">
        <p14:creationId xmlns:p14="http://schemas.microsoft.com/office/powerpoint/2010/main" val="1299229449"/>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Test case generation</a:t>
            </a:r>
            <a:endParaRPr lang="en-US" dirty="0">
              <a:latin typeface="Calibri" pitchFamily="34" charset="0"/>
            </a:endParaRPr>
          </a:p>
        </p:txBody>
      </p:sp>
      <p:sp>
        <p:nvSpPr>
          <p:cNvPr id="10" name="Content Placeholder 9"/>
          <p:cNvSpPr>
            <a:spLocks noGrp="1"/>
          </p:cNvSpPr>
          <p:nvPr>
            <p:ph idx="1"/>
          </p:nvPr>
        </p:nvSpPr>
        <p:spPr>
          <a:xfrm>
            <a:off x="371856" y="1807907"/>
            <a:ext cx="2768909" cy="4105739"/>
          </a:xfrm>
        </p:spPr>
        <p:txBody>
          <a:bodyPr/>
          <a:lstStyle/>
          <a:p>
            <a:pPr>
              <a:spcBef>
                <a:spcPts val="300"/>
              </a:spcBef>
              <a:spcAft>
                <a:spcPts val="300"/>
              </a:spcAft>
              <a:buNone/>
            </a:pPr>
            <a:r>
              <a:rPr lang="en-US" sz="2800" b="1" dirty="0" smtClean="0">
                <a:latin typeface="Cordia New" pitchFamily="34" charset="-34"/>
                <a:cs typeface="Cordia New" pitchFamily="34" charset="-34"/>
              </a:rPr>
              <a:t>unsigned </a:t>
            </a:r>
            <a:r>
              <a:rPr lang="en-US" sz="2800" dirty="0" smtClean="0">
                <a:latin typeface="Cordia New" pitchFamily="34" charset="-34"/>
                <a:cs typeface="Cordia New" pitchFamily="34" charset="-34"/>
              </a:rPr>
              <a:t>GCD(x, y) {</a:t>
            </a:r>
          </a:p>
          <a:p>
            <a:pPr>
              <a:spcBef>
                <a:spcPts val="300"/>
              </a:spcBef>
              <a:spcAft>
                <a:spcPts val="300"/>
              </a:spcAft>
              <a:buNone/>
            </a:pPr>
            <a:r>
              <a:rPr lang="en-US" sz="2800" b="1" dirty="0" smtClean="0">
                <a:latin typeface="Cordia New" pitchFamily="34" charset="-34"/>
                <a:cs typeface="Cordia New" pitchFamily="34" charset="-34"/>
              </a:rPr>
              <a:t>  requires</a:t>
            </a:r>
            <a:r>
              <a:rPr lang="en-US" sz="2800" dirty="0" smtClean="0">
                <a:latin typeface="Cordia New" pitchFamily="34" charset="-34"/>
                <a:cs typeface="Cordia New" pitchFamily="34" charset="-34"/>
              </a:rPr>
              <a:t>(y &gt; 0);</a:t>
            </a:r>
          </a:p>
          <a:p>
            <a:pPr>
              <a:spcBef>
                <a:spcPts val="300"/>
              </a:spcBef>
              <a:spcAft>
                <a:spcPts val="300"/>
              </a:spcAft>
              <a:buNone/>
            </a:pPr>
            <a:r>
              <a:rPr lang="en-US" sz="2800" b="1" dirty="0" smtClean="0">
                <a:latin typeface="Cordia New" pitchFamily="34" charset="-34"/>
                <a:cs typeface="Cordia New" pitchFamily="34" charset="-34"/>
              </a:rPr>
              <a:t>  while</a:t>
            </a:r>
            <a:r>
              <a:rPr lang="en-US" sz="2800" dirty="0" smtClean="0">
                <a:latin typeface="Cordia New" pitchFamily="34" charset="-34"/>
                <a:cs typeface="Cordia New" pitchFamily="34" charset="-34"/>
              </a:rPr>
              <a:t> (true) {</a:t>
            </a:r>
          </a:p>
          <a:p>
            <a:pPr>
              <a:spcBef>
                <a:spcPts val="300"/>
              </a:spcBef>
              <a:spcAft>
                <a:spcPts val="300"/>
              </a:spcAft>
              <a:buNone/>
            </a:pPr>
            <a:r>
              <a:rPr lang="en-US" sz="2800" dirty="0" smtClean="0">
                <a:latin typeface="Cordia New" pitchFamily="34" charset="-34"/>
                <a:cs typeface="Cordia New" pitchFamily="34" charset="-34"/>
              </a:rPr>
              <a:t>	</a:t>
            </a:r>
            <a:r>
              <a:rPr lang="en-US" sz="2800" b="1" dirty="0" smtClean="0">
                <a:latin typeface="Cordia New" pitchFamily="34" charset="-34"/>
                <a:cs typeface="Cordia New" pitchFamily="34" charset="-34"/>
              </a:rPr>
              <a:t>unsigned</a:t>
            </a:r>
            <a:r>
              <a:rPr lang="en-US" sz="2800" dirty="0" smtClean="0">
                <a:latin typeface="Cordia New" pitchFamily="34" charset="-34"/>
                <a:cs typeface="Cordia New" pitchFamily="34" charset="-34"/>
              </a:rPr>
              <a:t> m = x % y;</a:t>
            </a:r>
          </a:p>
          <a:p>
            <a:pPr>
              <a:spcBef>
                <a:spcPts val="300"/>
              </a:spcBef>
              <a:spcAft>
                <a:spcPts val="300"/>
              </a:spcAft>
              <a:buNone/>
            </a:pPr>
            <a:r>
              <a:rPr lang="en-US" sz="2800" dirty="0" smtClean="0">
                <a:latin typeface="Cordia New" pitchFamily="34" charset="-34"/>
                <a:cs typeface="Cordia New" pitchFamily="34" charset="-34"/>
              </a:rPr>
              <a:t>	 </a:t>
            </a:r>
            <a:r>
              <a:rPr lang="en-US" sz="2800" b="1" dirty="0" smtClean="0">
                <a:latin typeface="Cordia New" pitchFamily="34" charset="-34"/>
                <a:cs typeface="Cordia New" pitchFamily="34" charset="-34"/>
              </a:rPr>
              <a:t>if</a:t>
            </a:r>
            <a:r>
              <a:rPr lang="en-US" sz="2800" dirty="0" smtClean="0">
                <a:latin typeface="Cordia New" pitchFamily="34" charset="-34"/>
                <a:cs typeface="Cordia New" pitchFamily="34" charset="-34"/>
              </a:rPr>
              <a:t> (m == 0) </a:t>
            </a:r>
            <a:r>
              <a:rPr lang="en-US" sz="2800" b="1" dirty="0" smtClean="0">
                <a:latin typeface="Cordia New" pitchFamily="34" charset="-34"/>
                <a:cs typeface="Cordia New" pitchFamily="34" charset="-34"/>
              </a:rPr>
              <a:t>return</a:t>
            </a:r>
            <a:r>
              <a:rPr lang="en-US" sz="2800" dirty="0" smtClean="0">
                <a:latin typeface="Cordia New" pitchFamily="34" charset="-34"/>
                <a:cs typeface="Cordia New" pitchFamily="34" charset="-34"/>
              </a:rPr>
              <a:t> y;</a:t>
            </a:r>
          </a:p>
          <a:p>
            <a:pPr>
              <a:spcBef>
                <a:spcPts val="300"/>
              </a:spcBef>
              <a:spcAft>
                <a:spcPts val="300"/>
              </a:spcAft>
              <a:buNone/>
            </a:pPr>
            <a:r>
              <a:rPr lang="en-US" sz="2800" dirty="0" smtClean="0">
                <a:latin typeface="Cordia New" pitchFamily="34" charset="-34"/>
                <a:cs typeface="Cordia New" pitchFamily="34" charset="-34"/>
              </a:rPr>
              <a:t>	 x = y;</a:t>
            </a:r>
          </a:p>
          <a:p>
            <a:pPr>
              <a:spcBef>
                <a:spcPts val="300"/>
              </a:spcBef>
              <a:spcAft>
                <a:spcPts val="300"/>
              </a:spcAft>
              <a:buNone/>
            </a:pPr>
            <a:r>
              <a:rPr lang="en-US" sz="2800" dirty="0" smtClean="0">
                <a:latin typeface="Cordia New" pitchFamily="34" charset="-34"/>
                <a:cs typeface="Cordia New" pitchFamily="34" charset="-34"/>
              </a:rPr>
              <a:t>	 y = m;</a:t>
            </a:r>
          </a:p>
          <a:p>
            <a:pPr>
              <a:spcBef>
                <a:spcPts val="300"/>
              </a:spcBef>
              <a:spcAft>
                <a:spcPts val="300"/>
              </a:spcAft>
              <a:buNone/>
            </a:pPr>
            <a:r>
              <a:rPr lang="en-US" sz="2800" dirty="0" smtClean="0">
                <a:latin typeface="Cordia New" pitchFamily="34" charset="-34"/>
                <a:cs typeface="Cordia New" pitchFamily="34" charset="-34"/>
              </a:rPr>
              <a:t>   }</a:t>
            </a:r>
          </a:p>
          <a:p>
            <a:pPr>
              <a:spcBef>
                <a:spcPts val="300"/>
              </a:spcBef>
              <a:spcAft>
                <a:spcPts val="300"/>
              </a:spcAft>
              <a:buNone/>
            </a:pPr>
            <a:r>
              <a:rPr lang="en-US" sz="2800" dirty="0" smtClean="0">
                <a:latin typeface="Cordia New" pitchFamily="34" charset="-34"/>
                <a:cs typeface="Cordia New" pitchFamily="34" charset="-34"/>
              </a:rPr>
              <a:t>}</a:t>
            </a:r>
          </a:p>
        </p:txBody>
      </p:sp>
      <p:sp>
        <p:nvSpPr>
          <p:cNvPr id="6" name="Rectangular Callout 5"/>
          <p:cNvSpPr/>
          <p:nvPr/>
        </p:nvSpPr>
        <p:spPr bwMode="auto">
          <a:xfrm>
            <a:off x="1044138" y="5499652"/>
            <a:ext cx="4508523" cy="835018"/>
          </a:xfrm>
          <a:prstGeom prst="wedgeRectCallout">
            <a:avLst>
              <a:gd name="adj1" fmla="val -33778"/>
              <a:gd name="adj2" fmla="val -177253"/>
            </a:avLst>
          </a:prstGeom>
          <a:solidFill>
            <a:srgbClr val="6699FF">
              <a:alpha val="69804"/>
            </a:srgbClr>
          </a:soli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ts val="300"/>
              </a:spcBef>
              <a:spcAft>
                <a:spcPct val="0"/>
              </a:spcAft>
              <a:buClrTx/>
              <a:buSzTx/>
              <a:buFontTx/>
              <a:buNone/>
              <a:tabLst/>
            </a:pPr>
            <a:r>
              <a:rPr lang="en-US" sz="2400" dirty="0" smtClean="0">
                <a:solidFill>
                  <a:schemeClr val="tx1"/>
                </a:solidFill>
                <a:effectLst>
                  <a:outerShdw blurRad="38100" dist="38100" dir="2700000" algn="tl">
                    <a:srgbClr val="000000">
                      <a:alpha val="43137"/>
                    </a:srgbClr>
                  </a:outerShdw>
                </a:effectLst>
                <a:latin typeface="Calibri" pitchFamily="34" charset="0"/>
              </a:rPr>
              <a:t>We want a trace where the loop is executed twice.</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7" name="Content Placeholder 9"/>
          <p:cNvSpPr txBox="1">
            <a:spLocks/>
          </p:cNvSpPr>
          <p:nvPr/>
        </p:nvSpPr>
        <p:spPr>
          <a:xfrm>
            <a:off x="3985585" y="1861559"/>
            <a:ext cx="1991139" cy="3539430"/>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400"/>
              </a:spcAft>
              <a:buClrTx/>
              <a:buSzPct val="90000"/>
              <a:buFontTx/>
              <a:buNone/>
              <a:tabLst/>
              <a:defRPr/>
            </a:pP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(y</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0</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&gt; 0) and</a:t>
            </a:r>
          </a:p>
          <a:p>
            <a:pPr marL="384954" marR="0" lvl="0" indent="-384954" algn="l" defTabSz="914363" rtl="0" eaLnBrk="1" fontAlgn="auto" latinLnBrk="0" hangingPunct="1">
              <a:lnSpc>
                <a:spcPct val="90000"/>
              </a:lnSpc>
              <a:spcBef>
                <a:spcPct val="20000"/>
              </a:spcBef>
              <a:spcAft>
                <a:spcPts val="400"/>
              </a:spcAft>
              <a:buClrTx/>
              <a:buSzPct val="90000"/>
              <a:buFontTx/>
              <a:buNone/>
              <a:tabLst/>
              <a:defRPr/>
            </a:pP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(m</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0</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 x</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0</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 y</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0</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sym typeface="Symbol"/>
              </a:rPr>
              <a:t>and</a:t>
            </a:r>
            <a:endPar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endParaRPr>
          </a:p>
          <a:p>
            <a:pPr marL="384954" marR="0" lvl="0" indent="-384954" algn="l" defTabSz="914363" rtl="0" eaLnBrk="1" fontAlgn="auto" latinLnBrk="0" hangingPunct="1">
              <a:lnSpc>
                <a:spcPct val="90000"/>
              </a:lnSpc>
              <a:spcBef>
                <a:spcPct val="20000"/>
              </a:spcBef>
              <a:spcAft>
                <a:spcPts val="400"/>
              </a:spcAft>
              <a:buClrTx/>
              <a:buSzPct val="90000"/>
              <a:buFontTx/>
              <a:buNone/>
              <a:tabLst/>
              <a:defRPr/>
            </a:pP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not (m</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0</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 0) </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sym typeface="Symbol"/>
              </a:rPr>
              <a:t>and</a:t>
            </a:r>
            <a:endPar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endParaRPr>
          </a:p>
          <a:p>
            <a:pPr marL="384954" marR="0" lvl="0" indent="-384954" algn="l" defTabSz="914363" rtl="0" eaLnBrk="1" fontAlgn="auto" latinLnBrk="0" hangingPunct="1">
              <a:lnSpc>
                <a:spcPct val="90000"/>
              </a:lnSpc>
              <a:spcBef>
                <a:spcPct val="20000"/>
              </a:spcBef>
              <a:spcAft>
                <a:spcPts val="400"/>
              </a:spcAft>
              <a:buClrTx/>
              <a:buSzPct val="90000"/>
              <a:buFontTx/>
              <a:buNone/>
              <a:tabLst/>
              <a:defRPr/>
            </a:pP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(x</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1</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 y</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0</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and</a:t>
            </a:r>
          </a:p>
          <a:p>
            <a:pPr marL="384954" marR="0" lvl="0" indent="-384954" algn="l" defTabSz="914363" rtl="0" eaLnBrk="1" fontAlgn="auto" latinLnBrk="0" hangingPunct="1">
              <a:lnSpc>
                <a:spcPct val="90000"/>
              </a:lnSpc>
              <a:spcBef>
                <a:spcPct val="20000"/>
              </a:spcBef>
              <a:spcAft>
                <a:spcPts val="400"/>
              </a:spcAft>
              <a:buClrTx/>
              <a:buSzPct val="90000"/>
              <a:buFontTx/>
              <a:buNone/>
              <a:tabLst/>
              <a:defRPr/>
            </a:pP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(y</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1</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 m</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0</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and</a:t>
            </a:r>
          </a:p>
          <a:p>
            <a:pPr marL="384954" marR="0" lvl="0" indent="-384954" algn="l" defTabSz="914363" rtl="0" eaLnBrk="1" fontAlgn="auto" latinLnBrk="0" hangingPunct="1">
              <a:lnSpc>
                <a:spcPct val="90000"/>
              </a:lnSpc>
              <a:spcBef>
                <a:spcPct val="20000"/>
              </a:spcBef>
              <a:spcAft>
                <a:spcPts val="400"/>
              </a:spcAft>
              <a:buClrTx/>
              <a:buSzPct val="90000"/>
              <a:buFontTx/>
              <a:buNone/>
              <a:tabLst/>
              <a:defRPr/>
            </a:pP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(m</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1</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 x</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1</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 y</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1</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and</a:t>
            </a:r>
          </a:p>
          <a:p>
            <a:pPr marL="384954" marR="0" lvl="0" indent="-384954" algn="l" defTabSz="914363" rtl="0" eaLnBrk="1" fontAlgn="auto" latinLnBrk="0" hangingPunct="1">
              <a:lnSpc>
                <a:spcPct val="90000"/>
              </a:lnSpc>
              <a:spcBef>
                <a:spcPct val="20000"/>
              </a:spcBef>
              <a:spcAft>
                <a:spcPts val="400"/>
              </a:spcAft>
              <a:buClrTx/>
              <a:buSzPct val="90000"/>
              <a:buFontTx/>
              <a:buNone/>
              <a:tabLst/>
              <a:defRPr/>
            </a:pP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(m</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1</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 0)</a:t>
            </a:r>
          </a:p>
        </p:txBody>
      </p:sp>
      <p:sp>
        <p:nvSpPr>
          <p:cNvPr id="11" name="Right Arrow 10"/>
          <p:cNvSpPr/>
          <p:nvPr/>
        </p:nvSpPr>
        <p:spPr bwMode="auto">
          <a:xfrm>
            <a:off x="5903649" y="2606571"/>
            <a:ext cx="1704513" cy="630936"/>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000" dirty="0" smtClean="0">
                <a:solidFill>
                  <a:schemeClr val="tx1"/>
                </a:solidFill>
                <a:effectLst>
                  <a:outerShdw blurRad="38100" dist="38100" dir="2700000" algn="tl">
                    <a:srgbClr val="000000">
                      <a:alpha val="43137"/>
                    </a:srgbClr>
                  </a:outerShdw>
                </a:effectLst>
                <a:latin typeface="Segoe" pitchFamily="34" charset="0"/>
              </a:rPr>
              <a:t>Solver</a:t>
            </a: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2" name="Content Placeholder 9"/>
          <p:cNvSpPr txBox="1">
            <a:spLocks/>
          </p:cNvSpPr>
          <p:nvPr/>
        </p:nvSpPr>
        <p:spPr>
          <a:xfrm>
            <a:off x="7699907" y="1924374"/>
            <a:ext cx="1126037" cy="3014158"/>
          </a:xfrm>
          <a:prstGeom prst="rect">
            <a:avLst/>
          </a:prstGeom>
        </p:spPr>
        <p:txBody>
          <a:bodyPr vert="horz" wrap="square" lIns="0" tIns="0" rIns="0" bIns="0" rtlCol="0">
            <a:spAutoFit/>
          </a:bodyPr>
          <a:lstStyle/>
          <a:p>
            <a:pPr marL="384954" lvl="0" indent="-384954">
              <a:lnSpc>
                <a:spcPct val="90000"/>
              </a:lnSpc>
              <a:spcBef>
                <a:spcPct val="20000"/>
              </a:spcBef>
              <a:spcAft>
                <a:spcPts val="400"/>
              </a:spcAft>
              <a:buSzPct val="90000"/>
            </a:pPr>
            <a:r>
              <a:rPr kumimoji="0" lang="en-US" sz="2800" b="1"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x</a:t>
            </a:r>
            <a:r>
              <a:rPr kumimoji="0" lang="en-US" sz="2800" b="1"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0 </a:t>
            </a:r>
            <a:r>
              <a:rPr lang="en-US" sz="2800" b="1" dirty="0" smtClean="0">
                <a:solidFill>
                  <a:schemeClr val="bg1"/>
                </a:solidFill>
                <a:latin typeface="Cordia New" pitchFamily="34" charset="-34"/>
                <a:cs typeface="Cordia New" pitchFamily="34" charset="-34"/>
              </a:rPr>
              <a:t>= 2</a:t>
            </a:r>
          </a:p>
          <a:p>
            <a:pPr marL="384954" lvl="0" indent="-384954">
              <a:lnSpc>
                <a:spcPct val="90000"/>
              </a:lnSpc>
              <a:spcBef>
                <a:spcPct val="20000"/>
              </a:spcBef>
              <a:spcAft>
                <a:spcPts val="400"/>
              </a:spcAft>
              <a:buSzPct val="90000"/>
            </a:pPr>
            <a:r>
              <a:rPr lang="en-US" sz="2800" b="1" dirty="0" smtClean="0">
                <a:solidFill>
                  <a:schemeClr val="bg1"/>
                </a:solidFill>
                <a:latin typeface="Cordia New" pitchFamily="34" charset="-34"/>
                <a:cs typeface="Cordia New" pitchFamily="34" charset="-34"/>
              </a:rPr>
              <a:t>y</a:t>
            </a:r>
            <a:r>
              <a:rPr lang="en-US" sz="2800" b="1" baseline="-25000" dirty="0" smtClean="0">
                <a:solidFill>
                  <a:schemeClr val="bg1"/>
                </a:solidFill>
                <a:latin typeface="Cordia New" pitchFamily="34" charset="-34"/>
                <a:cs typeface="Cordia New" pitchFamily="34" charset="-34"/>
              </a:rPr>
              <a:t>0</a:t>
            </a:r>
            <a:r>
              <a:rPr lang="en-US" sz="2800" b="1" dirty="0" smtClean="0">
                <a:solidFill>
                  <a:schemeClr val="bg1"/>
                </a:solidFill>
                <a:latin typeface="Cordia New" pitchFamily="34" charset="-34"/>
                <a:cs typeface="Cordia New" pitchFamily="34" charset="-34"/>
              </a:rPr>
              <a:t> = 4</a:t>
            </a:r>
          </a:p>
          <a:p>
            <a:pPr marL="384954" indent="-384954">
              <a:lnSpc>
                <a:spcPct val="90000"/>
              </a:lnSpc>
              <a:spcBef>
                <a:spcPct val="20000"/>
              </a:spcBef>
              <a:spcAft>
                <a:spcPts val="400"/>
              </a:spcAft>
              <a:buSzPct val="90000"/>
            </a:pPr>
            <a:r>
              <a:rPr lang="en-US" sz="2800" dirty="0" smtClean="0">
                <a:solidFill>
                  <a:schemeClr val="bg1"/>
                </a:solidFill>
                <a:latin typeface="Cordia New" pitchFamily="34" charset="-34"/>
                <a:cs typeface="Cordia New" pitchFamily="34" charset="-34"/>
              </a:rPr>
              <a:t>m</a:t>
            </a:r>
            <a:r>
              <a:rPr lang="en-US" sz="2800" baseline="-25000" dirty="0" smtClean="0">
                <a:solidFill>
                  <a:schemeClr val="bg1"/>
                </a:solidFill>
                <a:latin typeface="Cordia New" pitchFamily="34" charset="-34"/>
                <a:cs typeface="Cordia New" pitchFamily="34" charset="-34"/>
              </a:rPr>
              <a:t>0</a:t>
            </a:r>
            <a:r>
              <a:rPr lang="en-US" sz="2800" dirty="0" smtClean="0">
                <a:solidFill>
                  <a:schemeClr val="bg1"/>
                </a:solidFill>
                <a:latin typeface="Cordia New" pitchFamily="34" charset="-34"/>
                <a:cs typeface="Cordia New" pitchFamily="34" charset="-34"/>
              </a:rPr>
              <a:t> = 2</a:t>
            </a:r>
          </a:p>
          <a:p>
            <a:pPr marL="384954" indent="-384954">
              <a:lnSpc>
                <a:spcPct val="90000"/>
              </a:lnSpc>
              <a:spcBef>
                <a:spcPct val="20000"/>
              </a:spcBef>
              <a:spcAft>
                <a:spcPts val="400"/>
              </a:spcAft>
              <a:buSzPct val="90000"/>
            </a:pPr>
            <a:r>
              <a:rPr lang="en-US" sz="2800" dirty="0" smtClean="0">
                <a:solidFill>
                  <a:schemeClr val="bg1"/>
                </a:solidFill>
                <a:latin typeface="Cordia New" pitchFamily="34" charset="-34"/>
                <a:cs typeface="Cordia New" pitchFamily="34" charset="-34"/>
              </a:rPr>
              <a:t>x</a:t>
            </a:r>
            <a:r>
              <a:rPr lang="en-US" sz="2800" baseline="-25000" dirty="0" smtClean="0">
                <a:solidFill>
                  <a:schemeClr val="bg1"/>
                </a:solidFill>
                <a:latin typeface="Cordia New" pitchFamily="34" charset="-34"/>
                <a:cs typeface="Cordia New" pitchFamily="34" charset="-34"/>
              </a:rPr>
              <a:t>1 </a:t>
            </a:r>
            <a:r>
              <a:rPr lang="en-US" sz="2800" dirty="0" smtClean="0">
                <a:solidFill>
                  <a:schemeClr val="bg1"/>
                </a:solidFill>
                <a:latin typeface="Cordia New" pitchFamily="34" charset="-34"/>
                <a:cs typeface="Cordia New" pitchFamily="34" charset="-34"/>
              </a:rPr>
              <a:t>= 4</a:t>
            </a:r>
          </a:p>
          <a:p>
            <a:pPr marL="384954" indent="-384954">
              <a:lnSpc>
                <a:spcPct val="90000"/>
              </a:lnSpc>
              <a:spcBef>
                <a:spcPct val="20000"/>
              </a:spcBef>
              <a:spcAft>
                <a:spcPts val="400"/>
              </a:spcAft>
              <a:buSzPct val="90000"/>
            </a:pPr>
            <a:r>
              <a:rPr lang="en-US" sz="2800" dirty="0" smtClean="0">
                <a:solidFill>
                  <a:schemeClr val="bg1"/>
                </a:solidFill>
                <a:latin typeface="Cordia New" pitchFamily="34" charset="-34"/>
                <a:cs typeface="Cordia New" pitchFamily="34" charset="-34"/>
              </a:rPr>
              <a:t>y</a:t>
            </a:r>
            <a:r>
              <a:rPr lang="en-US" sz="2800" baseline="-25000" dirty="0" smtClean="0">
                <a:solidFill>
                  <a:schemeClr val="bg1"/>
                </a:solidFill>
                <a:latin typeface="Cordia New" pitchFamily="34" charset="-34"/>
                <a:cs typeface="Cordia New" pitchFamily="34" charset="-34"/>
              </a:rPr>
              <a:t>1 </a:t>
            </a:r>
            <a:r>
              <a:rPr lang="en-US" sz="2800" dirty="0" smtClean="0">
                <a:solidFill>
                  <a:schemeClr val="bg1"/>
                </a:solidFill>
                <a:latin typeface="Cordia New" pitchFamily="34" charset="-34"/>
                <a:cs typeface="Cordia New" pitchFamily="34" charset="-34"/>
              </a:rPr>
              <a:t>= 2</a:t>
            </a:r>
          </a:p>
          <a:p>
            <a:pPr marL="384954" indent="-384954">
              <a:lnSpc>
                <a:spcPct val="90000"/>
              </a:lnSpc>
              <a:spcBef>
                <a:spcPct val="20000"/>
              </a:spcBef>
              <a:spcAft>
                <a:spcPts val="400"/>
              </a:spcAft>
              <a:buSzPct val="90000"/>
            </a:pPr>
            <a:r>
              <a:rPr lang="en-US" sz="2800" dirty="0" smtClean="0">
                <a:solidFill>
                  <a:schemeClr val="bg1"/>
                </a:solidFill>
                <a:latin typeface="Cordia New" pitchFamily="34" charset="-34"/>
                <a:cs typeface="Cordia New" pitchFamily="34" charset="-34"/>
              </a:rPr>
              <a:t>m</a:t>
            </a:r>
            <a:r>
              <a:rPr lang="en-US" sz="2800" baseline="-25000" dirty="0" smtClean="0">
                <a:solidFill>
                  <a:schemeClr val="bg1"/>
                </a:solidFill>
                <a:latin typeface="Cordia New" pitchFamily="34" charset="-34"/>
                <a:cs typeface="Cordia New" pitchFamily="34" charset="-34"/>
              </a:rPr>
              <a:t>1</a:t>
            </a:r>
            <a:r>
              <a:rPr lang="en-US" sz="2800" dirty="0" smtClean="0">
                <a:solidFill>
                  <a:schemeClr val="bg1"/>
                </a:solidFill>
                <a:latin typeface="Cordia New" pitchFamily="34" charset="-34"/>
                <a:cs typeface="Cordia New" pitchFamily="34" charset="-34"/>
              </a:rPr>
              <a:t> = 0</a:t>
            </a:r>
          </a:p>
        </p:txBody>
      </p:sp>
      <p:sp>
        <p:nvSpPr>
          <p:cNvPr id="13" name="Right Arrow 12"/>
          <p:cNvSpPr/>
          <p:nvPr/>
        </p:nvSpPr>
        <p:spPr bwMode="auto">
          <a:xfrm>
            <a:off x="2537787" y="2606571"/>
            <a:ext cx="1254052" cy="630936"/>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SSA</a:t>
            </a:r>
          </a:p>
        </p:txBody>
      </p:sp>
    </p:spTree>
    <p:custDataLst>
      <p:tags r:id="rId1"/>
    </p:custData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1" grpId="0" animBg="1"/>
      <p:bldP spid="12" grpId="0"/>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Pex</a:t>
            </a:r>
            <a:r>
              <a:rPr lang="en-US" dirty="0" smtClean="0"/>
              <a:t> – Program Exploration</a:t>
            </a:r>
            <a:endParaRPr lang="en-US" dirty="0"/>
          </a:p>
        </p:txBody>
      </p:sp>
      <p:pic>
        <p:nvPicPr>
          <p:cNvPr id="9218" name="Picture 2">
            <a:hlinkClick r:id="rId2"/>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935" t="16814" r="22065" b="8174"/>
          <a:stretch/>
        </p:blipFill>
        <p:spPr bwMode="auto">
          <a:xfrm>
            <a:off x="975996" y="1663382"/>
            <a:ext cx="7202090" cy="5194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4381531"/>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Rex – Regular </a:t>
            </a:r>
            <a:r>
              <a:rPr lang="en-US" dirty="0"/>
              <a:t>E</a:t>
            </a:r>
            <a:r>
              <a:rPr lang="en-US" dirty="0" smtClean="0"/>
              <a:t>xpression </a:t>
            </a:r>
            <a:r>
              <a:rPr lang="en-US" dirty="0"/>
              <a:t>E</a:t>
            </a:r>
            <a:r>
              <a:rPr lang="en-US" dirty="0" smtClean="0"/>
              <a:t>xploration</a:t>
            </a:r>
            <a:endParaRPr lang="en-US" dirty="0"/>
          </a:p>
        </p:txBody>
      </p:sp>
      <p:pic>
        <p:nvPicPr>
          <p:cNvPr id="4" name="Picture 2">
            <a:hlinkClick r:id="rId2"/>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24" t="10942" r="41764" b="7529"/>
          <a:stretch/>
        </p:blipFill>
        <p:spPr bwMode="auto">
          <a:xfrm>
            <a:off x="1616676" y="1458871"/>
            <a:ext cx="5814433" cy="5205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725541"/>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Bek</a:t>
            </a:r>
            <a:r>
              <a:rPr lang="en-US" dirty="0" smtClean="0"/>
              <a:t> – Symbolic Transducers</a:t>
            </a:r>
            <a:endParaRPr lang="en-US" dirty="0"/>
          </a:p>
        </p:txBody>
      </p:sp>
      <p:pic>
        <p:nvPicPr>
          <p:cNvPr id="4" name="Picture 2">
            <a:hlinkClick r:id="rId2"/>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8" t="11155" r="33913" b="10000"/>
          <a:stretch/>
        </p:blipFill>
        <p:spPr bwMode="auto">
          <a:xfrm>
            <a:off x="621546" y="1557597"/>
            <a:ext cx="6679840" cy="5055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4600581"/>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smtClean="0">
                <a:latin typeface="Calibri" pitchFamily="34" charset="0"/>
              </a:rPr>
              <a:t>FINE:  F# with Refinement Types </a:t>
            </a:r>
            <a:endParaRPr lang="en-US" dirty="0">
              <a:latin typeface="Calibri" pitchFamily="34" charset="0"/>
            </a:endParaRPr>
          </a:p>
        </p:txBody>
      </p:sp>
      <p:sp>
        <p:nvSpPr>
          <p:cNvPr id="10" name="Content Placeholder 9"/>
          <p:cNvSpPr>
            <a:spLocks noGrp="1"/>
          </p:cNvSpPr>
          <p:nvPr>
            <p:ph idx="1"/>
          </p:nvPr>
        </p:nvSpPr>
        <p:spPr>
          <a:xfrm>
            <a:off x="802163" y="1646542"/>
            <a:ext cx="5446238" cy="1011046"/>
          </a:xfrm>
        </p:spPr>
        <p:txBody>
          <a:bodyPr/>
          <a:lstStyle/>
          <a:p>
            <a:pPr marL="0">
              <a:spcBef>
                <a:spcPts val="0"/>
              </a:spcBef>
              <a:buNone/>
            </a:pPr>
            <a:r>
              <a:rPr lang="en-US" sz="3600" dirty="0" smtClean="0">
                <a:latin typeface="Cordia New" pitchFamily="34" charset="-34"/>
                <a:cs typeface="Cordia New" pitchFamily="34" charset="-34"/>
              </a:rPr>
              <a:t>Signature:</a:t>
            </a:r>
          </a:p>
          <a:p>
            <a:pPr marL="0">
              <a:spcBef>
                <a:spcPts val="0"/>
              </a:spcBef>
              <a:buNone/>
            </a:pPr>
            <a:r>
              <a:rPr lang="en-US" sz="3600" b="1" dirty="0" smtClean="0">
                <a:latin typeface="Cordia New" pitchFamily="34" charset="-34"/>
                <a:cs typeface="Cordia New" pitchFamily="34" charset="-34"/>
              </a:rPr>
              <a:t>div : </a:t>
            </a:r>
            <a:r>
              <a:rPr lang="en-US" sz="3600" b="1" dirty="0" err="1" smtClean="0">
                <a:latin typeface="Cordia New" pitchFamily="34" charset="-34"/>
                <a:cs typeface="Cordia New" pitchFamily="34" charset="-34"/>
              </a:rPr>
              <a:t>int</a:t>
            </a:r>
            <a:r>
              <a:rPr lang="en-US" sz="3600" b="1" dirty="0" smtClean="0">
                <a:latin typeface="Cordia New" pitchFamily="34" charset="-34"/>
                <a:cs typeface="Cordia New" pitchFamily="34" charset="-34"/>
              </a:rPr>
              <a:t>, </a:t>
            </a:r>
            <a:r>
              <a:rPr lang="en-US" sz="3600" b="1" dirty="0" smtClean="0">
                <a:latin typeface="Cordia New" pitchFamily="34" charset="-34"/>
                <a:cs typeface="Cordia New" pitchFamily="34" charset="-34"/>
                <a:sym typeface="Symbol"/>
              </a:rPr>
              <a:t> { x : </a:t>
            </a:r>
            <a:r>
              <a:rPr lang="en-US" sz="3600" b="1" dirty="0" err="1" smtClean="0">
                <a:latin typeface="Cordia New" pitchFamily="34" charset="-34"/>
                <a:cs typeface="Cordia New" pitchFamily="34" charset="-34"/>
                <a:sym typeface="Symbol"/>
              </a:rPr>
              <a:t>int</a:t>
            </a:r>
            <a:r>
              <a:rPr lang="en-US" sz="3600" b="1" dirty="0" smtClean="0">
                <a:latin typeface="Cordia New" pitchFamily="34" charset="-34"/>
                <a:cs typeface="Cordia New" pitchFamily="34" charset="-34"/>
                <a:sym typeface="Symbol"/>
              </a:rPr>
              <a:t> | x  0 }  </a:t>
            </a:r>
            <a:r>
              <a:rPr lang="en-US" sz="3600" b="1" dirty="0" err="1" smtClean="0">
                <a:latin typeface="Cordia New" pitchFamily="34" charset="-34"/>
                <a:cs typeface="Cordia New" pitchFamily="34" charset="-34"/>
                <a:sym typeface="Symbol"/>
              </a:rPr>
              <a:t>int</a:t>
            </a:r>
            <a:endParaRPr lang="en-US" sz="3600" dirty="0" smtClean="0">
              <a:latin typeface="Cordia New" pitchFamily="34" charset="-34"/>
              <a:cs typeface="Cordia New" pitchFamily="34" charset="-34"/>
            </a:endParaRPr>
          </a:p>
        </p:txBody>
      </p:sp>
      <p:sp>
        <p:nvSpPr>
          <p:cNvPr id="15" name="Rectangular Callout 14"/>
          <p:cNvSpPr/>
          <p:nvPr/>
        </p:nvSpPr>
        <p:spPr bwMode="auto">
          <a:xfrm>
            <a:off x="6104964" y="2859742"/>
            <a:ext cx="2590800" cy="896470"/>
          </a:xfrm>
          <a:prstGeom prst="wedgeRectCallout">
            <a:avLst>
              <a:gd name="adj1" fmla="val -139141"/>
              <a:gd name="adj2" fmla="val -88795"/>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bg1"/>
                </a:solidFill>
                <a:latin typeface="Segoe" pitchFamily="34" charset="0"/>
              </a:rPr>
              <a:t>Subtype</a:t>
            </a:r>
          </a:p>
        </p:txBody>
      </p:sp>
      <p:sp>
        <p:nvSpPr>
          <p:cNvPr id="18" name="Content Placeholder 9"/>
          <p:cNvSpPr txBox="1">
            <a:spLocks/>
          </p:cNvSpPr>
          <p:nvPr/>
        </p:nvSpPr>
        <p:spPr>
          <a:xfrm>
            <a:off x="802163" y="3197436"/>
            <a:ext cx="5446238" cy="1495794"/>
          </a:xfrm>
          <a:prstGeom prst="rect">
            <a:avLst/>
          </a:prstGeom>
        </p:spPr>
        <p:txBody>
          <a:bodyPr vert="horz" lIns="0" tIns="0" rIns="0" bIns="0" rtlCol="0">
            <a:spAutoFit/>
          </a:bodyPr>
          <a:lstStyle/>
          <a:p>
            <a:pPr marL="0" marR="0" lvl="0" indent="-384954" algn="l" defTabSz="914363" rtl="0" eaLnBrk="1" fontAlgn="auto" latinLnBrk="0" hangingPunct="1">
              <a:lnSpc>
                <a:spcPct val="90000"/>
              </a:lnSpc>
              <a:spcBef>
                <a:spcPts val="0"/>
              </a:spcBef>
              <a:spcAft>
                <a:spcPts val="0"/>
              </a:spcAft>
              <a:buClrTx/>
              <a:buSzPct val="90000"/>
              <a:buFontTx/>
              <a:buNone/>
              <a:tabLst/>
              <a:defRPr/>
            </a:pPr>
            <a:r>
              <a:rPr lang="en-US" sz="3600" dirty="0" smtClean="0">
                <a:solidFill>
                  <a:schemeClr val="bg1"/>
                </a:solidFill>
                <a:latin typeface="Cordia New" pitchFamily="34" charset="-34"/>
                <a:cs typeface="Cordia New" pitchFamily="34" charset="-34"/>
              </a:rPr>
              <a:t>Call site</a:t>
            </a:r>
            <a:r>
              <a:rPr kumimoji="0" lang="en-US" sz="36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a:t>
            </a:r>
          </a:p>
          <a:p>
            <a:pPr lvl="0" indent="-384954">
              <a:lnSpc>
                <a:spcPct val="90000"/>
              </a:lnSpc>
              <a:buSzPct val="90000"/>
            </a:pPr>
            <a:r>
              <a:rPr lang="en-US" sz="3600" b="1" dirty="0" smtClean="0">
                <a:solidFill>
                  <a:schemeClr val="bg1"/>
                </a:solidFill>
                <a:latin typeface="Cordia New" pitchFamily="34" charset="-34"/>
                <a:cs typeface="Cordia New" pitchFamily="34" charset="-34"/>
              </a:rPr>
              <a:t>if a </a:t>
            </a:r>
            <a:r>
              <a:rPr lang="en-US" sz="3600" dirty="0" smtClean="0">
                <a:solidFill>
                  <a:schemeClr val="bg1"/>
                </a:solidFill>
                <a:latin typeface="Cordia New" pitchFamily="34" charset="-34"/>
                <a:cs typeface="Cordia New" pitchFamily="34" charset="-34"/>
                <a:sym typeface="Symbol"/>
              </a:rPr>
              <a:t> </a:t>
            </a:r>
            <a:r>
              <a:rPr lang="en-US" sz="3600" b="1" dirty="0" smtClean="0">
                <a:solidFill>
                  <a:schemeClr val="bg1"/>
                </a:solidFill>
                <a:latin typeface="Cordia New" pitchFamily="34" charset="-34"/>
                <a:cs typeface="Cordia New" pitchFamily="34" charset="-34"/>
                <a:sym typeface="Symbol"/>
              </a:rPr>
              <a:t>1 and</a:t>
            </a:r>
            <a:r>
              <a:rPr lang="en-US" sz="3600" b="1" dirty="0" smtClean="0">
                <a:solidFill>
                  <a:schemeClr val="bg1"/>
                </a:solidFill>
                <a:latin typeface="Cordia New" pitchFamily="34" charset="-34"/>
                <a:cs typeface="Cordia New" pitchFamily="34" charset="-34"/>
              </a:rPr>
              <a:t> a </a:t>
            </a:r>
            <a:r>
              <a:rPr lang="en-US" sz="3600" dirty="0" smtClean="0">
                <a:solidFill>
                  <a:schemeClr val="bg1"/>
                </a:solidFill>
                <a:latin typeface="Cordia New" pitchFamily="34" charset="-34"/>
                <a:cs typeface="Cordia New" pitchFamily="34" charset="-34"/>
                <a:sym typeface="Symbol"/>
              </a:rPr>
              <a:t></a:t>
            </a:r>
            <a:r>
              <a:rPr kumimoji="0" lang="en-US" sz="3600" b="1"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b then</a:t>
            </a:r>
          </a:p>
          <a:p>
            <a:pPr lvl="0" indent="-384954">
              <a:lnSpc>
                <a:spcPct val="90000"/>
              </a:lnSpc>
              <a:buSzPct val="90000"/>
            </a:pPr>
            <a:r>
              <a:rPr lang="en-US" sz="3600" b="1" dirty="0" smtClean="0">
                <a:solidFill>
                  <a:schemeClr val="bg1"/>
                </a:solidFill>
                <a:latin typeface="Cordia New" pitchFamily="34" charset="-34"/>
                <a:cs typeface="Cordia New" pitchFamily="34" charset="-34"/>
              </a:rPr>
              <a:t>	return div(a, b)</a:t>
            </a:r>
            <a:endParaRPr kumimoji="0" lang="en-US" sz="3600" b="1"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endParaRPr>
          </a:p>
        </p:txBody>
      </p:sp>
      <p:sp>
        <p:nvSpPr>
          <p:cNvPr id="19" name="Content Placeholder 9"/>
          <p:cNvSpPr txBox="1">
            <a:spLocks/>
          </p:cNvSpPr>
          <p:nvPr/>
        </p:nvSpPr>
        <p:spPr>
          <a:xfrm>
            <a:off x="793198" y="5035208"/>
            <a:ext cx="5446238" cy="997196"/>
          </a:xfrm>
          <a:prstGeom prst="rect">
            <a:avLst/>
          </a:prstGeom>
        </p:spPr>
        <p:txBody>
          <a:bodyPr vert="horz" lIns="0" tIns="0" rIns="0" bIns="0" rtlCol="0">
            <a:spAutoFit/>
          </a:bodyPr>
          <a:lstStyle/>
          <a:p>
            <a:pPr marL="0" marR="0" lvl="0" indent="-384954" algn="l" defTabSz="914363" rtl="0" eaLnBrk="1" fontAlgn="auto" latinLnBrk="0" hangingPunct="1">
              <a:lnSpc>
                <a:spcPct val="90000"/>
              </a:lnSpc>
              <a:spcBef>
                <a:spcPts val="0"/>
              </a:spcBef>
              <a:spcAft>
                <a:spcPts val="0"/>
              </a:spcAft>
              <a:buClrTx/>
              <a:buSzPct val="90000"/>
              <a:buFontTx/>
              <a:buNone/>
              <a:tabLst/>
              <a:defRPr/>
            </a:pPr>
            <a:r>
              <a:rPr lang="en-US" sz="3600" noProof="0" dirty="0" smtClean="0">
                <a:solidFill>
                  <a:schemeClr val="bg1"/>
                </a:solidFill>
                <a:latin typeface="Cordia New" pitchFamily="34" charset="-34"/>
                <a:cs typeface="Cordia New" pitchFamily="34" charset="-34"/>
              </a:rPr>
              <a:t>Verification condition</a:t>
            </a:r>
            <a:endParaRPr kumimoji="0" lang="en-US" sz="36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endParaRPr>
          </a:p>
          <a:p>
            <a:pPr lvl="0" indent="-384954">
              <a:lnSpc>
                <a:spcPct val="90000"/>
              </a:lnSpc>
              <a:buSzPct val="90000"/>
            </a:pPr>
            <a:r>
              <a:rPr lang="en-US" sz="3600" b="1" dirty="0" smtClean="0">
                <a:solidFill>
                  <a:schemeClr val="bg1"/>
                </a:solidFill>
                <a:latin typeface="Cordia New" pitchFamily="34" charset="-34"/>
                <a:cs typeface="Cordia New" pitchFamily="34" charset="-34"/>
              </a:rPr>
              <a:t>a </a:t>
            </a:r>
            <a:r>
              <a:rPr lang="en-US" sz="3600" dirty="0" smtClean="0">
                <a:solidFill>
                  <a:schemeClr val="bg1"/>
                </a:solidFill>
                <a:latin typeface="Cordia New" pitchFamily="34" charset="-34"/>
                <a:cs typeface="Cordia New" pitchFamily="34" charset="-34"/>
                <a:sym typeface="Symbol"/>
              </a:rPr>
              <a:t> </a:t>
            </a:r>
            <a:r>
              <a:rPr lang="en-US" sz="3600" b="1" dirty="0" smtClean="0">
                <a:solidFill>
                  <a:schemeClr val="bg1"/>
                </a:solidFill>
                <a:latin typeface="Cordia New" pitchFamily="34" charset="-34"/>
                <a:cs typeface="Cordia New" pitchFamily="34" charset="-34"/>
                <a:sym typeface="Symbol"/>
              </a:rPr>
              <a:t>1 and</a:t>
            </a:r>
            <a:r>
              <a:rPr lang="en-US" sz="3600" b="1" dirty="0" smtClean="0">
                <a:solidFill>
                  <a:schemeClr val="bg1"/>
                </a:solidFill>
                <a:latin typeface="Cordia New" pitchFamily="34" charset="-34"/>
                <a:cs typeface="Cordia New" pitchFamily="34" charset="-34"/>
              </a:rPr>
              <a:t> a </a:t>
            </a:r>
            <a:r>
              <a:rPr lang="en-US" sz="3600" dirty="0" smtClean="0">
                <a:solidFill>
                  <a:schemeClr val="bg1"/>
                </a:solidFill>
                <a:latin typeface="Cordia New" pitchFamily="34" charset="-34"/>
                <a:cs typeface="Cordia New" pitchFamily="34" charset="-34"/>
                <a:sym typeface="Symbol"/>
              </a:rPr>
              <a:t></a:t>
            </a:r>
            <a:r>
              <a:rPr kumimoji="0" lang="en-US" sz="3600" b="1"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b implies</a:t>
            </a:r>
            <a:r>
              <a:rPr kumimoji="0" lang="en-US" sz="3600" b="1" i="0" u="none" strike="noStrike" kern="1200" cap="none" spc="0" normalizeH="0" noProof="0" dirty="0" smtClean="0">
                <a:ln>
                  <a:noFill/>
                </a:ln>
                <a:solidFill>
                  <a:schemeClr val="bg1"/>
                </a:solidFill>
                <a:effectLst/>
                <a:uLnTx/>
                <a:uFillTx/>
                <a:latin typeface="Cordia New" pitchFamily="34" charset="-34"/>
                <a:ea typeface="+mn-ea"/>
                <a:cs typeface="Cordia New" pitchFamily="34" charset="-34"/>
              </a:rPr>
              <a:t> b </a:t>
            </a:r>
            <a:r>
              <a:rPr kumimoji="0" lang="en-US" sz="3600" b="1" i="0" u="none" strike="noStrike" kern="1200" cap="none" spc="0" normalizeH="0" noProof="0" dirty="0" smtClean="0">
                <a:ln>
                  <a:noFill/>
                </a:ln>
                <a:solidFill>
                  <a:schemeClr val="bg1"/>
                </a:solidFill>
                <a:effectLst/>
                <a:uLnTx/>
                <a:uFillTx/>
                <a:latin typeface="Cordia New" pitchFamily="34" charset="-34"/>
                <a:ea typeface="+mn-ea"/>
                <a:cs typeface="Cordia New" pitchFamily="34" charset="-34"/>
                <a:sym typeface="Symbol"/>
              </a:rPr>
              <a:t> 0</a:t>
            </a:r>
            <a:endParaRPr kumimoji="0" lang="en-US" sz="3600" b="1"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endParaRPr>
          </a:p>
        </p:txBody>
      </p:sp>
    </p:spTree>
    <p:custDataLst>
      <p:tags r:id="rId1"/>
    </p:custData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FORMULA: </a:t>
            </a:r>
            <a:r>
              <a:rPr lang="en-US" sz="4000" dirty="0" smtClean="0"/>
              <a:t>Design Space Exploration</a:t>
            </a:r>
            <a:endParaRPr lang="en-US" sz="4000" dirty="0"/>
          </a:p>
        </p:txBody>
      </p:sp>
      <p:grpSp>
        <p:nvGrpSpPr>
          <p:cNvPr id="9" name="Group 8"/>
          <p:cNvGrpSpPr/>
          <p:nvPr/>
        </p:nvGrpSpPr>
        <p:grpSpPr>
          <a:xfrm>
            <a:off x="683612" y="1645316"/>
            <a:ext cx="7373901" cy="3688684"/>
            <a:chOff x="208320" y="1790519"/>
            <a:chExt cx="8476350" cy="4313218"/>
          </a:xfrm>
        </p:grpSpPr>
        <p:pic>
          <p:nvPicPr>
            <p:cNvPr id="3" name="Picture 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5870" y="1790519"/>
              <a:ext cx="1828800" cy="1828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9570" y="1790519"/>
              <a:ext cx="1828800" cy="1828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6"/>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37720" y="1790519"/>
              <a:ext cx="1828800" cy="1828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57738" y="4274937"/>
              <a:ext cx="1828800" cy="1828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8320" y="4274937"/>
              <a:ext cx="1828800" cy="1828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33029" y="4274937"/>
              <a:ext cx="1828800" cy="1828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 name="TextBox 9"/>
          <p:cNvSpPr txBox="1"/>
          <p:nvPr/>
        </p:nvSpPr>
        <p:spPr>
          <a:xfrm>
            <a:off x="389838" y="5924490"/>
            <a:ext cx="8601762" cy="400110"/>
          </a:xfrm>
          <a:prstGeom prst="rect">
            <a:avLst/>
          </a:prstGeom>
          <a:noFill/>
        </p:spPr>
        <p:txBody>
          <a:bodyPr wrap="square" rtlCol="0">
            <a:spAutoFit/>
          </a:bodyPr>
          <a:lstStyle/>
          <a:p>
            <a:pPr defTabSz="914400" fontAlgn="auto">
              <a:spcBef>
                <a:spcPts val="0"/>
              </a:spcBef>
              <a:spcAft>
                <a:spcPts val="0"/>
              </a:spcAft>
            </a:pPr>
            <a:r>
              <a:rPr lang="en-US" sz="2000" dirty="0" smtClean="0">
                <a:solidFill>
                  <a:prstClr val="black"/>
                </a:solidFill>
                <a:latin typeface="Arial" pitchFamily="34" charset="0"/>
                <a:cs typeface="Arial" pitchFamily="34" charset="0"/>
              </a:rPr>
              <a:t>Use </a:t>
            </a:r>
            <a:r>
              <a:rPr lang="en-US" sz="2000" dirty="0">
                <a:solidFill>
                  <a:prstClr val="black"/>
                </a:solidFill>
                <a:latin typeface="Arial" pitchFamily="34" charset="0"/>
                <a:cs typeface="Arial" pitchFamily="34" charset="0"/>
              </a:rPr>
              <a:t>Design Space </a:t>
            </a:r>
            <a:r>
              <a:rPr lang="en-US" sz="2000" dirty="0" smtClean="0">
                <a:solidFill>
                  <a:prstClr val="black"/>
                </a:solidFill>
                <a:latin typeface="Arial" pitchFamily="34" charset="0"/>
                <a:cs typeface="Arial" pitchFamily="34" charset="0"/>
              </a:rPr>
              <a:t>Exploration to identify valid candidate architectures</a:t>
            </a:r>
            <a:endParaRPr lang="en-US" sz="2000" dirty="0">
              <a:solidFill>
                <a:prstClr val="black"/>
              </a:solidFill>
              <a:latin typeface="Arial" pitchFamily="34" charset="0"/>
              <a:cs typeface="Arial" pitchFamily="34" charset="0"/>
            </a:endParaRPr>
          </a:p>
        </p:txBody>
      </p:sp>
    </p:spTree>
    <p:extLst>
      <p:ext uri="{BB962C8B-B14F-4D97-AF65-F5344CB8AC3E}">
        <p14:creationId xmlns:p14="http://schemas.microsoft.com/office/powerpoint/2010/main" val="225447888"/>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553998"/>
          </a:xfrm>
        </p:spPr>
        <p:txBody>
          <a:bodyPr/>
          <a:lstStyle/>
          <a:p>
            <a:r>
              <a:rPr lang="en-US" sz="4000" dirty="0" smtClean="0"/>
              <a:t>Extended Static Checking and Verification</a:t>
            </a:r>
            <a:endParaRPr sz="4000" spc="-167" dirty="0">
              <a:solidFill>
                <a:schemeClr val="accent1"/>
              </a:solidFill>
              <a:effectLst>
                <a:outerShdw blurRad="50800" dist="38100" dir="2700000" algn="tl" rotWithShape="0">
                  <a:prstClr val="black">
                    <a:alpha val="61000"/>
                  </a:prstClr>
                </a:outerShdw>
              </a:effectLst>
            </a:endParaRPr>
          </a:p>
        </p:txBody>
      </p:sp>
      <p:sp>
        <p:nvSpPr>
          <p:cNvPr id="6" name="Rounded Rectangle 5"/>
          <p:cNvSpPr/>
          <p:nvPr/>
        </p:nvSpPr>
        <p:spPr>
          <a:xfrm>
            <a:off x="3810502" y="2876603"/>
            <a:ext cx="2008527" cy="590497"/>
          </a:xfrm>
          <a:prstGeom prst="roundRect">
            <a:avLst/>
          </a:prstGeom>
        </p:spPr>
        <p:style>
          <a:lnRef idx="1">
            <a:schemeClr val="accent5"/>
          </a:lnRef>
          <a:fillRef idx="2">
            <a:schemeClr val="accent5"/>
          </a:fillRef>
          <a:effectRef idx="1">
            <a:schemeClr val="accent5"/>
          </a:effectRef>
          <a:fontRef idx="minor">
            <a:schemeClr val="dk1"/>
          </a:fontRef>
        </p:style>
        <p:txBody>
          <a:bodyPr lIns="64008" tIns="32004" rIns="64008" bIns="32004" rtlCol="0" anchor="ctr"/>
          <a:lstStyle/>
          <a:p>
            <a:pPr algn="ctr"/>
            <a:r>
              <a:rPr lang="en-US" sz="3200" b="1" dirty="0" smtClean="0">
                <a:solidFill>
                  <a:srgbClr val="FF0000"/>
                </a:solidFill>
                <a:latin typeface="Calibri" pitchFamily="34" charset="0"/>
              </a:rPr>
              <a:t>VCC</a:t>
            </a:r>
            <a:endParaRPr lang="en-US" sz="3200" b="1" dirty="0">
              <a:solidFill>
                <a:srgbClr val="FF0000"/>
              </a:solidFill>
              <a:latin typeface="Calibri" pitchFamily="34" charset="0"/>
            </a:endParaRPr>
          </a:p>
        </p:txBody>
      </p:sp>
      <p:sp>
        <p:nvSpPr>
          <p:cNvPr id="7" name="Rounded Rectangle 6"/>
          <p:cNvSpPr/>
          <p:nvPr/>
        </p:nvSpPr>
        <p:spPr>
          <a:xfrm>
            <a:off x="6809532" y="2872150"/>
            <a:ext cx="1972661" cy="534338"/>
          </a:xfrm>
          <a:prstGeom prst="roundRect">
            <a:avLst/>
          </a:prstGeom>
        </p:spPr>
        <p:style>
          <a:lnRef idx="1">
            <a:schemeClr val="accent3"/>
          </a:lnRef>
          <a:fillRef idx="2">
            <a:schemeClr val="accent3"/>
          </a:fillRef>
          <a:effectRef idx="1">
            <a:schemeClr val="accent3"/>
          </a:effectRef>
          <a:fontRef idx="minor">
            <a:schemeClr val="dk1"/>
          </a:fontRef>
        </p:style>
        <p:txBody>
          <a:bodyPr lIns="64008" tIns="32004" rIns="64008" bIns="32004" rtlCol="0" anchor="ctr"/>
          <a:lstStyle/>
          <a:p>
            <a:pPr algn="ctr"/>
            <a:r>
              <a:rPr lang="en-US" sz="3600" b="1" dirty="0" smtClean="0">
                <a:latin typeface="Calibri" pitchFamily="34" charset="0"/>
              </a:rPr>
              <a:t>Boogie</a:t>
            </a:r>
            <a:endParaRPr lang="en-US" sz="3600" b="1" dirty="0">
              <a:latin typeface="Calibri" pitchFamily="34" charset="0"/>
            </a:endParaRPr>
          </a:p>
        </p:txBody>
      </p:sp>
      <p:pic>
        <p:nvPicPr>
          <p:cNvPr id="10" name="Picture 9" descr="SpecSharpLogo-h100-w367.png"/>
          <p:cNvPicPr>
            <a:picLocks noChangeAspect="1"/>
          </p:cNvPicPr>
          <p:nvPr/>
        </p:nvPicPr>
        <p:blipFill>
          <a:blip r:embed="rId3" cstate="print"/>
          <a:stretch>
            <a:fillRect/>
          </a:stretch>
        </p:blipFill>
        <p:spPr>
          <a:xfrm>
            <a:off x="2422173" y="1769660"/>
            <a:ext cx="2969751" cy="798716"/>
          </a:xfrm>
          <a:prstGeom prst="rect">
            <a:avLst/>
          </a:prstGeom>
        </p:spPr>
      </p:pic>
      <p:grpSp>
        <p:nvGrpSpPr>
          <p:cNvPr id="3" name="Group 6"/>
          <p:cNvGrpSpPr/>
          <p:nvPr/>
        </p:nvGrpSpPr>
        <p:grpSpPr>
          <a:xfrm>
            <a:off x="148735" y="2768636"/>
            <a:ext cx="3119766" cy="777252"/>
            <a:chOff x="1485114" y="2859314"/>
            <a:chExt cx="3156226" cy="618689"/>
          </a:xfrm>
        </p:grpSpPr>
        <p:pic>
          <p:nvPicPr>
            <p:cNvPr id="12" name="Picture 7" descr="logo.gif"/>
            <p:cNvPicPr>
              <a:picLocks noChangeAspect="1"/>
            </p:cNvPicPr>
            <p:nvPr/>
          </p:nvPicPr>
          <p:blipFill>
            <a:blip r:embed="rId4" cstate="print"/>
            <a:stretch>
              <a:fillRect/>
            </a:stretch>
          </p:blipFill>
          <p:spPr>
            <a:xfrm>
              <a:off x="1485114" y="2888344"/>
              <a:ext cx="3156226" cy="589659"/>
            </a:xfrm>
            <a:prstGeom prst="rect">
              <a:avLst/>
            </a:prstGeom>
          </p:spPr>
          <p:style>
            <a:lnRef idx="1">
              <a:schemeClr val="accent4"/>
            </a:lnRef>
            <a:fillRef idx="3">
              <a:schemeClr val="accent4"/>
            </a:fillRef>
            <a:effectRef idx="2">
              <a:schemeClr val="accent4"/>
            </a:effectRef>
            <a:fontRef idx="minor">
              <a:schemeClr val="lt1"/>
            </a:fontRef>
          </p:style>
        </p:pic>
        <p:sp>
          <p:nvSpPr>
            <p:cNvPr id="13" name="TextBox 12"/>
            <p:cNvSpPr txBox="1"/>
            <p:nvPr/>
          </p:nvSpPr>
          <p:spPr>
            <a:xfrm>
              <a:off x="2394858" y="2859314"/>
              <a:ext cx="1245818" cy="367483"/>
            </a:xfrm>
            <a:prstGeom prst="rect">
              <a:avLst/>
            </a:prstGeom>
            <a:noFill/>
            <a:ln>
              <a:noFill/>
            </a:ln>
          </p:spPr>
          <p:style>
            <a:lnRef idx="1">
              <a:schemeClr val="accent4"/>
            </a:lnRef>
            <a:fillRef idx="3">
              <a:schemeClr val="accent4"/>
            </a:fillRef>
            <a:effectRef idx="2">
              <a:schemeClr val="accent4"/>
            </a:effectRef>
            <a:fontRef idx="minor">
              <a:schemeClr val="lt1"/>
            </a:fontRef>
          </p:style>
          <p:txBody>
            <a:bodyPr wrap="none" rtlCol="0">
              <a:spAutoFit/>
            </a:bodyPr>
            <a:lstStyle/>
            <a:p>
              <a:r>
                <a:rPr lang="en-US" sz="2400" b="1" dirty="0" smtClean="0">
                  <a:latin typeface="Calibri" pitchFamily="34" charset="0"/>
                </a:rPr>
                <a:t>Hyper-V</a:t>
              </a:r>
              <a:endParaRPr lang="en-US" sz="2400" b="1" dirty="0">
                <a:latin typeface="Calibri" pitchFamily="34" charset="0"/>
              </a:endParaRPr>
            </a:p>
          </p:txBody>
        </p:sp>
      </p:grpSp>
      <p:sp>
        <p:nvSpPr>
          <p:cNvPr id="18" name="Rounded Rectangle 17"/>
          <p:cNvSpPr/>
          <p:nvPr/>
        </p:nvSpPr>
        <p:spPr>
          <a:xfrm>
            <a:off x="193040" y="3862281"/>
            <a:ext cx="2993195" cy="615764"/>
          </a:xfrm>
          <a:prstGeom prst="roundRect">
            <a:avLst/>
          </a:prstGeom>
        </p:spPr>
        <p:style>
          <a:lnRef idx="1">
            <a:schemeClr val="accent5"/>
          </a:lnRef>
          <a:fillRef idx="2">
            <a:schemeClr val="accent5"/>
          </a:fillRef>
          <a:effectRef idx="1">
            <a:schemeClr val="accent5"/>
          </a:effectRef>
          <a:fontRef idx="minor">
            <a:schemeClr val="dk1"/>
          </a:fontRef>
        </p:style>
        <p:txBody>
          <a:bodyPr lIns="64008" tIns="32004" rIns="64008" bIns="32004" rtlCol="0" anchor="ctr"/>
          <a:lstStyle/>
          <a:p>
            <a:pPr algn="ctr"/>
            <a:r>
              <a:rPr lang="en-US" sz="32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Calibri" pitchFamily="34" charset="0"/>
              </a:rPr>
              <a:t>NTFS, </a:t>
            </a:r>
            <a:r>
              <a:rPr lang="en-US" sz="3200" b="1" dirty="0" err="1"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Calibri" pitchFamily="34" charset="0"/>
              </a:rPr>
              <a:t>SymDiff</a:t>
            </a:r>
            <a:endParaRPr lang="en-US" sz="20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Calibri" pitchFamily="34" charset="0"/>
            </a:endParaRPr>
          </a:p>
        </p:txBody>
      </p:sp>
      <p:sp>
        <p:nvSpPr>
          <p:cNvPr id="20" name="TextBox 19"/>
          <p:cNvSpPr txBox="1"/>
          <p:nvPr/>
        </p:nvSpPr>
        <p:spPr>
          <a:xfrm>
            <a:off x="6381030" y="3855054"/>
            <a:ext cx="2010971" cy="680186"/>
          </a:xfrm>
          <a:prstGeom prst="rect">
            <a:avLst/>
          </a:prstGeom>
          <a:noFill/>
        </p:spPr>
        <p:txBody>
          <a:bodyPr wrap="square" lIns="64008" tIns="32004" rIns="64008" bIns="32004" rtlCol="0">
            <a:spAutoFit/>
          </a:bodyPr>
          <a:lstStyle/>
          <a:p>
            <a:r>
              <a:rPr lang="en-US" sz="2000" dirty="0" smtClean="0"/>
              <a:t>Verification </a:t>
            </a:r>
          </a:p>
          <a:p>
            <a:r>
              <a:rPr lang="en-US" sz="2000" dirty="0" smtClean="0"/>
              <a:t>condition</a:t>
            </a:r>
            <a:endParaRPr lang="en-US" sz="2000" dirty="0"/>
          </a:p>
        </p:txBody>
      </p:sp>
      <p:sp>
        <p:nvSpPr>
          <p:cNvPr id="22" name="TextBox 21"/>
          <p:cNvSpPr txBox="1"/>
          <p:nvPr/>
        </p:nvSpPr>
        <p:spPr>
          <a:xfrm>
            <a:off x="4287175" y="5065656"/>
            <a:ext cx="1937387" cy="557076"/>
          </a:xfrm>
          <a:prstGeom prst="rect">
            <a:avLst/>
          </a:prstGeom>
          <a:noFill/>
        </p:spPr>
        <p:txBody>
          <a:bodyPr wrap="square" lIns="64008" tIns="32004" rIns="64008" bIns="32004" rtlCol="0">
            <a:spAutoFit/>
          </a:bodyPr>
          <a:lstStyle/>
          <a:p>
            <a:r>
              <a:rPr lang="en-US" sz="3200" dirty="0" smtClean="0">
                <a:solidFill>
                  <a:schemeClr val="bg1"/>
                </a:solidFill>
                <a:latin typeface="Calibri" pitchFamily="34" charset="0"/>
              </a:rPr>
              <a:t>Bug path</a:t>
            </a:r>
            <a:endParaRPr lang="en-US" sz="3200" dirty="0">
              <a:solidFill>
                <a:schemeClr val="bg1"/>
              </a:solidFill>
              <a:latin typeface="Calibri" pitchFamily="34" charset="0"/>
            </a:endParaRPr>
          </a:p>
        </p:txBody>
      </p:sp>
      <p:pic>
        <p:nvPicPr>
          <p:cNvPr id="23" name="Picture 22" descr="z3.png"/>
          <p:cNvPicPr>
            <a:picLocks noChangeAspect="1"/>
          </p:cNvPicPr>
          <p:nvPr/>
        </p:nvPicPr>
        <p:blipFill>
          <a:blip r:embed="rId5" cstate="print"/>
          <a:stretch>
            <a:fillRect/>
          </a:stretch>
        </p:blipFill>
        <p:spPr>
          <a:xfrm>
            <a:off x="7309612" y="4958411"/>
            <a:ext cx="1213872" cy="701903"/>
          </a:xfrm>
          <a:prstGeom prst="rect">
            <a:avLst/>
          </a:prstGeom>
        </p:spPr>
      </p:pic>
      <p:sp>
        <p:nvSpPr>
          <p:cNvPr id="24" name="Up Arrow 23"/>
          <p:cNvSpPr/>
          <p:nvPr/>
        </p:nvSpPr>
        <p:spPr bwMode="auto">
          <a:xfrm rot="6437446">
            <a:off x="6013901" y="1942558"/>
            <a:ext cx="188002" cy="1433238"/>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6" name="Up Arrow 25"/>
          <p:cNvSpPr/>
          <p:nvPr/>
        </p:nvSpPr>
        <p:spPr bwMode="auto">
          <a:xfrm rot="3746608">
            <a:off x="6086102" y="3032166"/>
            <a:ext cx="198742" cy="1351756"/>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6" name="Rounded Rectangle 15"/>
          <p:cNvSpPr/>
          <p:nvPr/>
        </p:nvSpPr>
        <p:spPr>
          <a:xfrm>
            <a:off x="3799451" y="3848992"/>
            <a:ext cx="1982391" cy="646807"/>
          </a:xfrm>
          <a:prstGeom prst="roundRect">
            <a:avLst/>
          </a:prstGeom>
        </p:spPr>
        <p:style>
          <a:lnRef idx="1">
            <a:schemeClr val="accent5"/>
          </a:lnRef>
          <a:fillRef idx="2">
            <a:schemeClr val="accent5"/>
          </a:fillRef>
          <a:effectRef idx="1">
            <a:schemeClr val="accent5"/>
          </a:effectRef>
          <a:fontRef idx="minor">
            <a:schemeClr val="dk1"/>
          </a:fontRef>
        </p:style>
        <p:txBody>
          <a:bodyPr lIns="64008" tIns="32004" rIns="64008" bIns="32004" rtlCol="0" anchor="ctr"/>
          <a:lstStyle/>
          <a:p>
            <a:pPr algn="ctr"/>
            <a:r>
              <a:rPr lang="en-US" sz="3200" b="1" dirty="0" smtClean="0">
                <a:solidFill>
                  <a:srgbClr val="FF0000"/>
                </a:solidFill>
                <a:latin typeface="Calibri" pitchFamily="34" charset="0"/>
              </a:rPr>
              <a:t>HAVOC</a:t>
            </a:r>
            <a:endParaRPr lang="en-US" sz="3200" b="1" dirty="0">
              <a:solidFill>
                <a:srgbClr val="FF0000"/>
              </a:solidFill>
              <a:latin typeface="Calibri" pitchFamily="34" charset="0"/>
            </a:endParaRPr>
          </a:p>
        </p:txBody>
      </p:sp>
      <p:sp>
        <p:nvSpPr>
          <p:cNvPr id="28" name="Up Arrow 27"/>
          <p:cNvSpPr/>
          <p:nvPr/>
        </p:nvSpPr>
        <p:spPr bwMode="auto">
          <a:xfrm rot="5400000">
            <a:off x="3450452" y="2996215"/>
            <a:ext cx="213068" cy="435005"/>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9" name="Up Arrow 28"/>
          <p:cNvSpPr/>
          <p:nvPr/>
        </p:nvSpPr>
        <p:spPr bwMode="auto">
          <a:xfrm rot="5400000">
            <a:off x="3416421" y="3938731"/>
            <a:ext cx="213068" cy="435005"/>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0" name="Up Arrow 29"/>
          <p:cNvSpPr/>
          <p:nvPr/>
        </p:nvSpPr>
        <p:spPr bwMode="auto">
          <a:xfrm rot="5400000">
            <a:off x="6232862" y="2727669"/>
            <a:ext cx="205669" cy="893684"/>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1" name="Up Arrow 30"/>
          <p:cNvSpPr/>
          <p:nvPr/>
        </p:nvSpPr>
        <p:spPr bwMode="auto">
          <a:xfrm rot="10800000">
            <a:off x="7625916" y="3524435"/>
            <a:ext cx="221944" cy="1305016"/>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2" name="Up Arrow 31"/>
          <p:cNvSpPr/>
          <p:nvPr/>
        </p:nvSpPr>
        <p:spPr bwMode="auto">
          <a:xfrm rot="16200000">
            <a:off x="6473298" y="4715522"/>
            <a:ext cx="221944" cy="1305016"/>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43" name="Rounded Rectangle 42"/>
          <p:cNvSpPr/>
          <p:nvPr/>
        </p:nvSpPr>
        <p:spPr>
          <a:xfrm>
            <a:off x="6721555" y="6042227"/>
            <a:ext cx="1982391" cy="646807"/>
          </a:xfrm>
          <a:prstGeom prst="roundRect">
            <a:avLst/>
          </a:prstGeom>
        </p:spPr>
        <p:style>
          <a:lnRef idx="1">
            <a:schemeClr val="accent5"/>
          </a:lnRef>
          <a:fillRef idx="2">
            <a:schemeClr val="accent5"/>
          </a:fillRef>
          <a:effectRef idx="1">
            <a:schemeClr val="accent5"/>
          </a:effectRef>
          <a:fontRef idx="minor">
            <a:schemeClr val="dk1"/>
          </a:fontRef>
        </p:style>
        <p:txBody>
          <a:bodyPr lIns="64008" tIns="32004" rIns="64008" bIns="32004" rtlCol="0" anchor="ctr"/>
          <a:lstStyle/>
          <a:p>
            <a:pPr algn="ctr"/>
            <a:r>
              <a:rPr lang="en-US" sz="3200" b="1" dirty="0" smtClean="0">
                <a:solidFill>
                  <a:srgbClr val="FF0000"/>
                </a:solidFill>
                <a:latin typeface="Calibri" pitchFamily="34" charset="0"/>
              </a:rPr>
              <a:t>F7/FINE</a:t>
            </a:r>
            <a:endParaRPr lang="en-US" sz="3200" b="1" dirty="0">
              <a:solidFill>
                <a:srgbClr val="FF0000"/>
              </a:solidFill>
              <a:latin typeface="Calibri" pitchFamily="34" charset="0"/>
            </a:endParaRPr>
          </a:p>
        </p:txBody>
      </p:sp>
      <p:sp>
        <p:nvSpPr>
          <p:cNvPr id="46" name="Up Arrow 45"/>
          <p:cNvSpPr/>
          <p:nvPr/>
        </p:nvSpPr>
        <p:spPr bwMode="auto">
          <a:xfrm>
            <a:off x="7633253" y="5579166"/>
            <a:ext cx="225287" cy="477078"/>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Tree>
    <p:extLst>
      <p:ext uri="{BB962C8B-B14F-4D97-AF65-F5344CB8AC3E}">
        <p14:creationId xmlns:p14="http://schemas.microsoft.com/office/powerpoint/2010/main" val="3304047854"/>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830523" y="2353298"/>
            <a:ext cx="7043208" cy="3077766"/>
          </a:xfrm>
        </p:spPr>
        <p:txBody>
          <a:bodyPr/>
          <a:lstStyle/>
          <a:p>
            <a:r>
              <a:rPr lang="en-US" dirty="0" smtClean="0"/>
              <a:t>What is</a:t>
            </a:r>
          </a:p>
          <a:p>
            <a:r>
              <a:rPr lang="en-US" dirty="0" smtClean="0"/>
              <a:t>SMT?</a:t>
            </a:r>
            <a:endParaRPr lang="en-US" dirty="0"/>
          </a:p>
        </p:txBody>
      </p:sp>
      <p:sp>
        <p:nvSpPr>
          <p:cNvPr id="6" name="TextBox 5"/>
          <p:cNvSpPr txBox="1"/>
          <p:nvPr/>
        </p:nvSpPr>
        <p:spPr>
          <a:xfrm>
            <a:off x="476517" y="1244888"/>
            <a:ext cx="3132076" cy="3416320"/>
          </a:xfrm>
          <a:prstGeom prst="rect">
            <a:avLst/>
          </a:prstGeom>
          <a:noFill/>
        </p:spPr>
        <p:txBody>
          <a:bodyPr wrap="none" rtlCol="0">
            <a:spAutoFit/>
          </a:bodyPr>
          <a:lstStyle/>
          <a:p>
            <a:r>
              <a:rPr lang="en-US" sz="2400" dirty="0" err="1" smtClean="0">
                <a:solidFill>
                  <a:schemeClr val="tx1">
                    <a:lumMod val="75000"/>
                  </a:schemeClr>
                </a:solidFill>
                <a:effectLst>
                  <a:outerShdw blurRad="38100" dist="38100" dir="2700000" algn="tl">
                    <a:srgbClr val="000000">
                      <a:alpha val="43137"/>
                    </a:srgbClr>
                  </a:outerShdw>
                </a:effectLst>
                <a:latin typeface="+mj-lt"/>
                <a:cs typeface="Aharoni" pitchFamily="2" charset="-79"/>
              </a:rPr>
              <a:t>RiSE</a:t>
            </a:r>
            <a:r>
              <a:rPr lang="en-US" sz="2400" dirty="0" smtClean="0">
                <a:solidFill>
                  <a:schemeClr val="tx1">
                    <a:lumMod val="75000"/>
                  </a:schemeClr>
                </a:solidFill>
                <a:effectLst>
                  <a:outerShdw blurRad="38100" dist="38100" dir="2700000" algn="tl">
                    <a:srgbClr val="000000">
                      <a:alpha val="43137"/>
                    </a:srgbClr>
                  </a:outerShdw>
                </a:effectLst>
                <a:latin typeface="+mj-lt"/>
                <a:cs typeface="Aharoni" pitchFamily="2" charset="-79"/>
              </a:rPr>
              <a:t> </a:t>
            </a:r>
            <a:r>
              <a:rPr lang="en-US" sz="2400" dirty="0">
                <a:solidFill>
                  <a:schemeClr val="tx1">
                    <a:lumMod val="75000"/>
                  </a:schemeClr>
                </a:solidFill>
                <a:effectLst>
                  <a:outerShdw blurRad="38100" dist="38100" dir="2700000" algn="tl">
                    <a:srgbClr val="000000">
                      <a:alpha val="43137"/>
                    </a:srgbClr>
                  </a:outerShdw>
                </a:effectLst>
                <a:latin typeface="+mj-lt"/>
                <a:cs typeface="Aharoni" pitchFamily="2" charset="-79"/>
              </a:rPr>
              <a:t>- a primer</a:t>
            </a:r>
          </a:p>
          <a:p>
            <a:r>
              <a:rPr lang="en-US" sz="2400" dirty="0">
                <a:solidFill>
                  <a:schemeClr val="tx1">
                    <a:lumMod val="65000"/>
                  </a:schemeClr>
                </a:solidFill>
                <a:effectLst>
                  <a:outerShdw blurRad="38100" dist="38100" dir="2700000" algn="tl">
                    <a:srgbClr val="000000">
                      <a:alpha val="43137"/>
                    </a:srgbClr>
                  </a:outerShdw>
                </a:effectLst>
                <a:latin typeface="+mj-lt"/>
                <a:cs typeface="Aharoni" pitchFamily="2" charset="-79"/>
              </a:rPr>
              <a:t>Symbolic Reasoning</a:t>
            </a:r>
          </a:p>
          <a:p>
            <a:r>
              <a:rPr lang="en-US" sz="2400" dirty="0">
                <a:solidFill>
                  <a:schemeClr val="tx1">
                    <a:lumMod val="65000"/>
                  </a:schemeClr>
                </a:solidFill>
                <a:effectLst>
                  <a:outerShdw blurRad="38100" dist="38100" dir="2700000" algn="tl">
                    <a:srgbClr val="000000">
                      <a:alpha val="43137"/>
                    </a:srgbClr>
                  </a:outerShdw>
                </a:effectLst>
                <a:latin typeface="+mj-lt"/>
                <a:cs typeface="Aharoni" pitchFamily="2" charset="-79"/>
              </a:rPr>
              <a:t>Engines using Z3</a:t>
            </a:r>
          </a:p>
          <a:p>
            <a:r>
              <a:rPr lang="en-US" sz="2400" dirty="0">
                <a:solidFill>
                  <a:srgbClr val="00B0F0"/>
                </a:solidFill>
                <a:effectLst>
                  <a:outerShdw blurRad="38100" dist="38100" dir="2700000" algn="tl">
                    <a:srgbClr val="000000">
                      <a:alpha val="43137"/>
                    </a:srgbClr>
                  </a:outerShdw>
                </a:effectLst>
                <a:latin typeface="+mj-lt"/>
                <a:cs typeface="Aharoni" pitchFamily="2" charset="-79"/>
              </a:rPr>
              <a:t>What is SMT?</a:t>
            </a:r>
          </a:p>
          <a:p>
            <a:r>
              <a:rPr lang="en-US" sz="2400" dirty="0">
                <a:solidFill>
                  <a:schemeClr val="tx1">
                    <a:lumMod val="75000"/>
                  </a:schemeClr>
                </a:solidFill>
                <a:effectLst>
                  <a:outerShdw blurRad="38100" dist="38100" dir="2700000" algn="tl">
                    <a:srgbClr val="000000">
                      <a:alpha val="43137"/>
                    </a:srgbClr>
                  </a:outerShdw>
                </a:effectLst>
                <a:latin typeface="+mj-lt"/>
                <a:cs typeface="Aharoni" pitchFamily="2" charset="-79"/>
              </a:rPr>
              <a:t>Little </a:t>
            </a:r>
            <a:r>
              <a:rPr lang="en-US" sz="2400" dirty="0" smtClean="0">
                <a:solidFill>
                  <a:schemeClr val="tx1">
                    <a:lumMod val="75000"/>
                  </a:schemeClr>
                </a:solidFill>
                <a:effectLst>
                  <a:outerShdw blurRad="38100" dist="38100" dir="2700000" algn="tl">
                    <a:srgbClr val="000000">
                      <a:alpha val="43137"/>
                    </a:srgbClr>
                  </a:outerShdw>
                </a:effectLst>
                <a:latin typeface="+mj-lt"/>
                <a:cs typeface="Aharoni" pitchFamily="2" charset="-79"/>
              </a:rPr>
              <a:t>Engines </a:t>
            </a:r>
            <a:r>
              <a:rPr lang="en-US" sz="2400" dirty="0">
                <a:solidFill>
                  <a:schemeClr val="tx1">
                    <a:lumMod val="75000"/>
                  </a:schemeClr>
                </a:solidFill>
                <a:effectLst>
                  <a:outerShdw blurRad="38100" dist="38100" dir="2700000" algn="tl">
                    <a:srgbClr val="000000">
                      <a:alpha val="43137"/>
                    </a:srgbClr>
                  </a:outerShdw>
                </a:effectLst>
                <a:latin typeface="+mj-lt"/>
                <a:cs typeface="Aharoni" pitchFamily="2" charset="-79"/>
              </a:rPr>
              <a:t>of Proof</a:t>
            </a:r>
          </a:p>
          <a:p>
            <a:r>
              <a:rPr lang="en-US" sz="2400" dirty="0">
                <a:solidFill>
                  <a:schemeClr val="tx1">
                    <a:lumMod val="75000"/>
                  </a:schemeClr>
                </a:solidFill>
                <a:effectLst>
                  <a:outerShdw blurRad="38100" dist="38100" dir="2700000" algn="tl">
                    <a:srgbClr val="000000">
                      <a:alpha val="43137"/>
                    </a:srgbClr>
                  </a:outerShdw>
                </a:effectLst>
                <a:latin typeface="+mj-lt"/>
                <a:cs typeface="Aharoni" pitchFamily="2" charset="-79"/>
              </a:rPr>
              <a:t>Solver: Interaction</a:t>
            </a:r>
          </a:p>
          <a:p>
            <a:r>
              <a:rPr lang="en-US" sz="2400" dirty="0">
                <a:solidFill>
                  <a:schemeClr val="tx1">
                    <a:lumMod val="75000"/>
                  </a:schemeClr>
                </a:solidFill>
                <a:effectLst>
                  <a:outerShdw blurRad="38100" dist="38100" dir="2700000" algn="tl">
                    <a:srgbClr val="000000">
                      <a:alpha val="43137"/>
                    </a:srgbClr>
                  </a:outerShdw>
                </a:effectLst>
                <a:latin typeface="+mj-lt"/>
                <a:cs typeface="Aharoni" pitchFamily="2" charset="-79"/>
              </a:rPr>
              <a:t>Solver: Nuts and Bolts</a:t>
            </a:r>
          </a:p>
          <a:p>
            <a:r>
              <a:rPr lang="en-US" sz="2400" dirty="0">
                <a:solidFill>
                  <a:schemeClr val="tx1">
                    <a:lumMod val="75000"/>
                  </a:schemeClr>
                </a:solidFill>
                <a:effectLst>
                  <a:outerShdw blurRad="38100" dist="38100" dir="2700000" algn="tl">
                    <a:srgbClr val="000000">
                      <a:alpha val="43137"/>
                    </a:srgbClr>
                  </a:outerShdw>
                </a:effectLst>
                <a:latin typeface="+mj-lt"/>
                <a:cs typeface="Aharoni" pitchFamily="2" charset="-79"/>
              </a:rPr>
              <a:t>Directions</a:t>
            </a:r>
            <a:endParaRPr lang="en-US" sz="2400" dirty="0" smtClean="0">
              <a:solidFill>
                <a:schemeClr val="tx1">
                  <a:lumMod val="75000"/>
                </a:schemeClr>
              </a:solidFill>
              <a:effectLst>
                <a:outerShdw blurRad="38100" dist="38100" dir="2700000" algn="tl">
                  <a:srgbClr val="000000">
                    <a:alpha val="43137"/>
                  </a:srgbClr>
                </a:outerShdw>
              </a:effectLst>
              <a:latin typeface="+mj-lt"/>
              <a:cs typeface="Aharoni" pitchFamily="2" charset="-79"/>
            </a:endParaRPr>
          </a:p>
          <a:p>
            <a:endParaRPr lang="en-US" sz="2400" dirty="0" smtClean="0">
              <a:solidFill>
                <a:srgbClr val="00B0F0"/>
              </a:solidFill>
              <a:effectLst>
                <a:outerShdw blurRad="38100" dist="38100" dir="2700000" algn="tl">
                  <a:srgbClr val="000000">
                    <a:alpha val="43137"/>
                  </a:srgbClr>
                </a:outerShdw>
              </a:effectLst>
              <a:latin typeface="+mj-lt"/>
              <a:cs typeface="Aharoni" pitchFamily="2" charset="-79"/>
            </a:endParaRPr>
          </a:p>
        </p:txBody>
      </p:sp>
    </p:spTree>
    <p:extLst>
      <p:ext uri="{BB962C8B-B14F-4D97-AF65-F5344CB8AC3E}">
        <p14:creationId xmlns:p14="http://schemas.microsoft.com/office/powerpoint/2010/main" val="817404181"/>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09398"/>
          </a:xfrm>
        </p:spPr>
        <p:txBody>
          <a:bodyPr/>
          <a:lstStyle/>
          <a:p>
            <a:r>
              <a:rPr lang="en-US" sz="4400" dirty="0" err="1" smtClean="0"/>
              <a:t>RiSE</a:t>
            </a:r>
            <a:r>
              <a:rPr lang="en-US" sz="4400" dirty="0" smtClean="0"/>
              <a:t>: Research in Software Engineering</a:t>
            </a:r>
            <a:endParaRPr lang="en-US" sz="4400" dirty="0"/>
          </a:p>
        </p:txBody>
      </p:sp>
      <p:pic>
        <p:nvPicPr>
          <p:cNvPr id="3655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0973" r="7591" b="5472"/>
          <a:stretch/>
        </p:blipFill>
        <p:spPr bwMode="auto">
          <a:xfrm>
            <a:off x="-22964" y="1905000"/>
            <a:ext cx="9166964" cy="3320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374265" y="5997192"/>
            <a:ext cx="3124766" cy="369332"/>
          </a:xfrm>
          <a:prstGeom prst="rect">
            <a:avLst/>
          </a:prstGeom>
          <a:noFill/>
        </p:spPr>
        <p:txBody>
          <a:bodyPr wrap="none" rtlCol="0">
            <a:spAutoFit/>
          </a:bodyPr>
          <a:lstStyle/>
          <a:p>
            <a:r>
              <a:rPr lang="en-US" dirty="0" smtClean="0">
                <a:solidFill>
                  <a:schemeClr val="bg1"/>
                </a:solidFill>
                <a:hlinkClick r:id="rId3"/>
              </a:rPr>
              <a:t>http://rise4fun.com/AGL/rise</a:t>
            </a:r>
            <a:r>
              <a:rPr lang="en-US" dirty="0" smtClean="0">
                <a:solidFill>
                  <a:schemeClr val="bg1"/>
                </a:solidFill>
              </a:rPr>
              <a:t> </a:t>
            </a:r>
          </a:p>
        </p:txBody>
      </p:sp>
    </p:spTree>
    <p:extLst>
      <p:ext uri="{BB962C8B-B14F-4D97-AF65-F5344CB8AC3E}">
        <p14:creationId xmlns:p14="http://schemas.microsoft.com/office/powerpoint/2010/main" val="394669810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800" smtClean="0">
                <a:latin typeface="Calibri" pitchFamily="34" charset="0"/>
              </a:rPr>
              <a:t>Satisfiability Modulo Theories (SMT)</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5" name="Rectangle 4"/>
          <p:cNvSpPr/>
          <p:nvPr/>
        </p:nvSpPr>
        <p:spPr>
          <a:xfrm>
            <a:off x="0" y="2074322"/>
            <a:ext cx="8789836" cy="535531"/>
          </a:xfrm>
          <a:prstGeom prst="rect">
            <a:avLst/>
          </a:prstGeom>
        </p:spPr>
        <p:txBody>
          <a:bodyPr wrap="square">
            <a:spAutoFit/>
          </a:bodyPr>
          <a:lstStyle/>
          <a:p>
            <a:pPr marL="384954" lvl="0" indent="-384954" algn="ctr">
              <a:lnSpc>
                <a:spcPct val="90000"/>
              </a:lnSpc>
              <a:spcBef>
                <a:spcPct val="20000"/>
              </a:spcBef>
              <a:buSzPct val="90000"/>
              <a:defRPr/>
            </a:pPr>
            <a:r>
              <a:rPr lang="en-US" sz="3200" dirty="0">
                <a:solidFill>
                  <a:schemeClr val="bg1"/>
                </a:solidFill>
                <a:latin typeface="Calibri" pitchFamily="34" charset="0"/>
                <a:cs typeface="Calibri" pitchFamily="34" charset="0"/>
                <a:sym typeface="Symbol"/>
              </a:rPr>
              <a:t>b + 2 = c  and  f(read(write(a,b,3), c-2)) ≠ f(c-b+1)</a:t>
            </a:r>
          </a:p>
        </p:txBody>
      </p:sp>
    </p:spTree>
    <p:extLst>
      <p:ext uri="{BB962C8B-B14F-4D97-AF65-F5344CB8AC3E}">
        <p14:creationId xmlns:p14="http://schemas.microsoft.com/office/powerpoint/2010/main" val="582434912"/>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800" smtClean="0">
                <a:latin typeface="Calibri" pitchFamily="34" charset="0"/>
              </a:rPr>
              <a:t>Satisfiability Modulo Theories (SMT)</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8" name="Rectangle 7"/>
          <p:cNvSpPr/>
          <p:nvPr/>
        </p:nvSpPr>
        <p:spPr bwMode="auto">
          <a:xfrm>
            <a:off x="233680" y="2265680"/>
            <a:ext cx="1513840"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9" name="Rectangle 8"/>
          <p:cNvSpPr/>
          <p:nvPr/>
        </p:nvSpPr>
        <p:spPr bwMode="auto">
          <a:xfrm>
            <a:off x="7192572" y="2262588"/>
            <a:ext cx="1020416"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 name="Rectangle 9"/>
          <p:cNvSpPr/>
          <p:nvPr/>
        </p:nvSpPr>
        <p:spPr bwMode="auto">
          <a:xfrm>
            <a:off x="5802958" y="2255520"/>
            <a:ext cx="659517"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 name="Rectangle 10"/>
          <p:cNvSpPr/>
          <p:nvPr/>
        </p:nvSpPr>
        <p:spPr bwMode="auto">
          <a:xfrm>
            <a:off x="5259344" y="2255520"/>
            <a:ext cx="335280"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4" name="Rectangle 13"/>
          <p:cNvSpPr/>
          <p:nvPr/>
        </p:nvSpPr>
        <p:spPr bwMode="auto">
          <a:xfrm>
            <a:off x="2875280" y="3434080"/>
            <a:ext cx="2936240" cy="92456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Arithmetic</a:t>
            </a:r>
          </a:p>
        </p:txBody>
      </p:sp>
      <p:sp>
        <p:nvSpPr>
          <p:cNvPr id="12" name="Rectangle 11"/>
          <p:cNvSpPr/>
          <p:nvPr/>
        </p:nvSpPr>
        <p:spPr>
          <a:xfrm>
            <a:off x="-109478" y="2228868"/>
            <a:ext cx="8789836" cy="535531"/>
          </a:xfrm>
          <a:prstGeom prst="rect">
            <a:avLst/>
          </a:prstGeom>
        </p:spPr>
        <p:txBody>
          <a:bodyPr wrap="square">
            <a:spAutoFit/>
          </a:bodyPr>
          <a:lstStyle/>
          <a:p>
            <a:pPr marL="384954" lvl="0" indent="-384954" algn="ctr">
              <a:lnSpc>
                <a:spcPct val="90000"/>
              </a:lnSpc>
              <a:spcBef>
                <a:spcPct val="20000"/>
              </a:spcBef>
              <a:buSzPct val="90000"/>
              <a:defRPr/>
            </a:pPr>
            <a:r>
              <a:rPr lang="en-US" sz="3200" dirty="0">
                <a:solidFill>
                  <a:schemeClr val="bg1"/>
                </a:solidFill>
                <a:latin typeface="Calibri" pitchFamily="34" charset="0"/>
                <a:cs typeface="Calibri" pitchFamily="34" charset="0"/>
                <a:sym typeface="Symbol"/>
              </a:rPr>
              <a:t>b + 2 = c  and  f(read(write(a,b,3), c-2)) ≠ f(c-b+1)</a:t>
            </a:r>
          </a:p>
        </p:txBody>
      </p:sp>
    </p:spTree>
    <p:extLst>
      <p:ext uri="{BB962C8B-B14F-4D97-AF65-F5344CB8AC3E}">
        <p14:creationId xmlns:p14="http://schemas.microsoft.com/office/powerpoint/2010/main" val="3276717083"/>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800" smtClean="0">
                <a:latin typeface="Calibri" pitchFamily="34" charset="0"/>
              </a:rPr>
              <a:t>Satisfiability Modulo Theories (SMT)</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4" name="Rectangle 13"/>
          <p:cNvSpPr/>
          <p:nvPr/>
        </p:nvSpPr>
        <p:spPr bwMode="auto">
          <a:xfrm>
            <a:off x="2875280" y="3434080"/>
            <a:ext cx="2936240" cy="92456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Arithmetic</a:t>
            </a:r>
          </a:p>
        </p:txBody>
      </p:sp>
      <p:sp>
        <p:nvSpPr>
          <p:cNvPr id="16" name="Rectangle 15"/>
          <p:cNvSpPr/>
          <p:nvPr/>
        </p:nvSpPr>
        <p:spPr bwMode="auto">
          <a:xfrm>
            <a:off x="2888974" y="2265680"/>
            <a:ext cx="827374"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7" name="Rectangle 16"/>
          <p:cNvSpPr/>
          <p:nvPr/>
        </p:nvSpPr>
        <p:spPr bwMode="auto">
          <a:xfrm>
            <a:off x="3778192" y="2265680"/>
            <a:ext cx="843280"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8" name="Rectangle 17"/>
          <p:cNvSpPr/>
          <p:nvPr/>
        </p:nvSpPr>
        <p:spPr bwMode="auto">
          <a:xfrm>
            <a:off x="2875280" y="3423920"/>
            <a:ext cx="2936240" cy="92456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Array</a:t>
            </a:r>
            <a:r>
              <a:rPr kumimoji="0" lang="en-US" sz="2800" b="0" i="0" u="none" strike="noStrike" cap="none" normalizeH="0" dirty="0" smtClean="0">
                <a:solidFill>
                  <a:schemeClr val="tx1"/>
                </a:solidFill>
                <a:effectLst>
                  <a:outerShdw blurRad="38100" dist="38100" dir="2700000" algn="tl">
                    <a:srgbClr val="000000">
                      <a:alpha val="43137"/>
                    </a:srgbClr>
                  </a:outerShdw>
                </a:effectLst>
                <a:latin typeface="Segoe" pitchFamily="34" charset="0"/>
              </a:rPr>
              <a:t> Theory</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4" name="Rectangle 3"/>
          <p:cNvSpPr/>
          <p:nvPr/>
        </p:nvSpPr>
        <p:spPr>
          <a:xfrm>
            <a:off x="-109478" y="2228868"/>
            <a:ext cx="8789836" cy="535531"/>
          </a:xfrm>
          <a:prstGeom prst="rect">
            <a:avLst/>
          </a:prstGeom>
        </p:spPr>
        <p:txBody>
          <a:bodyPr wrap="square">
            <a:spAutoFit/>
          </a:bodyPr>
          <a:lstStyle/>
          <a:p>
            <a:pPr marL="384954" lvl="0" indent="-384954" algn="ctr">
              <a:lnSpc>
                <a:spcPct val="90000"/>
              </a:lnSpc>
              <a:spcBef>
                <a:spcPct val="20000"/>
              </a:spcBef>
              <a:buSzPct val="90000"/>
              <a:defRPr/>
            </a:pPr>
            <a:r>
              <a:rPr lang="en-US" sz="3200" dirty="0">
                <a:solidFill>
                  <a:schemeClr val="bg1"/>
                </a:solidFill>
                <a:latin typeface="Calibri" pitchFamily="34" charset="0"/>
                <a:cs typeface="Calibri" pitchFamily="34" charset="0"/>
                <a:sym typeface="Symbol"/>
              </a:rPr>
              <a:t>b + 2 = c  and  f(read(write(a,b,3), c-2)) ≠ f(c-b+1)</a:t>
            </a:r>
          </a:p>
        </p:txBody>
      </p:sp>
    </p:spTree>
    <p:extLst>
      <p:ext uri="{BB962C8B-B14F-4D97-AF65-F5344CB8AC3E}">
        <p14:creationId xmlns:p14="http://schemas.microsoft.com/office/powerpoint/2010/main" val="4004621961"/>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800" smtClean="0">
                <a:latin typeface="Calibri" pitchFamily="34" charset="0"/>
              </a:rPr>
              <a:t>Satisfiability Modulo Theories (SMT)</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4" name="Rectangle 13"/>
          <p:cNvSpPr/>
          <p:nvPr/>
        </p:nvSpPr>
        <p:spPr bwMode="auto">
          <a:xfrm>
            <a:off x="2875280" y="3434080"/>
            <a:ext cx="2936240" cy="92456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Arithmetic</a:t>
            </a:r>
          </a:p>
        </p:txBody>
      </p:sp>
      <p:sp>
        <p:nvSpPr>
          <p:cNvPr id="18" name="Rectangle 17"/>
          <p:cNvSpPr/>
          <p:nvPr/>
        </p:nvSpPr>
        <p:spPr bwMode="auto">
          <a:xfrm>
            <a:off x="2875280" y="3423920"/>
            <a:ext cx="2936240" cy="92456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Array</a:t>
            </a:r>
            <a:r>
              <a:rPr kumimoji="0" lang="en-US" sz="2800" b="0" i="0" u="none" strike="noStrike" cap="none" normalizeH="0" dirty="0" smtClean="0">
                <a:solidFill>
                  <a:schemeClr val="tx1"/>
                </a:solidFill>
                <a:effectLst>
                  <a:outerShdw blurRad="38100" dist="38100" dir="2700000" algn="tl">
                    <a:srgbClr val="000000">
                      <a:alpha val="43137"/>
                    </a:srgbClr>
                  </a:outerShdw>
                </a:effectLst>
                <a:latin typeface="Segoe" pitchFamily="34" charset="0"/>
              </a:rPr>
              <a:t> Theory</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 name="Rectangle 19"/>
          <p:cNvSpPr/>
          <p:nvPr/>
        </p:nvSpPr>
        <p:spPr bwMode="auto">
          <a:xfrm>
            <a:off x="6850835" y="2275840"/>
            <a:ext cx="335280"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1" name="Rectangle 20"/>
          <p:cNvSpPr/>
          <p:nvPr/>
        </p:nvSpPr>
        <p:spPr bwMode="auto">
          <a:xfrm>
            <a:off x="2619508" y="2265680"/>
            <a:ext cx="335280"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3" name="Rectangle 22"/>
          <p:cNvSpPr/>
          <p:nvPr/>
        </p:nvSpPr>
        <p:spPr bwMode="auto">
          <a:xfrm>
            <a:off x="2885440" y="3413760"/>
            <a:ext cx="2936240" cy="92456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err="1" smtClean="0">
                <a:solidFill>
                  <a:schemeClr val="tx1"/>
                </a:solidFill>
                <a:effectLst>
                  <a:outerShdw blurRad="38100" dist="38100" dir="2700000" algn="tl">
                    <a:srgbClr val="000000">
                      <a:alpha val="43137"/>
                    </a:srgbClr>
                  </a:outerShdw>
                </a:effectLst>
                <a:latin typeface="Segoe" pitchFamily="34" charset="0"/>
              </a:rPr>
              <a:t>Uninterpreted</a:t>
            </a:r>
            <a:r>
              <a:rPr lang="en-US" sz="2800" dirty="0" smtClean="0">
                <a:solidFill>
                  <a:schemeClr val="tx1"/>
                </a:solidFill>
                <a:effectLst>
                  <a:outerShdw blurRad="38100" dist="38100" dir="2700000" algn="tl">
                    <a:srgbClr val="000000">
                      <a:alpha val="43137"/>
                    </a:srgbClr>
                  </a:outerShdw>
                </a:effectLst>
                <a:latin typeface="Segoe" pitchFamily="34" charset="0"/>
              </a:rPr>
              <a:t> Functions</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 name="Rectangle 10"/>
          <p:cNvSpPr/>
          <p:nvPr/>
        </p:nvSpPr>
        <p:spPr>
          <a:xfrm>
            <a:off x="-109478" y="2228868"/>
            <a:ext cx="8789836" cy="535531"/>
          </a:xfrm>
          <a:prstGeom prst="rect">
            <a:avLst/>
          </a:prstGeom>
        </p:spPr>
        <p:txBody>
          <a:bodyPr wrap="square">
            <a:spAutoFit/>
          </a:bodyPr>
          <a:lstStyle/>
          <a:p>
            <a:pPr marL="384954" lvl="0" indent="-384954" algn="ctr">
              <a:lnSpc>
                <a:spcPct val="90000"/>
              </a:lnSpc>
              <a:spcBef>
                <a:spcPct val="20000"/>
              </a:spcBef>
              <a:buSzPct val="90000"/>
              <a:defRPr/>
            </a:pPr>
            <a:r>
              <a:rPr lang="en-US" sz="3200" dirty="0">
                <a:solidFill>
                  <a:schemeClr val="bg1"/>
                </a:solidFill>
                <a:latin typeface="Calibri" pitchFamily="34" charset="0"/>
                <a:cs typeface="Calibri" pitchFamily="34" charset="0"/>
                <a:sym typeface="Symbol"/>
              </a:rPr>
              <a:t>b + 2 = c  and  f(read(write(a,b,3), c-2)) ≠ f(c-b+1)</a:t>
            </a:r>
          </a:p>
        </p:txBody>
      </p:sp>
    </p:spTree>
    <p:extLst>
      <p:ext uri="{BB962C8B-B14F-4D97-AF65-F5344CB8AC3E}">
        <p14:creationId xmlns:p14="http://schemas.microsoft.com/office/powerpoint/2010/main" val="3824436591"/>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800" smtClean="0">
                <a:latin typeface="Calibri" pitchFamily="34" charset="0"/>
              </a:rPr>
              <a:t>Satisfiability Modulo Theories (SMT)</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0" name="Text Placeholder 2"/>
          <p:cNvSpPr txBox="1">
            <a:spLocks/>
          </p:cNvSpPr>
          <p:nvPr/>
        </p:nvSpPr>
        <p:spPr>
          <a:xfrm>
            <a:off x="278296" y="2270202"/>
            <a:ext cx="8547652" cy="1335750"/>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2800" dirty="0" smtClean="0">
                <a:solidFill>
                  <a:srgbClr val="FF0000"/>
                </a:solidFill>
                <a:latin typeface="Calibri" pitchFamily="34" charset="0"/>
                <a:cs typeface="Calibri" pitchFamily="34" charset="0"/>
                <a:sym typeface="Symbol"/>
              </a:rPr>
              <a:t>b + 2 </a:t>
            </a:r>
            <a:r>
              <a:rPr lang="en-US" sz="2800" dirty="0" smtClean="0">
                <a:solidFill>
                  <a:schemeClr val="bg1"/>
                </a:solidFill>
                <a:latin typeface="Calibri" pitchFamily="34" charset="0"/>
                <a:cs typeface="Calibri" pitchFamily="34" charset="0"/>
                <a:sym typeface="Symbol"/>
              </a:rPr>
              <a:t>= </a:t>
            </a:r>
            <a:r>
              <a:rPr lang="en-US" sz="2800" dirty="0" smtClean="0">
                <a:solidFill>
                  <a:srgbClr val="FF0000"/>
                </a:solidFill>
                <a:latin typeface="Calibri" pitchFamily="34" charset="0"/>
                <a:cs typeface="Calibri" pitchFamily="34" charset="0"/>
                <a:sym typeface="Symbol"/>
              </a:rPr>
              <a:t>c</a:t>
            </a:r>
            <a:r>
              <a:rPr lang="en-US" sz="2800" dirty="0" smtClean="0">
                <a:solidFill>
                  <a:schemeClr val="bg1"/>
                </a:solidFill>
                <a:latin typeface="Calibri" pitchFamily="34" charset="0"/>
                <a:cs typeface="Calibri" pitchFamily="34" charset="0"/>
                <a:sym typeface="Symbol"/>
              </a:rPr>
              <a:t>  and  f(read(write(a,b,3), </a:t>
            </a:r>
            <a:r>
              <a:rPr lang="en-US" sz="2800" dirty="0" smtClean="0">
                <a:solidFill>
                  <a:srgbClr val="FF0000"/>
                </a:solidFill>
                <a:latin typeface="Calibri" pitchFamily="34" charset="0"/>
                <a:cs typeface="Calibri" pitchFamily="34" charset="0"/>
                <a:sym typeface="Symbol"/>
              </a:rPr>
              <a:t>c</a:t>
            </a:r>
            <a:r>
              <a:rPr lang="en-US" sz="2800" dirty="0" smtClean="0">
                <a:solidFill>
                  <a:schemeClr val="bg1"/>
                </a:solidFill>
                <a:latin typeface="Calibri" pitchFamily="34" charset="0"/>
                <a:cs typeface="Calibri" pitchFamily="34" charset="0"/>
                <a:sym typeface="Symbol"/>
              </a:rPr>
              <a:t>-2)) ≠ f(</a:t>
            </a:r>
            <a:r>
              <a:rPr lang="en-US" sz="2800" dirty="0" smtClean="0">
                <a:solidFill>
                  <a:srgbClr val="FF0000"/>
                </a:solidFill>
                <a:latin typeface="Calibri" pitchFamily="34" charset="0"/>
                <a:cs typeface="Calibri" pitchFamily="34" charset="0"/>
                <a:sym typeface="Symbol"/>
              </a:rPr>
              <a:t>c</a:t>
            </a:r>
            <a:r>
              <a:rPr lang="en-US" sz="2800" dirty="0" smtClean="0">
                <a:solidFill>
                  <a:schemeClr val="bg1"/>
                </a:solidFill>
                <a:latin typeface="Calibri" pitchFamily="34" charset="0"/>
                <a:cs typeface="Calibri" pitchFamily="34" charset="0"/>
                <a:sym typeface="Symbol"/>
              </a:rPr>
              <a:t>-b+1)</a:t>
            </a:r>
          </a:p>
          <a:p>
            <a:pPr marL="384954" marR="0" lvl="0" indent="-384954" algn="ctr" defTabSz="914363" rtl="0" eaLnBrk="1" fontAlgn="auto" latinLnBrk="0" hangingPunct="1">
              <a:lnSpc>
                <a:spcPct val="90000"/>
              </a:lnSpc>
              <a:spcBef>
                <a:spcPct val="20000"/>
              </a:spcBef>
              <a:spcAft>
                <a:spcPts val="0"/>
              </a:spcAft>
              <a:buClrTx/>
              <a:buSzPct val="90000"/>
              <a:tabLst/>
              <a:defRPr/>
            </a:pPr>
            <a:endParaRPr lang="en-US" sz="2800" dirty="0" smtClean="0">
              <a:solidFill>
                <a:schemeClr val="bg1"/>
              </a:solidFill>
              <a:latin typeface="Calibri" pitchFamily="34" charset="0"/>
              <a:cs typeface="Calibri" pitchFamily="34" charset="0"/>
              <a:sym typeface="Symbol"/>
            </a:endParaRPr>
          </a:p>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2800" dirty="0" smtClean="0">
                <a:solidFill>
                  <a:schemeClr val="bg1"/>
                </a:solidFill>
                <a:latin typeface="Calibri" pitchFamily="34" charset="0"/>
                <a:cs typeface="Calibri" pitchFamily="34" charset="0"/>
                <a:sym typeface="Symbol"/>
              </a:rPr>
              <a:t>Substituting c by b+2</a:t>
            </a:r>
          </a:p>
        </p:txBody>
      </p:sp>
    </p:spTree>
    <p:extLst>
      <p:ext uri="{BB962C8B-B14F-4D97-AF65-F5344CB8AC3E}">
        <p14:creationId xmlns:p14="http://schemas.microsoft.com/office/powerpoint/2010/main" val="3891531616"/>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800" smtClean="0">
                <a:latin typeface="Calibri" pitchFamily="34" charset="0"/>
              </a:rPr>
              <a:t>Satisfiability Modulo Theories (SMT)</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0" name="Text Placeholder 2"/>
          <p:cNvSpPr txBox="1">
            <a:spLocks/>
          </p:cNvSpPr>
          <p:nvPr/>
        </p:nvSpPr>
        <p:spPr>
          <a:xfrm>
            <a:off x="134470" y="2270202"/>
            <a:ext cx="8866095" cy="1335750"/>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2800" dirty="0" smtClean="0">
                <a:solidFill>
                  <a:schemeClr val="bg1"/>
                </a:solidFill>
                <a:latin typeface="Calibri" pitchFamily="34" charset="0"/>
                <a:cs typeface="Calibri" pitchFamily="34" charset="0"/>
                <a:sym typeface="Symbol"/>
              </a:rPr>
              <a:t>b + 2 = c and f(read(write(a,b,3), </a:t>
            </a:r>
            <a:r>
              <a:rPr lang="en-US" sz="2800" dirty="0" smtClean="0">
                <a:solidFill>
                  <a:srgbClr val="FF0000"/>
                </a:solidFill>
                <a:latin typeface="Calibri" pitchFamily="34" charset="0"/>
                <a:cs typeface="Calibri" pitchFamily="34" charset="0"/>
                <a:sym typeface="Symbol"/>
              </a:rPr>
              <a:t>b+2-2</a:t>
            </a:r>
            <a:r>
              <a:rPr lang="en-US" sz="2800" dirty="0" smtClean="0">
                <a:solidFill>
                  <a:schemeClr val="bg1"/>
                </a:solidFill>
                <a:latin typeface="Calibri" pitchFamily="34" charset="0"/>
                <a:cs typeface="Calibri" pitchFamily="34" charset="0"/>
                <a:sym typeface="Symbol"/>
              </a:rPr>
              <a:t>)) ≠ f(</a:t>
            </a:r>
            <a:r>
              <a:rPr lang="en-US" sz="2800" dirty="0" smtClean="0">
                <a:solidFill>
                  <a:srgbClr val="FF0000"/>
                </a:solidFill>
                <a:latin typeface="Calibri" pitchFamily="34" charset="0"/>
                <a:cs typeface="Calibri" pitchFamily="34" charset="0"/>
                <a:sym typeface="Symbol"/>
              </a:rPr>
              <a:t>b+2-b+1</a:t>
            </a:r>
            <a:r>
              <a:rPr lang="en-US" sz="2800" dirty="0" smtClean="0">
                <a:solidFill>
                  <a:schemeClr val="bg1"/>
                </a:solidFill>
                <a:latin typeface="Calibri" pitchFamily="34" charset="0"/>
                <a:cs typeface="Calibri" pitchFamily="34" charset="0"/>
                <a:sym typeface="Symbol"/>
              </a:rPr>
              <a:t>)</a:t>
            </a:r>
          </a:p>
          <a:p>
            <a:pPr marL="384954" marR="0" lvl="0" indent="-384954" algn="l" defTabSz="914363" rtl="0" eaLnBrk="1" fontAlgn="auto" latinLnBrk="0" hangingPunct="1">
              <a:lnSpc>
                <a:spcPct val="90000"/>
              </a:lnSpc>
              <a:spcBef>
                <a:spcPct val="20000"/>
              </a:spcBef>
              <a:spcAft>
                <a:spcPts val="0"/>
              </a:spcAft>
              <a:buClrTx/>
              <a:buSzPct val="90000"/>
              <a:tabLst/>
              <a:defRPr/>
            </a:pPr>
            <a:endParaRPr lang="en-US" sz="2800" dirty="0" smtClean="0">
              <a:solidFill>
                <a:schemeClr val="bg1"/>
              </a:solidFill>
              <a:latin typeface="Calibri" pitchFamily="34" charset="0"/>
              <a:cs typeface="Calibri" pitchFamily="34" charset="0"/>
              <a:sym typeface="Symbol"/>
            </a:endParaRPr>
          </a:p>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2800" dirty="0" smtClean="0">
                <a:solidFill>
                  <a:schemeClr val="bg1"/>
                </a:solidFill>
                <a:latin typeface="Calibri" pitchFamily="34" charset="0"/>
                <a:cs typeface="Calibri" pitchFamily="34" charset="0"/>
                <a:sym typeface="Symbol"/>
              </a:rPr>
              <a:t>Simplifying</a:t>
            </a:r>
          </a:p>
        </p:txBody>
      </p:sp>
    </p:spTree>
    <p:extLst>
      <p:ext uri="{BB962C8B-B14F-4D97-AF65-F5344CB8AC3E}">
        <p14:creationId xmlns:p14="http://schemas.microsoft.com/office/powerpoint/2010/main" val="479463459"/>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800" smtClean="0">
                <a:latin typeface="Calibri" pitchFamily="34" charset="0"/>
              </a:rPr>
              <a:t>Satisfiability Modulo Theories (SMT)</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0" name="Text Placeholder 2"/>
          <p:cNvSpPr txBox="1">
            <a:spLocks/>
          </p:cNvSpPr>
          <p:nvPr/>
        </p:nvSpPr>
        <p:spPr>
          <a:xfrm>
            <a:off x="134470" y="2270202"/>
            <a:ext cx="8866095" cy="861774"/>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2800" dirty="0" smtClean="0">
                <a:solidFill>
                  <a:schemeClr val="bg1"/>
                </a:solidFill>
                <a:latin typeface="Calibri" pitchFamily="34" charset="0"/>
                <a:cs typeface="Calibri" pitchFamily="34" charset="0"/>
                <a:sym typeface="Symbol"/>
              </a:rPr>
              <a:t>b + 2 = c and f(read(write(a,b,3), </a:t>
            </a:r>
            <a:r>
              <a:rPr lang="en-US" sz="2800" dirty="0" smtClean="0">
                <a:solidFill>
                  <a:srgbClr val="FF0000"/>
                </a:solidFill>
                <a:latin typeface="Calibri" pitchFamily="34" charset="0"/>
                <a:cs typeface="Calibri" pitchFamily="34" charset="0"/>
                <a:sym typeface="Symbol"/>
              </a:rPr>
              <a:t>b</a:t>
            </a:r>
            <a:r>
              <a:rPr lang="en-US" sz="2800" dirty="0" smtClean="0">
                <a:solidFill>
                  <a:schemeClr val="bg1"/>
                </a:solidFill>
                <a:latin typeface="Calibri" pitchFamily="34" charset="0"/>
                <a:cs typeface="Calibri" pitchFamily="34" charset="0"/>
                <a:sym typeface="Symbol"/>
              </a:rPr>
              <a:t>)) ≠ f(</a:t>
            </a:r>
            <a:r>
              <a:rPr lang="en-US" sz="2800" dirty="0" smtClean="0">
                <a:solidFill>
                  <a:srgbClr val="FF0000"/>
                </a:solidFill>
                <a:latin typeface="Calibri" pitchFamily="34" charset="0"/>
                <a:cs typeface="Calibri" pitchFamily="34" charset="0"/>
                <a:sym typeface="Symbol"/>
              </a:rPr>
              <a:t>3</a:t>
            </a:r>
            <a:r>
              <a:rPr lang="en-US" sz="2800" dirty="0" smtClean="0">
                <a:solidFill>
                  <a:schemeClr val="bg1"/>
                </a:solidFill>
                <a:latin typeface="Calibri" pitchFamily="34" charset="0"/>
                <a:cs typeface="Calibri" pitchFamily="34" charset="0"/>
                <a:sym typeface="Symbol"/>
              </a:rPr>
              <a:t>)</a:t>
            </a:r>
          </a:p>
          <a:p>
            <a:pPr marL="384954" marR="0" lvl="0" indent="-384954" algn="l" defTabSz="914363" rtl="0" eaLnBrk="1" fontAlgn="auto" latinLnBrk="0" hangingPunct="1">
              <a:lnSpc>
                <a:spcPct val="90000"/>
              </a:lnSpc>
              <a:spcBef>
                <a:spcPct val="20000"/>
              </a:spcBef>
              <a:spcAft>
                <a:spcPts val="0"/>
              </a:spcAft>
              <a:buClrTx/>
              <a:buSzPct val="90000"/>
              <a:tabLst/>
              <a:defRPr/>
            </a:pPr>
            <a:endParaRPr lang="en-US" sz="2800" dirty="0" smtClean="0">
              <a:solidFill>
                <a:schemeClr val="bg1"/>
              </a:solidFill>
              <a:latin typeface="Calibri" pitchFamily="34" charset="0"/>
              <a:cs typeface="Calibri" pitchFamily="34" charset="0"/>
              <a:sym typeface="Symbol"/>
            </a:endParaRPr>
          </a:p>
        </p:txBody>
      </p:sp>
    </p:spTree>
    <p:extLst>
      <p:ext uri="{BB962C8B-B14F-4D97-AF65-F5344CB8AC3E}">
        <p14:creationId xmlns:p14="http://schemas.microsoft.com/office/powerpoint/2010/main" val="2034905920"/>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800" smtClean="0">
                <a:latin typeface="Calibri" pitchFamily="34" charset="0"/>
              </a:rPr>
              <a:t>Satisfiability Modulo Theories (SMT)</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0" name="Text Placeholder 2"/>
          <p:cNvSpPr txBox="1">
            <a:spLocks/>
          </p:cNvSpPr>
          <p:nvPr/>
        </p:nvSpPr>
        <p:spPr>
          <a:xfrm>
            <a:off x="134470" y="2270202"/>
            <a:ext cx="8866095" cy="2283702"/>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2800" dirty="0" smtClean="0">
                <a:solidFill>
                  <a:schemeClr val="bg1"/>
                </a:solidFill>
                <a:latin typeface="Calibri" pitchFamily="34" charset="0"/>
                <a:cs typeface="Calibri" pitchFamily="34" charset="0"/>
                <a:sym typeface="Symbol"/>
              </a:rPr>
              <a:t>b + 2 = c and f(</a:t>
            </a:r>
            <a:r>
              <a:rPr lang="en-US" sz="2800" dirty="0" smtClean="0">
                <a:solidFill>
                  <a:srgbClr val="FF0000"/>
                </a:solidFill>
                <a:latin typeface="Calibri" pitchFamily="34" charset="0"/>
                <a:cs typeface="Calibri" pitchFamily="34" charset="0"/>
                <a:sym typeface="Symbol"/>
              </a:rPr>
              <a:t>read(write(a,b,3), b)</a:t>
            </a:r>
            <a:r>
              <a:rPr lang="en-US" sz="2800" dirty="0" smtClean="0">
                <a:solidFill>
                  <a:schemeClr val="bg1"/>
                </a:solidFill>
                <a:latin typeface="Calibri" pitchFamily="34" charset="0"/>
                <a:cs typeface="Calibri" pitchFamily="34" charset="0"/>
                <a:sym typeface="Symbol"/>
              </a:rPr>
              <a:t>) ≠ f(3)</a:t>
            </a:r>
          </a:p>
          <a:p>
            <a:pPr marL="384954" marR="0" lvl="0" indent="-384954" algn="ctr" defTabSz="914363" rtl="0" eaLnBrk="1" fontAlgn="auto" latinLnBrk="0" hangingPunct="1">
              <a:lnSpc>
                <a:spcPct val="90000"/>
              </a:lnSpc>
              <a:spcBef>
                <a:spcPct val="20000"/>
              </a:spcBef>
              <a:spcAft>
                <a:spcPts val="0"/>
              </a:spcAft>
              <a:buClrTx/>
              <a:buSzPct val="90000"/>
              <a:tabLst/>
              <a:defRPr/>
            </a:pPr>
            <a:endParaRPr lang="en-US" sz="2800" dirty="0" smtClean="0">
              <a:solidFill>
                <a:schemeClr val="bg1"/>
              </a:solidFill>
              <a:latin typeface="Calibri" pitchFamily="34" charset="0"/>
              <a:cs typeface="Calibri" pitchFamily="34" charset="0"/>
              <a:sym typeface="Symbol"/>
            </a:endParaRPr>
          </a:p>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2800" dirty="0" smtClean="0">
                <a:solidFill>
                  <a:schemeClr val="bg1"/>
                </a:solidFill>
                <a:latin typeface="Calibri" pitchFamily="34" charset="0"/>
                <a:cs typeface="Calibri" pitchFamily="34" charset="0"/>
                <a:sym typeface="Symbol"/>
              </a:rPr>
              <a:t>Applying array theory axiom</a:t>
            </a:r>
          </a:p>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2800" dirty="0" smtClean="0">
                <a:solidFill>
                  <a:schemeClr val="bg1"/>
                </a:solidFill>
                <a:latin typeface="Calibri" pitchFamily="34" charset="0"/>
                <a:cs typeface="Calibri" pitchFamily="34" charset="0"/>
                <a:sym typeface="Symbol"/>
              </a:rPr>
              <a:t> </a:t>
            </a:r>
            <a:r>
              <a:rPr lang="en-US" sz="2800" dirty="0" err="1" smtClean="0">
                <a:solidFill>
                  <a:schemeClr val="bg1"/>
                </a:solidFill>
                <a:latin typeface="Calibri" pitchFamily="34" charset="0"/>
                <a:cs typeface="Calibri" pitchFamily="34" charset="0"/>
                <a:sym typeface="Symbol"/>
              </a:rPr>
              <a:t>forall</a:t>
            </a:r>
            <a:r>
              <a:rPr lang="en-US" sz="2800" dirty="0" smtClean="0">
                <a:solidFill>
                  <a:schemeClr val="bg1"/>
                </a:solidFill>
                <a:latin typeface="Calibri" pitchFamily="34" charset="0"/>
                <a:cs typeface="Calibri" pitchFamily="34" charset="0"/>
                <a:sym typeface="Symbol"/>
              </a:rPr>
              <a:t> </a:t>
            </a:r>
            <a:r>
              <a:rPr lang="en-US" sz="2800" dirty="0" err="1" smtClean="0">
                <a:solidFill>
                  <a:schemeClr val="bg1"/>
                </a:solidFill>
                <a:latin typeface="Calibri" pitchFamily="34" charset="0"/>
                <a:cs typeface="Calibri" pitchFamily="34" charset="0"/>
                <a:sym typeface="Symbol"/>
              </a:rPr>
              <a:t>a,i,v</a:t>
            </a:r>
            <a:r>
              <a:rPr lang="en-US" sz="2800" dirty="0" smtClean="0">
                <a:solidFill>
                  <a:schemeClr val="bg1"/>
                </a:solidFill>
                <a:latin typeface="Calibri" pitchFamily="34" charset="0"/>
                <a:cs typeface="Calibri" pitchFamily="34" charset="0"/>
                <a:sym typeface="Symbol"/>
              </a:rPr>
              <a:t>: read(write(</a:t>
            </a:r>
            <a:r>
              <a:rPr lang="en-US" sz="2800" dirty="0" err="1" smtClean="0">
                <a:solidFill>
                  <a:schemeClr val="bg1"/>
                </a:solidFill>
                <a:latin typeface="Calibri" pitchFamily="34" charset="0"/>
                <a:cs typeface="Calibri" pitchFamily="34" charset="0"/>
                <a:sym typeface="Symbol"/>
              </a:rPr>
              <a:t>a,i,v</a:t>
            </a:r>
            <a:r>
              <a:rPr lang="en-US" sz="2800" dirty="0" smtClean="0">
                <a:solidFill>
                  <a:schemeClr val="bg1"/>
                </a:solidFill>
                <a:latin typeface="Calibri" pitchFamily="34" charset="0"/>
                <a:cs typeface="Calibri" pitchFamily="34" charset="0"/>
                <a:sym typeface="Symbol"/>
              </a:rPr>
              <a:t>), i) = v</a:t>
            </a:r>
          </a:p>
          <a:p>
            <a:pPr marL="384954" marR="0" lvl="0" indent="-384954" algn="l" defTabSz="914363" rtl="0" eaLnBrk="1" fontAlgn="auto" latinLnBrk="0" hangingPunct="1">
              <a:lnSpc>
                <a:spcPct val="90000"/>
              </a:lnSpc>
              <a:spcBef>
                <a:spcPct val="20000"/>
              </a:spcBef>
              <a:spcAft>
                <a:spcPts val="0"/>
              </a:spcAft>
              <a:buClrTx/>
              <a:buSzPct val="90000"/>
              <a:tabLst/>
              <a:defRPr/>
            </a:pPr>
            <a:endParaRPr lang="en-US" sz="2800" dirty="0" smtClean="0">
              <a:solidFill>
                <a:schemeClr val="bg1"/>
              </a:solidFill>
              <a:latin typeface="Calibri" pitchFamily="34" charset="0"/>
              <a:cs typeface="Calibri" pitchFamily="34" charset="0"/>
              <a:sym typeface="Symbol"/>
            </a:endParaRPr>
          </a:p>
        </p:txBody>
      </p:sp>
    </p:spTree>
    <p:extLst>
      <p:ext uri="{BB962C8B-B14F-4D97-AF65-F5344CB8AC3E}">
        <p14:creationId xmlns:p14="http://schemas.microsoft.com/office/powerpoint/2010/main" val="1457855675"/>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800" smtClean="0">
                <a:latin typeface="Calibri" pitchFamily="34" charset="0"/>
              </a:rPr>
              <a:t>Satisfiability Modulo Theories (SMT)</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0" name="Text Placeholder 2"/>
          <p:cNvSpPr txBox="1">
            <a:spLocks/>
          </p:cNvSpPr>
          <p:nvPr/>
        </p:nvSpPr>
        <p:spPr>
          <a:xfrm>
            <a:off x="134470" y="2270202"/>
            <a:ext cx="8866095" cy="1809726"/>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2800" dirty="0" smtClean="0">
                <a:solidFill>
                  <a:schemeClr val="bg1"/>
                </a:solidFill>
                <a:latin typeface="Calibri" pitchFamily="34" charset="0"/>
                <a:cs typeface="Calibri" pitchFamily="34" charset="0"/>
                <a:sym typeface="Symbol"/>
              </a:rPr>
              <a:t>b + 2 = c and </a:t>
            </a:r>
            <a:r>
              <a:rPr lang="en-US" sz="2800" dirty="0" smtClean="0">
                <a:solidFill>
                  <a:srgbClr val="FF0000"/>
                </a:solidFill>
                <a:latin typeface="Calibri" pitchFamily="34" charset="0"/>
                <a:cs typeface="Calibri" pitchFamily="34" charset="0"/>
                <a:sym typeface="Symbol"/>
              </a:rPr>
              <a:t>f(3) ≠ f(3)</a:t>
            </a:r>
          </a:p>
          <a:p>
            <a:pPr marL="384954" marR="0" lvl="0" indent="-384954" algn="ctr" defTabSz="914363" rtl="0" eaLnBrk="1" fontAlgn="auto" latinLnBrk="0" hangingPunct="1">
              <a:lnSpc>
                <a:spcPct val="90000"/>
              </a:lnSpc>
              <a:spcBef>
                <a:spcPct val="20000"/>
              </a:spcBef>
              <a:spcAft>
                <a:spcPts val="0"/>
              </a:spcAft>
              <a:buClrTx/>
              <a:buSzPct val="90000"/>
              <a:tabLst/>
              <a:defRPr/>
            </a:pPr>
            <a:endParaRPr lang="en-US" sz="2800" dirty="0" smtClean="0">
              <a:solidFill>
                <a:schemeClr val="bg1"/>
              </a:solidFill>
              <a:latin typeface="Calibri" pitchFamily="34" charset="0"/>
              <a:cs typeface="Calibri" pitchFamily="34" charset="0"/>
              <a:sym typeface="Symbol"/>
            </a:endParaRPr>
          </a:p>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2800" b="1" dirty="0" smtClean="0">
                <a:solidFill>
                  <a:srgbClr val="FF0000"/>
                </a:solidFill>
                <a:latin typeface="Calibri" pitchFamily="34" charset="0"/>
                <a:cs typeface="Calibri" pitchFamily="34" charset="0"/>
                <a:sym typeface="Symbol"/>
              </a:rPr>
              <a:t>Inconsistent/</a:t>
            </a:r>
            <a:r>
              <a:rPr lang="en-US" sz="2800" b="1" dirty="0" err="1" smtClean="0">
                <a:solidFill>
                  <a:srgbClr val="FF0000"/>
                </a:solidFill>
                <a:latin typeface="Calibri" pitchFamily="34" charset="0"/>
                <a:cs typeface="Calibri" pitchFamily="34" charset="0"/>
                <a:sym typeface="Symbol"/>
              </a:rPr>
              <a:t>Unsatisfiable</a:t>
            </a:r>
            <a:endParaRPr lang="en-US" sz="2800" b="1" dirty="0" smtClean="0">
              <a:solidFill>
                <a:srgbClr val="FF0000"/>
              </a:solidFill>
              <a:latin typeface="Calibri" pitchFamily="34" charset="0"/>
              <a:cs typeface="Calibri" pitchFamily="34" charset="0"/>
              <a:sym typeface="Symbol"/>
            </a:endParaRPr>
          </a:p>
          <a:p>
            <a:pPr marL="384954" marR="0" lvl="0" indent="-384954" algn="l" defTabSz="914363" rtl="0" eaLnBrk="1" fontAlgn="auto" latinLnBrk="0" hangingPunct="1">
              <a:lnSpc>
                <a:spcPct val="90000"/>
              </a:lnSpc>
              <a:spcBef>
                <a:spcPct val="20000"/>
              </a:spcBef>
              <a:spcAft>
                <a:spcPts val="0"/>
              </a:spcAft>
              <a:buClrTx/>
              <a:buSzPct val="90000"/>
              <a:tabLst/>
              <a:defRPr/>
            </a:pPr>
            <a:endParaRPr lang="en-US" sz="2800" dirty="0" smtClean="0">
              <a:solidFill>
                <a:schemeClr val="bg1"/>
              </a:solidFill>
              <a:latin typeface="Calibri" pitchFamily="34" charset="0"/>
              <a:cs typeface="Calibri" pitchFamily="34" charset="0"/>
              <a:sym typeface="Symbol"/>
            </a:endParaRPr>
          </a:p>
        </p:txBody>
      </p:sp>
    </p:spTree>
    <p:extLst>
      <p:ext uri="{BB962C8B-B14F-4D97-AF65-F5344CB8AC3E}">
        <p14:creationId xmlns:p14="http://schemas.microsoft.com/office/powerpoint/2010/main" val="1886569264"/>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09398"/>
          </a:xfrm>
        </p:spPr>
        <p:txBody>
          <a:bodyPr/>
          <a:lstStyle/>
          <a:p>
            <a:r>
              <a:rPr lang="en-US" sz="4400" dirty="0"/>
              <a:t>SMT by </a:t>
            </a:r>
            <a:r>
              <a:rPr lang="en-US" sz="4400" dirty="0" smtClean="0"/>
              <a:t>Example: Job </a:t>
            </a:r>
            <a:r>
              <a:rPr lang="en-US" sz="4400" dirty="0"/>
              <a:t>Shop </a:t>
            </a:r>
            <a:r>
              <a:rPr lang="en-US" sz="4400" dirty="0" smtClean="0"/>
              <a:t>Scheduling</a:t>
            </a:r>
            <a:endParaRPr lang="en-US" sz="4400" dirty="0"/>
          </a:p>
        </p:txBody>
      </p:sp>
      <p:grpSp>
        <p:nvGrpSpPr>
          <p:cNvPr id="8" name="Group 7"/>
          <p:cNvGrpSpPr/>
          <p:nvPr/>
        </p:nvGrpSpPr>
        <p:grpSpPr>
          <a:xfrm>
            <a:off x="1002409" y="1803845"/>
            <a:ext cx="1524000" cy="1381259"/>
            <a:chOff x="731950" y="1577930"/>
            <a:chExt cx="1524000" cy="1381259"/>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950" y="1577930"/>
              <a:ext cx="1524000" cy="8382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950" y="2387689"/>
              <a:ext cx="1524000" cy="571500"/>
            </a:xfrm>
            <a:prstGeom prst="rect">
              <a:avLst/>
            </a:prstGeom>
          </p:spPr>
        </p:pic>
      </p:gr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31891" y="1803845"/>
            <a:ext cx="1660237" cy="124261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9128" y="1744112"/>
            <a:ext cx="1457167" cy="1302343"/>
          </a:xfrm>
          <a:prstGeom prst="rect">
            <a:avLst/>
          </a:prstGeom>
        </p:spPr>
      </p:pic>
      <p:cxnSp>
        <p:nvCxnSpPr>
          <p:cNvPr id="13" name="Straight Connector 12"/>
          <p:cNvCxnSpPr/>
          <p:nvPr/>
        </p:nvCxnSpPr>
        <p:spPr>
          <a:xfrm>
            <a:off x="1764409" y="3245474"/>
            <a:ext cx="0"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764409" y="3245474"/>
            <a:ext cx="1413859"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764409" y="3245474"/>
            <a:ext cx="2827719"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764409" y="3245474"/>
            <a:ext cx="4633513"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764409" y="3245474"/>
            <a:ext cx="5825079"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1764409" y="3245474"/>
            <a:ext cx="1974896"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3183249" y="3245474"/>
            <a:ext cx="556056"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762009" y="3245474"/>
            <a:ext cx="812745"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762009" y="3245474"/>
            <a:ext cx="2626686"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739305" y="3245474"/>
            <a:ext cx="3850183"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4592128" y="3245474"/>
            <a:ext cx="1122072"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714200" y="3245474"/>
            <a:ext cx="683722"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714200" y="3245474"/>
            <a:ext cx="1875288"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1764409" y="3245474"/>
            <a:ext cx="3949792"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1764409" y="3245474"/>
            <a:ext cx="5756856"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3183249" y="3245474"/>
            <a:ext cx="4338016"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3178268" y="3245474"/>
            <a:ext cx="2535933"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4592128" y="3245474"/>
            <a:ext cx="2929137"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6388695" y="3245474"/>
            <a:ext cx="1132570"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521265" y="3245474"/>
            <a:ext cx="68223"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416351" y="3181079"/>
            <a:ext cx="1172116" cy="369332"/>
          </a:xfrm>
          <a:prstGeom prst="rect">
            <a:avLst/>
          </a:prstGeom>
          <a:noFill/>
        </p:spPr>
        <p:txBody>
          <a:bodyPr wrap="none" rtlCol="0">
            <a:spAutoFit/>
          </a:bodyPr>
          <a:lstStyle/>
          <a:p>
            <a:r>
              <a:rPr lang="en-US" dirty="0" smtClean="0">
                <a:solidFill>
                  <a:schemeClr val="bg1"/>
                </a:solidFill>
              </a:rPr>
              <a:t>Machines</a:t>
            </a:r>
          </a:p>
        </p:txBody>
      </p:sp>
      <p:sp>
        <p:nvSpPr>
          <p:cNvPr id="83" name="TextBox 82"/>
          <p:cNvSpPr txBox="1"/>
          <p:nvPr/>
        </p:nvSpPr>
        <p:spPr>
          <a:xfrm>
            <a:off x="414202" y="4827429"/>
            <a:ext cx="671979" cy="369332"/>
          </a:xfrm>
          <a:prstGeom prst="rect">
            <a:avLst/>
          </a:prstGeom>
          <a:noFill/>
        </p:spPr>
        <p:txBody>
          <a:bodyPr wrap="none" rtlCol="0">
            <a:spAutoFit/>
          </a:bodyPr>
          <a:lstStyle/>
          <a:p>
            <a:r>
              <a:rPr lang="en-US" dirty="0" smtClean="0">
                <a:solidFill>
                  <a:schemeClr val="bg1"/>
                </a:solidFill>
              </a:rPr>
              <a:t>Jobs</a:t>
            </a:r>
          </a:p>
        </p:txBody>
      </p:sp>
      <p:pic>
        <p:nvPicPr>
          <p:cNvPr id="84" name="Picture 83"/>
          <p:cNvPicPr>
            <a:picLocks noChangeAspect="1"/>
          </p:cNvPicPr>
          <p:nvPr/>
        </p:nvPicPr>
        <p:blipFill rotWithShape="1">
          <a:blip r:embed="rId6" cstate="print">
            <a:extLst>
              <a:ext uri="{28A0092B-C50C-407E-A947-70E740481C1C}">
                <a14:useLocalDpi xmlns:a14="http://schemas.microsoft.com/office/drawing/2010/main" val="0"/>
              </a:ext>
            </a:extLst>
          </a:blip>
          <a:srcRect l="10823" r="12898"/>
          <a:stretch/>
        </p:blipFill>
        <p:spPr>
          <a:xfrm>
            <a:off x="4954550" y="1794821"/>
            <a:ext cx="1697294" cy="1251633"/>
          </a:xfrm>
          <a:prstGeom prst="rect">
            <a:avLst/>
          </a:prstGeom>
        </p:spPr>
      </p:pic>
      <p:sp>
        <p:nvSpPr>
          <p:cNvPr id="85" name="TextBox 84"/>
          <p:cNvSpPr txBox="1"/>
          <p:nvPr/>
        </p:nvSpPr>
        <p:spPr>
          <a:xfrm>
            <a:off x="1292253" y="5271613"/>
            <a:ext cx="1046120" cy="369332"/>
          </a:xfrm>
          <a:prstGeom prst="rect">
            <a:avLst/>
          </a:prstGeom>
          <a:noFill/>
        </p:spPr>
        <p:txBody>
          <a:bodyPr wrap="none" rtlCol="0">
            <a:spAutoFit/>
          </a:bodyPr>
          <a:lstStyle/>
          <a:p>
            <a:r>
              <a:rPr lang="en-US" dirty="0" smtClean="0">
                <a:solidFill>
                  <a:schemeClr val="bg1"/>
                </a:solidFill>
              </a:rPr>
              <a:t>P = NP?</a:t>
            </a:r>
          </a:p>
        </p:txBody>
      </p:sp>
      <p:sp>
        <p:nvSpPr>
          <p:cNvPr id="86" name="TextBox 85"/>
          <p:cNvSpPr txBox="1"/>
          <p:nvPr/>
        </p:nvSpPr>
        <p:spPr>
          <a:xfrm>
            <a:off x="2715889" y="5271613"/>
            <a:ext cx="1018227" cy="369332"/>
          </a:xfrm>
          <a:prstGeom prst="rect">
            <a:avLst/>
          </a:prstGeom>
          <a:noFill/>
        </p:spPr>
        <p:txBody>
          <a:bodyPr wrap="none" rtlCol="0">
            <a:spAutoFit/>
          </a:bodyPr>
          <a:lstStyle/>
          <a:p>
            <a:r>
              <a:rPr lang="en-US" dirty="0" smtClean="0">
                <a:solidFill>
                  <a:schemeClr val="bg1"/>
                </a:solidFill>
              </a:rPr>
              <a:t>Laundry</a:t>
            </a:r>
          </a:p>
        </p:txBody>
      </p:sp>
      <mc:AlternateContent xmlns:mc="http://schemas.openxmlformats.org/markup-compatibility/2006" xmlns:a14="http://schemas.microsoft.com/office/drawing/2010/main">
        <mc:Choice Requires="a14">
          <p:sp>
            <p:nvSpPr>
              <p:cNvPr id="87" name="TextBox 86"/>
              <p:cNvSpPr txBox="1"/>
              <p:nvPr/>
            </p:nvSpPr>
            <p:spPr>
              <a:xfrm>
                <a:off x="6929128" y="5221690"/>
                <a:ext cx="1931683" cy="4956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bg1"/>
                          </a:solidFill>
                          <a:latin typeface="Cambria Math"/>
                        </a:rPr>
                        <m:t>𝜁</m:t>
                      </m:r>
                      <m:d>
                        <m:dPr>
                          <m:ctrlPr>
                            <a:rPr lang="en-US" sz="1400" b="0" i="1" smtClean="0">
                              <a:solidFill>
                                <a:schemeClr val="bg1"/>
                              </a:solidFill>
                              <a:latin typeface="Cambria Math"/>
                            </a:rPr>
                          </m:ctrlPr>
                        </m:dPr>
                        <m:e>
                          <m:r>
                            <a:rPr lang="en-US" sz="1400" b="0" i="1" smtClean="0">
                              <a:solidFill>
                                <a:schemeClr val="bg1"/>
                              </a:solidFill>
                              <a:latin typeface="Cambria Math"/>
                            </a:rPr>
                            <m:t>𝑠</m:t>
                          </m:r>
                        </m:e>
                      </m:d>
                      <m:r>
                        <a:rPr lang="en-US" sz="1400" b="0" i="1" smtClean="0">
                          <a:solidFill>
                            <a:schemeClr val="bg1"/>
                          </a:solidFill>
                          <a:latin typeface="Cambria Math"/>
                        </a:rPr>
                        <m:t>=0⇒</m:t>
                      </m:r>
                      <m:r>
                        <a:rPr lang="en-US" sz="1400" b="0" i="1" smtClean="0">
                          <a:solidFill>
                            <a:schemeClr val="bg1"/>
                          </a:solidFill>
                          <a:latin typeface="Cambria Math"/>
                        </a:rPr>
                        <m:t>𝑠</m:t>
                      </m:r>
                      <m:r>
                        <a:rPr lang="en-US" sz="1400" b="0" i="1" smtClean="0">
                          <a:solidFill>
                            <a:schemeClr val="bg1"/>
                          </a:solidFill>
                          <a:latin typeface="Cambria Math"/>
                        </a:rPr>
                        <m:t>=</m:t>
                      </m:r>
                      <m:f>
                        <m:fPr>
                          <m:ctrlPr>
                            <a:rPr lang="en-US" sz="1400" b="0" i="1" smtClean="0">
                              <a:solidFill>
                                <a:schemeClr val="bg1"/>
                              </a:solidFill>
                              <a:latin typeface="Cambria Math"/>
                            </a:rPr>
                          </m:ctrlPr>
                        </m:fPr>
                        <m:num>
                          <m:r>
                            <a:rPr lang="en-US" sz="1400" b="0" i="1" smtClean="0">
                              <a:solidFill>
                                <a:schemeClr val="bg1"/>
                              </a:solidFill>
                              <a:latin typeface="Cambria Math"/>
                            </a:rPr>
                            <m:t>1</m:t>
                          </m:r>
                        </m:num>
                        <m:den>
                          <m:r>
                            <a:rPr lang="en-US" sz="1400" b="0" i="1" smtClean="0">
                              <a:solidFill>
                                <a:schemeClr val="bg1"/>
                              </a:solidFill>
                              <a:latin typeface="Cambria Math"/>
                            </a:rPr>
                            <m:t>2</m:t>
                          </m:r>
                        </m:den>
                      </m:f>
                      <m:r>
                        <a:rPr lang="en-US" sz="1400" b="0" i="1" smtClean="0">
                          <a:solidFill>
                            <a:schemeClr val="bg1"/>
                          </a:solidFill>
                          <a:latin typeface="Cambria Math"/>
                        </a:rPr>
                        <m:t>+</m:t>
                      </m:r>
                      <m:r>
                        <a:rPr lang="en-US" sz="1400" b="0" i="1" smtClean="0">
                          <a:solidFill>
                            <a:schemeClr val="bg1"/>
                          </a:solidFill>
                          <a:latin typeface="Cambria Math"/>
                        </a:rPr>
                        <m:t>𝑖𝑟</m:t>
                      </m:r>
                    </m:oMath>
                  </m:oMathPara>
                </a14:m>
                <a:endParaRPr lang="en-US" sz="1400" dirty="0" smtClean="0">
                  <a:solidFill>
                    <a:schemeClr val="bg1"/>
                  </a:solidFill>
                </a:endParaRPr>
              </a:p>
            </p:txBody>
          </p:sp>
        </mc:Choice>
        <mc:Fallback xmlns="" xmlns:mv="urn:schemas-microsoft-com:mac:vml">
          <p:sp>
            <p:nvSpPr>
              <p:cNvPr id="87" name="TextBox 86"/>
              <p:cNvSpPr txBox="1">
                <a:spLocks noRot="1" noChangeAspect="1" noMove="1" noResize="1" noEditPoints="1" noAdjustHandles="1" noChangeArrowheads="1" noChangeShapeType="1" noTextEdit="1"/>
              </p:cNvSpPr>
              <p:nvPr/>
            </p:nvSpPr>
            <p:spPr>
              <a:xfrm>
                <a:off x="6929128" y="5221690"/>
                <a:ext cx="1931683" cy="495649"/>
              </a:xfrm>
              <a:prstGeom prst="rect">
                <a:avLst/>
              </a:prstGeom>
              <a:blipFill rotWithShape="1">
                <a:blip r:embed="rId7"/>
                <a:stretch>
                  <a:fillRect r="-1577" b="-1235"/>
                </a:stretch>
              </a:blipFill>
            </p:spPr>
            <p:txBody>
              <a:bodyPr/>
              <a:lstStyle/>
              <a:p>
                <a:r>
                  <a:rPr lang="en-US">
                    <a:noFill/>
                  </a:rPr>
                  <a:t> </a:t>
                </a:r>
              </a:p>
            </p:txBody>
          </p:sp>
        </mc:Fallback>
      </mc:AlternateContent>
      <p:pic>
        <p:nvPicPr>
          <p:cNvPr id="2050" name="Picture 2"/>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60591" t="13740" r="11522" b="35803"/>
          <a:stretch/>
        </p:blipFill>
        <p:spPr bwMode="auto">
          <a:xfrm>
            <a:off x="4168381" y="5235866"/>
            <a:ext cx="1051362" cy="1188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l="72681" t="44050" r="17405" b="45877"/>
          <a:stretch/>
        </p:blipFill>
        <p:spPr bwMode="auto">
          <a:xfrm>
            <a:off x="4465074" y="5640945"/>
            <a:ext cx="1152940" cy="732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descr="C:\Users\nbjorner\AppData\Local\Microsoft\Windows\Temporary Internet Files\Content.IE5\82O7XVRQ\MP910216658[1].jpg"/>
          <p:cNvPicPr>
            <a:picLocks noChangeAspect="1" noChangeArrowheads="1"/>
          </p:cNvPicPr>
          <p:nvPr/>
        </p:nvPicPr>
        <p:blipFill rotWithShape="1">
          <a:blip r:embed="rId10">
            <a:extLst>
              <a:ext uri="{28A0092B-C50C-407E-A947-70E740481C1C}">
                <a14:useLocalDpi xmlns:a14="http://schemas.microsoft.com/office/drawing/2010/main" val="0"/>
              </a:ext>
            </a:extLst>
          </a:blip>
          <a:srcRect l="41071" t="25717" r="9754" b="9054"/>
          <a:stretch/>
        </p:blipFill>
        <p:spPr bwMode="auto">
          <a:xfrm>
            <a:off x="2542349" y="5176480"/>
            <a:ext cx="1365305" cy="120829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nbjorner\AppData\Local\Microsoft\Windows\Temporary Internet Files\Content.IE5\82O7XVRQ\MP900424403[1].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7011" t="28249"/>
          <a:stretch/>
        </p:blipFill>
        <p:spPr bwMode="auto">
          <a:xfrm>
            <a:off x="5803197" y="5203422"/>
            <a:ext cx="1058815" cy="1248221"/>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p:cNvSpPr txBox="1"/>
          <p:nvPr/>
        </p:nvSpPr>
        <p:spPr>
          <a:xfrm>
            <a:off x="401323" y="3962329"/>
            <a:ext cx="774636" cy="369332"/>
          </a:xfrm>
          <a:prstGeom prst="rect">
            <a:avLst/>
          </a:prstGeom>
          <a:noFill/>
        </p:spPr>
        <p:txBody>
          <a:bodyPr wrap="none" rtlCol="0">
            <a:spAutoFit/>
          </a:bodyPr>
          <a:lstStyle/>
          <a:p>
            <a:r>
              <a:rPr lang="en-US" dirty="0" smtClean="0">
                <a:solidFill>
                  <a:schemeClr val="bg1"/>
                </a:solidFill>
              </a:rPr>
              <a:t>Tasks</a:t>
            </a:r>
          </a:p>
        </p:txBody>
      </p:sp>
    </p:spTree>
    <p:extLst>
      <p:ext uri="{BB962C8B-B14F-4D97-AF65-F5344CB8AC3E}">
        <p14:creationId xmlns:p14="http://schemas.microsoft.com/office/powerpoint/2010/main" val="3478666220"/>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8113" r="29239" b="7825"/>
          <a:stretch/>
        </p:blipFill>
        <p:spPr bwMode="auto">
          <a:xfrm>
            <a:off x="12875" y="1986381"/>
            <a:ext cx="6578658" cy="4884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AGL – Automatic Graph Layout</a:t>
            </a:r>
            <a:endParaRPr lang="en-US" dirty="0"/>
          </a:p>
        </p:txBody>
      </p:sp>
      <p:pic>
        <p:nvPicPr>
          <p:cNvPr id="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0973" r="7591" b="5472"/>
          <a:stretch/>
        </p:blipFill>
        <p:spPr bwMode="auto">
          <a:xfrm>
            <a:off x="105825" y="1505756"/>
            <a:ext cx="4041172" cy="1463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1178594" y="1570691"/>
              <a:ext cx="1714320" cy="1032120"/>
            </p14:xfrm>
          </p:contentPart>
        </mc:Choice>
        <mc:Fallback xmlns="">
          <p:pic>
            <p:nvPicPr>
              <p:cNvPr id="7" name="Ink 6"/>
              <p:cNvPicPr/>
              <p:nvPr/>
            </p:nvPicPr>
            <p:blipFill>
              <a:blip r:embed="rId5"/>
              <a:stretch>
                <a:fillRect/>
              </a:stretch>
            </p:blipFill>
            <p:spPr>
              <a:xfrm>
                <a:off x="1130714" y="1474537"/>
                <a:ext cx="1810080" cy="1224427"/>
              </a:xfrm>
              <a:prstGeom prst="rect">
                <a:avLst/>
              </a:prstGeom>
            </p:spPr>
          </p:pic>
        </mc:Fallback>
      </mc:AlternateContent>
      <p:sp>
        <p:nvSpPr>
          <p:cNvPr id="3" name="TextBox 2"/>
          <p:cNvSpPr txBox="1"/>
          <p:nvPr/>
        </p:nvSpPr>
        <p:spPr>
          <a:xfrm>
            <a:off x="7031865" y="2228422"/>
            <a:ext cx="2066784" cy="1200329"/>
          </a:xfrm>
          <a:prstGeom prst="rect">
            <a:avLst/>
          </a:prstGeom>
          <a:noFill/>
        </p:spPr>
        <p:txBody>
          <a:bodyPr wrap="none" rtlCol="0">
            <a:spAutoFit/>
          </a:bodyPr>
          <a:lstStyle/>
          <a:p>
            <a:r>
              <a:rPr lang="en-US" dirty="0" smtClean="0">
                <a:solidFill>
                  <a:schemeClr val="bg1"/>
                </a:solidFill>
              </a:rPr>
              <a:t>Lev Nachmanson</a:t>
            </a:r>
          </a:p>
          <a:p>
            <a:r>
              <a:rPr lang="en-US" dirty="0" smtClean="0">
                <a:solidFill>
                  <a:schemeClr val="bg1"/>
                </a:solidFill>
              </a:rPr>
              <a:t>Tim Dwyer</a:t>
            </a:r>
          </a:p>
          <a:p>
            <a:r>
              <a:rPr lang="en-US" dirty="0" smtClean="0">
                <a:solidFill>
                  <a:schemeClr val="bg1"/>
                </a:solidFill>
              </a:rPr>
              <a:t>Ted Hart</a:t>
            </a:r>
          </a:p>
          <a:p>
            <a:r>
              <a:rPr lang="en-US" dirty="0" smtClean="0">
                <a:solidFill>
                  <a:schemeClr val="bg1"/>
                </a:solidFill>
              </a:rPr>
              <a:t>Alexander Holroyd</a:t>
            </a:r>
          </a:p>
        </p:txBody>
      </p:sp>
      <p:sp>
        <p:nvSpPr>
          <p:cNvPr id="8" name="TextBox 7"/>
          <p:cNvSpPr txBox="1"/>
          <p:nvPr/>
        </p:nvSpPr>
        <p:spPr>
          <a:xfrm>
            <a:off x="6574937" y="4029318"/>
            <a:ext cx="2345899" cy="1754326"/>
          </a:xfrm>
          <a:prstGeom prst="rect">
            <a:avLst/>
          </a:prstGeom>
          <a:noFill/>
        </p:spPr>
        <p:txBody>
          <a:bodyPr wrap="none" rtlCol="0">
            <a:spAutoFit/>
          </a:bodyPr>
          <a:lstStyle/>
          <a:p>
            <a:r>
              <a:rPr lang="en-US" dirty="0" smtClean="0">
                <a:solidFill>
                  <a:schemeClr val="bg1"/>
                </a:solidFill>
              </a:rPr>
              <a:t>Applications:</a:t>
            </a:r>
          </a:p>
          <a:p>
            <a:pPr marL="285750" indent="-285750">
              <a:buFontTx/>
              <a:buChar char="-"/>
            </a:pPr>
            <a:r>
              <a:rPr lang="en-US" dirty="0" smtClean="0">
                <a:solidFill>
                  <a:schemeClr val="bg1"/>
                </a:solidFill>
              </a:rPr>
              <a:t>Dev10 Progression</a:t>
            </a:r>
          </a:p>
          <a:p>
            <a:pPr marL="285750" indent="-285750">
              <a:buFontTx/>
              <a:buChar char="-"/>
            </a:pPr>
            <a:r>
              <a:rPr lang="en-US" dirty="0" smtClean="0">
                <a:solidFill>
                  <a:schemeClr val="bg1"/>
                </a:solidFill>
              </a:rPr>
              <a:t>Dev11Tuvalu</a:t>
            </a:r>
          </a:p>
          <a:p>
            <a:pPr marL="285750" indent="-285750">
              <a:buFontTx/>
              <a:buChar char="-"/>
            </a:pPr>
            <a:r>
              <a:rPr lang="en-US" dirty="0" err="1" smtClean="0">
                <a:solidFill>
                  <a:schemeClr val="bg1"/>
                </a:solidFill>
              </a:rPr>
              <a:t>SpecExplorer</a:t>
            </a:r>
            <a:endParaRPr lang="en-US" dirty="0" smtClean="0">
              <a:solidFill>
                <a:schemeClr val="bg1"/>
              </a:solidFill>
            </a:endParaRPr>
          </a:p>
          <a:p>
            <a:pPr marL="285750" indent="-285750">
              <a:buFontTx/>
              <a:buChar char="-"/>
            </a:pPr>
            <a:r>
              <a:rPr lang="en-US" dirty="0" smtClean="0">
                <a:solidFill>
                  <a:schemeClr val="bg1"/>
                </a:solidFill>
              </a:rPr>
              <a:t>Many others</a:t>
            </a:r>
          </a:p>
          <a:p>
            <a:pPr marL="285750" indent="-285750">
              <a:buFontTx/>
              <a:buChar char="-"/>
            </a:pPr>
            <a:endParaRPr lang="en-US" dirty="0" smtClean="0">
              <a:solidFill>
                <a:schemeClr val="bg1"/>
              </a:solidFill>
            </a:endParaRPr>
          </a:p>
        </p:txBody>
      </p:sp>
    </p:spTree>
    <p:extLst>
      <p:ext uri="{BB962C8B-B14F-4D97-AF65-F5344CB8AC3E}">
        <p14:creationId xmlns:p14="http://schemas.microsoft.com/office/powerpoint/2010/main" val="3096957768"/>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a:t>Job Shop Scheduling</a:t>
            </a:r>
          </a:p>
        </p:txBody>
      </p:sp>
      <p:sp>
        <p:nvSpPr>
          <p:cNvPr id="3" name="Content Placeholder 2"/>
          <p:cNvSpPr>
            <a:spLocks noGrp="1"/>
          </p:cNvSpPr>
          <p:nvPr>
            <p:ph idx="1"/>
          </p:nvPr>
        </p:nvSpPr>
        <p:spPr>
          <a:xfrm>
            <a:off x="381000" y="1412875"/>
            <a:ext cx="8382000" cy="3367076"/>
          </a:xfrm>
        </p:spPr>
        <p:txBody>
          <a:bodyPr/>
          <a:lstStyle/>
          <a:p>
            <a:pPr marL="0" indent="0">
              <a:buNone/>
            </a:pPr>
            <a:r>
              <a:rPr lang="en-US" b="1" dirty="0" smtClean="0">
                <a:solidFill>
                  <a:srgbClr val="7030A0"/>
                </a:solidFill>
              </a:rPr>
              <a:t>Constraints:</a:t>
            </a:r>
          </a:p>
          <a:p>
            <a:pPr marL="377016" lvl="1" indent="0">
              <a:buNone/>
            </a:pPr>
            <a:r>
              <a:rPr lang="en-US" sz="2800" b="1" dirty="0" smtClean="0"/>
              <a:t>Precedence</a:t>
            </a:r>
            <a:r>
              <a:rPr lang="en-US" sz="2800" dirty="0" smtClean="0"/>
              <a:t>: </a:t>
            </a:r>
            <a:r>
              <a:rPr lang="en-US" dirty="0" smtClean="0"/>
              <a:t>between two tasks of the same job</a:t>
            </a:r>
          </a:p>
          <a:p>
            <a:pPr lvl="1"/>
            <a:endParaRPr lang="en-US" dirty="0"/>
          </a:p>
          <a:p>
            <a:pPr lvl="1"/>
            <a:endParaRPr lang="en-US" dirty="0" smtClean="0"/>
          </a:p>
          <a:p>
            <a:pPr lvl="1"/>
            <a:endParaRPr lang="en-US" dirty="0"/>
          </a:p>
          <a:p>
            <a:pPr marL="377016" lvl="1" indent="0">
              <a:buNone/>
            </a:pPr>
            <a:endParaRPr lang="en-US" dirty="0" smtClean="0"/>
          </a:p>
          <a:p>
            <a:pPr marL="377016" lvl="1" indent="0">
              <a:buNone/>
            </a:pPr>
            <a:endParaRPr lang="en-US" dirty="0" smtClean="0"/>
          </a:p>
          <a:p>
            <a:pPr marL="377016" lvl="1" indent="0">
              <a:buNone/>
            </a:pPr>
            <a:r>
              <a:rPr lang="en-US" sz="2800" b="1" dirty="0" smtClean="0"/>
              <a:t>Resource</a:t>
            </a:r>
            <a:r>
              <a:rPr lang="en-US" dirty="0" smtClean="0"/>
              <a:t>:  Machines execute at most one job at a time</a:t>
            </a:r>
          </a:p>
        </p:txBody>
      </p:sp>
      <p:cxnSp>
        <p:nvCxnSpPr>
          <p:cNvPr id="41" name="Straight Connector 40"/>
          <p:cNvCxnSpPr/>
          <p:nvPr/>
        </p:nvCxnSpPr>
        <p:spPr>
          <a:xfrm>
            <a:off x="1854561" y="2343952"/>
            <a:ext cx="0" cy="164592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1854561" y="2343953"/>
            <a:ext cx="1387401" cy="1635619"/>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854561" y="2343953"/>
            <a:ext cx="2774802"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854561" y="2343953"/>
            <a:ext cx="4546803"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854561" y="2343953"/>
            <a:ext cx="5716071"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1854561" y="2343953"/>
            <a:ext cx="1937939"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3246849" y="2343953"/>
            <a:ext cx="545650" cy="1635619"/>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3814779" y="2343953"/>
            <a:ext cx="797536"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814779" y="2343953"/>
            <a:ext cx="2577531"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3792500" y="2343953"/>
            <a:ext cx="3778132"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4629363" y="2343953"/>
            <a:ext cx="1101074"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730437" y="2343953"/>
            <a:ext cx="670927"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5730437" y="2343953"/>
            <a:ext cx="1840195"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1854561" y="2343953"/>
            <a:ext cx="3875877"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1854561" y="2343953"/>
            <a:ext cx="5649125"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3246849" y="2343953"/>
            <a:ext cx="4256836" cy="1635619"/>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3241962" y="2343953"/>
            <a:ext cx="2488477" cy="1635619"/>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4629363" y="2343953"/>
            <a:ext cx="2874322"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6392310" y="2343953"/>
            <a:ext cx="1111376"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7503686" y="2343953"/>
            <a:ext cx="66946"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2397986" y="3383742"/>
            <a:ext cx="307050" cy="335037"/>
          </a:xfrm>
          <a:prstGeom prst="rect">
            <a:avLst/>
          </a:prstGeom>
          <a:noFill/>
        </p:spPr>
        <p:txBody>
          <a:bodyPr wrap="none" rtlCol="0">
            <a:spAutoFit/>
          </a:bodyPr>
          <a:lstStyle/>
          <a:p>
            <a:r>
              <a:rPr lang="en-US" b="1" dirty="0">
                <a:solidFill>
                  <a:srgbClr val="7030A0"/>
                </a:solidFill>
              </a:rPr>
              <a:t>4</a:t>
            </a:r>
            <a:endParaRPr lang="en-US" b="1" dirty="0" smtClean="0">
              <a:solidFill>
                <a:srgbClr val="7030A0"/>
              </a:solidFill>
            </a:endParaRPr>
          </a:p>
        </p:txBody>
      </p:sp>
      <p:sp>
        <p:nvSpPr>
          <p:cNvPr id="62" name="TextBox 61"/>
          <p:cNvSpPr txBox="1"/>
          <p:nvPr/>
        </p:nvSpPr>
        <p:spPr>
          <a:xfrm>
            <a:off x="4060021" y="2994244"/>
            <a:ext cx="307050" cy="335037"/>
          </a:xfrm>
          <a:prstGeom prst="rect">
            <a:avLst/>
          </a:prstGeom>
          <a:noFill/>
        </p:spPr>
        <p:txBody>
          <a:bodyPr wrap="none" rtlCol="0">
            <a:spAutoFit/>
          </a:bodyPr>
          <a:lstStyle/>
          <a:p>
            <a:r>
              <a:rPr lang="en-US" b="1" dirty="0" smtClean="0">
                <a:solidFill>
                  <a:srgbClr val="7030A0"/>
                </a:solidFill>
              </a:rPr>
              <a:t>1</a:t>
            </a:r>
          </a:p>
        </p:txBody>
      </p:sp>
      <p:sp>
        <p:nvSpPr>
          <p:cNvPr id="63" name="TextBox 62"/>
          <p:cNvSpPr txBox="1"/>
          <p:nvPr/>
        </p:nvSpPr>
        <p:spPr>
          <a:xfrm>
            <a:off x="3212677" y="2980614"/>
            <a:ext cx="307050" cy="335037"/>
          </a:xfrm>
          <a:prstGeom prst="rect">
            <a:avLst/>
          </a:prstGeom>
          <a:noFill/>
        </p:spPr>
        <p:txBody>
          <a:bodyPr wrap="none" rtlCol="0">
            <a:spAutoFit/>
          </a:bodyPr>
          <a:lstStyle/>
          <a:p>
            <a:r>
              <a:rPr lang="en-US" b="1" dirty="0">
                <a:solidFill>
                  <a:srgbClr val="7030A0"/>
                </a:solidFill>
              </a:rPr>
              <a:t>3</a:t>
            </a:r>
            <a:endParaRPr lang="en-US" b="1" dirty="0" smtClean="0">
              <a:solidFill>
                <a:srgbClr val="7030A0"/>
              </a:solidFill>
            </a:endParaRPr>
          </a:p>
        </p:txBody>
      </p:sp>
      <p:sp>
        <p:nvSpPr>
          <p:cNvPr id="64" name="TextBox 63"/>
          <p:cNvSpPr txBox="1"/>
          <p:nvPr/>
        </p:nvSpPr>
        <p:spPr>
          <a:xfrm>
            <a:off x="5179900" y="3222189"/>
            <a:ext cx="307050" cy="335037"/>
          </a:xfrm>
          <a:prstGeom prst="rect">
            <a:avLst/>
          </a:prstGeom>
          <a:noFill/>
        </p:spPr>
        <p:txBody>
          <a:bodyPr wrap="none" rtlCol="0">
            <a:spAutoFit/>
          </a:bodyPr>
          <a:lstStyle/>
          <a:p>
            <a:r>
              <a:rPr lang="en-US" b="1" dirty="0">
                <a:solidFill>
                  <a:srgbClr val="7030A0"/>
                </a:solidFill>
              </a:rPr>
              <a:t>2</a:t>
            </a:r>
            <a:endParaRPr lang="en-US" b="1" dirty="0" smtClean="0">
              <a:solidFill>
                <a:srgbClr val="7030A0"/>
              </a:solidFill>
            </a:endParaRPr>
          </a:p>
        </p:txBody>
      </p:sp>
      <p:cxnSp>
        <p:nvCxnSpPr>
          <p:cNvPr id="65" name="Straight Connector 64"/>
          <p:cNvCxnSpPr/>
          <p:nvPr/>
        </p:nvCxnSpPr>
        <p:spPr>
          <a:xfrm>
            <a:off x="1829248" y="4726543"/>
            <a:ext cx="0" cy="1648500"/>
          </a:xfrm>
          <a:prstGeom prst="line">
            <a:avLst/>
          </a:prstGeom>
          <a:ln>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829248" y="4726543"/>
            <a:ext cx="1393545"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1829248" y="4726543"/>
            <a:ext cx="2787090"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1829248" y="4726543"/>
            <a:ext cx="4566938"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829248" y="4726543"/>
            <a:ext cx="5741384"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1829248" y="4726543"/>
            <a:ext cx="1946521"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3227702" y="4726543"/>
            <a:ext cx="548067" cy="16485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3798146" y="4726543"/>
            <a:ext cx="801067"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3798146" y="4726543"/>
            <a:ext cx="2588946" cy="16485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3775769" y="4726543"/>
            <a:ext cx="3794863"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a:off x="4616338" y="4726543"/>
            <a:ext cx="1105950"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5722288" y="4726543"/>
            <a:ext cx="673898"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5722288" y="4726543"/>
            <a:ext cx="1848344"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H="1">
            <a:off x="1829248" y="4726543"/>
            <a:ext cx="3893041"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a:off x="1829248" y="4726543"/>
            <a:ext cx="5674141"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a:off x="3227702" y="4726543"/>
            <a:ext cx="4275687"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a:off x="3222793" y="4726543"/>
            <a:ext cx="2499497"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4616338" y="4726543"/>
            <a:ext cx="2887051"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6387092" y="4726543"/>
            <a:ext cx="1116297"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7503389" y="4726543"/>
            <a:ext cx="67243"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6" name="TextBox 115"/>
              <p:cNvSpPr txBox="1"/>
              <p:nvPr/>
            </p:nvSpPr>
            <p:spPr>
              <a:xfrm>
                <a:off x="2595878" y="6400801"/>
                <a:ext cx="4416337" cy="4049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chemeClr val="bg1"/>
                              </a:solidFill>
                              <a:latin typeface="Cambria Math"/>
                            </a:rPr>
                          </m:ctrlPr>
                        </m:dPr>
                        <m:e>
                          <m:r>
                            <a:rPr lang="en-US" i="1">
                              <a:solidFill>
                                <a:schemeClr val="bg1"/>
                              </a:solidFill>
                              <a:latin typeface="Cambria Math"/>
                            </a:rPr>
                            <m:t>𝑠𝑡𝑎𝑟</m:t>
                          </m:r>
                          <m:sSub>
                            <m:sSubPr>
                              <m:ctrlPr>
                                <a:rPr lang="en-US" i="1">
                                  <a:solidFill>
                                    <a:schemeClr val="bg1"/>
                                  </a:solidFill>
                                  <a:latin typeface="Cambria Math"/>
                                </a:rPr>
                              </m:ctrlPr>
                            </m:sSubPr>
                            <m:e>
                              <m:r>
                                <a:rPr lang="en-US" i="1">
                                  <a:solidFill>
                                    <a:schemeClr val="bg1"/>
                                  </a:solidFill>
                                  <a:latin typeface="Cambria Math"/>
                                </a:rPr>
                                <m:t>𝑡</m:t>
                              </m:r>
                            </m:e>
                            <m:sub>
                              <m:r>
                                <a:rPr lang="en-US" i="1">
                                  <a:solidFill>
                                    <a:schemeClr val="bg1"/>
                                  </a:solidFill>
                                  <a:latin typeface="Cambria Math"/>
                                </a:rPr>
                                <m:t>2,</m:t>
                              </m:r>
                              <m:r>
                                <a:rPr lang="en-US" b="0" i="1" smtClean="0">
                                  <a:solidFill>
                                    <a:schemeClr val="bg1"/>
                                  </a:solidFill>
                                  <a:latin typeface="Cambria Math"/>
                                </a:rPr>
                                <m:t>2</m:t>
                              </m:r>
                            </m:sub>
                          </m:sSub>
                          <m:r>
                            <a:rPr lang="en-US" i="1">
                              <a:solidFill>
                                <a:schemeClr val="bg1"/>
                              </a:solidFill>
                              <a:latin typeface="Cambria Math"/>
                            </a:rPr>
                            <m:t>..</m:t>
                          </m:r>
                          <m:r>
                            <a:rPr lang="en-US" i="1">
                              <a:solidFill>
                                <a:schemeClr val="bg1"/>
                              </a:solidFill>
                              <a:latin typeface="Cambria Math"/>
                            </a:rPr>
                            <m:t>𝑒𝑛</m:t>
                          </m:r>
                          <m:sSub>
                            <m:sSubPr>
                              <m:ctrlPr>
                                <a:rPr lang="en-US" i="1">
                                  <a:solidFill>
                                    <a:schemeClr val="bg1"/>
                                  </a:solidFill>
                                  <a:latin typeface="Cambria Math"/>
                                </a:rPr>
                              </m:ctrlPr>
                            </m:sSubPr>
                            <m:e>
                              <m:r>
                                <a:rPr lang="en-US" i="1">
                                  <a:solidFill>
                                    <a:schemeClr val="bg1"/>
                                  </a:solidFill>
                                  <a:latin typeface="Cambria Math"/>
                                </a:rPr>
                                <m:t>𝑑</m:t>
                              </m:r>
                            </m:e>
                            <m:sub>
                              <m:r>
                                <a:rPr lang="en-US" i="1">
                                  <a:solidFill>
                                    <a:schemeClr val="bg1"/>
                                  </a:solidFill>
                                  <a:latin typeface="Cambria Math"/>
                                </a:rPr>
                                <m:t>2,</m:t>
                              </m:r>
                              <m:r>
                                <a:rPr lang="en-US" b="0" i="1" smtClean="0">
                                  <a:solidFill>
                                    <a:schemeClr val="bg1"/>
                                  </a:solidFill>
                                  <a:latin typeface="Cambria Math"/>
                                </a:rPr>
                                <m:t>2</m:t>
                              </m:r>
                            </m:sub>
                          </m:sSub>
                        </m:e>
                      </m:d>
                      <m:r>
                        <a:rPr lang="en-US" i="1">
                          <a:solidFill>
                            <a:schemeClr val="bg1"/>
                          </a:solidFill>
                          <a:latin typeface="Cambria Math"/>
                        </a:rPr>
                        <m:t>∩</m:t>
                      </m:r>
                      <m:d>
                        <m:dPr>
                          <m:begChr m:val="["/>
                          <m:endChr m:val="]"/>
                          <m:ctrlPr>
                            <a:rPr lang="en-US" i="1">
                              <a:solidFill>
                                <a:schemeClr val="bg1"/>
                              </a:solidFill>
                              <a:latin typeface="Cambria Math"/>
                            </a:rPr>
                          </m:ctrlPr>
                        </m:dPr>
                        <m:e>
                          <m:r>
                            <a:rPr lang="en-US" i="1">
                              <a:solidFill>
                                <a:schemeClr val="bg1"/>
                              </a:solidFill>
                              <a:latin typeface="Cambria Math"/>
                            </a:rPr>
                            <m:t>𝑠𝑡𝑎𝑟</m:t>
                          </m:r>
                          <m:sSub>
                            <m:sSubPr>
                              <m:ctrlPr>
                                <a:rPr lang="en-US" i="1">
                                  <a:solidFill>
                                    <a:schemeClr val="bg1"/>
                                  </a:solidFill>
                                  <a:latin typeface="Cambria Math"/>
                                </a:rPr>
                              </m:ctrlPr>
                            </m:sSubPr>
                            <m:e>
                              <m:r>
                                <a:rPr lang="en-US" i="1">
                                  <a:solidFill>
                                    <a:schemeClr val="bg1"/>
                                  </a:solidFill>
                                  <a:latin typeface="Cambria Math"/>
                                </a:rPr>
                                <m:t>𝑡</m:t>
                              </m:r>
                            </m:e>
                            <m:sub>
                              <m:r>
                                <a:rPr lang="en-US" b="0" i="1" smtClean="0">
                                  <a:solidFill>
                                    <a:schemeClr val="bg1"/>
                                  </a:solidFill>
                                  <a:latin typeface="Cambria Math"/>
                                </a:rPr>
                                <m:t>4</m:t>
                              </m:r>
                              <m:r>
                                <a:rPr lang="en-US" i="1">
                                  <a:solidFill>
                                    <a:schemeClr val="bg1"/>
                                  </a:solidFill>
                                  <a:latin typeface="Cambria Math"/>
                                </a:rPr>
                                <m:t>,</m:t>
                              </m:r>
                              <m:r>
                                <a:rPr lang="en-US" b="0" i="1" smtClean="0">
                                  <a:solidFill>
                                    <a:schemeClr val="bg1"/>
                                  </a:solidFill>
                                  <a:latin typeface="Cambria Math"/>
                                </a:rPr>
                                <m:t>2</m:t>
                              </m:r>
                            </m:sub>
                          </m:sSub>
                          <m:r>
                            <a:rPr lang="en-US" i="1">
                              <a:solidFill>
                                <a:schemeClr val="bg1"/>
                              </a:solidFill>
                              <a:latin typeface="Cambria Math"/>
                            </a:rPr>
                            <m:t>..</m:t>
                          </m:r>
                          <m:r>
                            <a:rPr lang="en-US" i="1">
                              <a:solidFill>
                                <a:schemeClr val="bg1"/>
                              </a:solidFill>
                              <a:latin typeface="Cambria Math"/>
                            </a:rPr>
                            <m:t>𝑒𝑛</m:t>
                          </m:r>
                          <m:sSub>
                            <m:sSubPr>
                              <m:ctrlPr>
                                <a:rPr lang="en-US" i="1">
                                  <a:solidFill>
                                    <a:schemeClr val="bg1"/>
                                  </a:solidFill>
                                  <a:latin typeface="Cambria Math"/>
                                </a:rPr>
                              </m:ctrlPr>
                            </m:sSubPr>
                            <m:e>
                              <m:r>
                                <a:rPr lang="en-US" i="1">
                                  <a:solidFill>
                                    <a:schemeClr val="bg1"/>
                                  </a:solidFill>
                                  <a:latin typeface="Cambria Math"/>
                                </a:rPr>
                                <m:t>𝑑</m:t>
                              </m:r>
                            </m:e>
                            <m:sub>
                              <m:r>
                                <a:rPr lang="en-US" b="0" i="1" smtClean="0">
                                  <a:solidFill>
                                    <a:schemeClr val="bg1"/>
                                  </a:solidFill>
                                  <a:latin typeface="Cambria Math"/>
                                </a:rPr>
                                <m:t>4</m:t>
                              </m:r>
                              <m:r>
                                <a:rPr lang="en-US" i="1">
                                  <a:solidFill>
                                    <a:schemeClr val="bg1"/>
                                  </a:solidFill>
                                  <a:latin typeface="Cambria Math"/>
                                </a:rPr>
                                <m:t>,</m:t>
                              </m:r>
                              <m:r>
                                <a:rPr lang="en-US" b="0" i="1" smtClean="0">
                                  <a:solidFill>
                                    <a:schemeClr val="bg1"/>
                                  </a:solidFill>
                                  <a:latin typeface="Cambria Math"/>
                                </a:rPr>
                                <m:t>2</m:t>
                              </m:r>
                            </m:sub>
                          </m:sSub>
                        </m:e>
                      </m:d>
                      <m:r>
                        <a:rPr lang="en-US" i="1">
                          <a:solidFill>
                            <a:schemeClr val="bg1"/>
                          </a:solidFill>
                          <a:latin typeface="Cambria Math"/>
                        </a:rPr>
                        <m:t>=</m:t>
                      </m:r>
                      <m:r>
                        <a:rPr lang="en-US" b="0" i="1" smtClean="0">
                          <a:solidFill>
                            <a:schemeClr val="bg1"/>
                          </a:solidFill>
                          <a:latin typeface="Cambria Math"/>
                        </a:rPr>
                        <m:t>∅</m:t>
                      </m:r>
                    </m:oMath>
                  </m:oMathPara>
                </a14:m>
                <a:endParaRPr lang="en-US" dirty="0" smtClean="0">
                  <a:solidFill>
                    <a:schemeClr val="bg1"/>
                  </a:solidFill>
                </a:endParaRPr>
              </a:p>
            </p:txBody>
          </p:sp>
        </mc:Choice>
        <mc:Fallback xmlns="" xmlns:mv="urn:schemas-microsoft-com:mac:vml">
          <p:sp>
            <p:nvSpPr>
              <p:cNvPr id="116" name="TextBox 115"/>
              <p:cNvSpPr txBox="1">
                <a:spLocks noRot="1" noChangeAspect="1" noMove="1" noResize="1" noEditPoints="1" noAdjustHandles="1" noChangeArrowheads="1" noChangeShapeType="1" noTextEdit="1"/>
              </p:cNvSpPr>
              <p:nvPr/>
            </p:nvSpPr>
            <p:spPr>
              <a:xfrm>
                <a:off x="2595878" y="6400801"/>
                <a:ext cx="4416337" cy="404983"/>
              </a:xfrm>
              <a:prstGeom prst="rect">
                <a:avLst/>
              </a:prstGeom>
              <a:blipFill rotWithShape="1">
                <a:blip r:embed="rId2"/>
                <a:stretch>
                  <a:fillRect t="-1515" r="-1519" b="-21212"/>
                </a:stretch>
              </a:blipFill>
            </p:spPr>
            <p:txBody>
              <a:bodyPr/>
              <a:lstStyle/>
              <a:p>
                <a:r>
                  <a:rPr lang="en-US">
                    <a:noFill/>
                  </a:rPr>
                  <a:t> </a:t>
                </a:r>
              </a:p>
            </p:txBody>
          </p:sp>
        </mc:Fallback>
      </mc:AlternateContent>
      <p:cxnSp>
        <p:nvCxnSpPr>
          <p:cNvPr id="85" name="Straight Connector 84"/>
          <p:cNvCxnSpPr/>
          <p:nvPr/>
        </p:nvCxnSpPr>
        <p:spPr>
          <a:xfrm>
            <a:off x="1829248" y="4726543"/>
            <a:ext cx="0" cy="164592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7681066"/>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a:t>Job Shop Scheduling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1412875"/>
                <a:ext cx="8382000" cy="3255122"/>
              </a:xfrm>
            </p:spPr>
            <p:txBody>
              <a:bodyPr/>
              <a:lstStyle/>
              <a:p>
                <a:pPr marL="0" indent="0">
                  <a:buNone/>
                </a:pPr>
                <a:r>
                  <a:rPr lang="en-US" b="1" dirty="0" smtClean="0">
                    <a:solidFill>
                      <a:srgbClr val="7030A0"/>
                    </a:solidFill>
                  </a:rPr>
                  <a:t>Constraints:	</a:t>
                </a:r>
                <a:r>
                  <a:rPr lang="en-US" dirty="0" smtClean="0"/>
                  <a:t>				</a:t>
                </a:r>
                <a:r>
                  <a:rPr lang="en-US" b="1" dirty="0" smtClean="0">
                    <a:solidFill>
                      <a:srgbClr val="7030A0"/>
                    </a:solidFill>
                  </a:rPr>
                  <a:t>Encoding:</a:t>
                </a:r>
              </a:p>
              <a:p>
                <a:pPr marL="377016" lvl="1" indent="0">
                  <a:buNone/>
                </a:pPr>
                <a:r>
                  <a:rPr lang="en-US" sz="2800" b="1" dirty="0" smtClean="0"/>
                  <a:t>Precedence</a:t>
                </a:r>
                <a:r>
                  <a:rPr lang="en-US" sz="2800" dirty="0" smtClean="0"/>
                  <a:t>:</a:t>
                </a:r>
                <a:r>
                  <a:rPr lang="en-US" i="1" dirty="0">
                    <a:latin typeface="Cambria Math"/>
                  </a:rPr>
                  <a:t>	</a:t>
                </a:r>
                <a:r>
                  <a:rPr lang="en-US" i="1" dirty="0" smtClean="0">
                    <a:latin typeface="Cambria Math"/>
                  </a:rPr>
                  <a:t>			</a:t>
                </a:r>
                <a14:m>
                  <m:oMath xmlns:m="http://schemas.openxmlformats.org/officeDocument/2006/math">
                    <m:sSub>
                      <m:sSubPr>
                        <m:ctrlPr>
                          <a:rPr lang="en-US" i="1">
                            <a:latin typeface="Cambria Math"/>
                          </a:rPr>
                        </m:ctrlPr>
                      </m:sSubPr>
                      <m:e>
                        <m:r>
                          <a:rPr lang="en-US" i="1">
                            <a:latin typeface="Cambria Math"/>
                          </a:rPr>
                          <m:t>𝑡</m:t>
                        </m:r>
                      </m:e>
                      <m:sub>
                        <m:r>
                          <a:rPr lang="en-US" i="1">
                            <a:latin typeface="Cambria Math"/>
                          </a:rPr>
                          <m:t>2,3</m:t>
                        </m:r>
                      </m:sub>
                    </m:sSub>
                  </m:oMath>
                </a14:m>
                <a:r>
                  <a:rPr lang="en-US" i="1" dirty="0" smtClean="0">
                    <a:latin typeface="Cambria Math"/>
                  </a:rPr>
                  <a:t> - </a:t>
                </a:r>
                <a:r>
                  <a:rPr lang="en-US" dirty="0" smtClean="0">
                    <a:latin typeface="Cambria Math"/>
                  </a:rPr>
                  <a:t>start time of </a:t>
                </a:r>
                <a:br>
                  <a:rPr lang="en-US" dirty="0" smtClean="0">
                    <a:latin typeface="Cambria Math"/>
                  </a:rPr>
                </a:br>
                <a:r>
                  <a:rPr lang="en-US" dirty="0" smtClean="0">
                    <a:latin typeface="Cambria Math"/>
                  </a:rPr>
                  <a:t>						          job 2 on </a:t>
                </a:r>
                <a:r>
                  <a:rPr lang="en-US" dirty="0" err="1" smtClean="0">
                    <a:latin typeface="Cambria Math"/>
                  </a:rPr>
                  <a:t>mach</a:t>
                </a:r>
                <a:r>
                  <a:rPr lang="en-US" dirty="0" smtClean="0">
                    <a:latin typeface="Cambria Math"/>
                  </a:rPr>
                  <a:t> 3</a:t>
                </a:r>
              </a:p>
              <a:p>
                <a:pPr marL="377016" lvl="1" indent="0">
                  <a:buNone/>
                </a:pPr>
                <a:r>
                  <a:rPr lang="en-US" i="1" dirty="0">
                    <a:latin typeface="Cambria Math"/>
                  </a:rPr>
                  <a:t>	</a:t>
                </a:r>
                <a:r>
                  <a:rPr lang="en-US" i="1" dirty="0" smtClean="0">
                    <a:latin typeface="Cambria Math"/>
                  </a:rPr>
                  <a:t>					</a:t>
                </a:r>
                <a14:m>
                  <m:oMath xmlns:m="http://schemas.openxmlformats.org/officeDocument/2006/math">
                    <m:sSub>
                      <m:sSubPr>
                        <m:ctrlPr>
                          <a:rPr lang="en-US" i="1">
                            <a:latin typeface="Cambria Math"/>
                          </a:rPr>
                        </m:ctrlPr>
                      </m:sSubPr>
                      <m:e>
                        <m:r>
                          <a:rPr lang="en-US" i="1">
                            <a:latin typeface="Cambria Math"/>
                          </a:rPr>
                          <m:t>𝑑</m:t>
                        </m:r>
                      </m:e>
                      <m:sub>
                        <m:r>
                          <a:rPr lang="en-US" i="1">
                            <a:latin typeface="Cambria Math"/>
                          </a:rPr>
                          <m:t>2,3</m:t>
                        </m:r>
                      </m:sub>
                    </m:sSub>
                  </m:oMath>
                </a14:m>
                <a:r>
                  <a:rPr lang="en-US" i="1" dirty="0" smtClean="0">
                    <a:latin typeface="Cambria Math"/>
                  </a:rPr>
                  <a:t> -</a:t>
                </a:r>
                <a:r>
                  <a:rPr lang="en-US" dirty="0" smtClean="0">
                    <a:latin typeface="Cambria Math"/>
                  </a:rPr>
                  <a:t> duration of</a:t>
                </a:r>
                <a:br>
                  <a:rPr lang="en-US" dirty="0" smtClean="0">
                    <a:latin typeface="Cambria Math"/>
                  </a:rPr>
                </a:br>
                <a:r>
                  <a:rPr lang="en-US" dirty="0" smtClean="0">
                    <a:latin typeface="Cambria Math"/>
                  </a:rPr>
                  <a:t>						           job 2 on </a:t>
                </a:r>
                <a:r>
                  <a:rPr lang="en-US" dirty="0" err="1" smtClean="0">
                    <a:latin typeface="Cambria Math"/>
                  </a:rPr>
                  <a:t>mach</a:t>
                </a:r>
                <a:r>
                  <a:rPr lang="en-US" dirty="0" smtClean="0">
                    <a:latin typeface="Cambria Math"/>
                  </a:rPr>
                  <a:t> 3</a:t>
                </a:r>
                <a:endParaRPr lang="en-US" i="1" dirty="0" smtClean="0">
                  <a:latin typeface="Cambria Math"/>
                </a:endParaRPr>
              </a:p>
              <a:p>
                <a:pPr marL="377016" lvl="1" indent="0">
                  <a:buNone/>
                </a:pPr>
                <a:r>
                  <a:rPr lang="en-US" b="0" i="1" dirty="0">
                    <a:latin typeface="Cambria Math"/>
                  </a:rPr>
                  <a:t>	</a:t>
                </a:r>
                <a:r>
                  <a:rPr lang="en-US" b="0" i="1" dirty="0" smtClean="0">
                    <a:latin typeface="Cambria Math"/>
                  </a:rPr>
                  <a:t>					</a:t>
                </a:r>
                <a14:m>
                  <m:oMath xmlns:m="http://schemas.openxmlformats.org/officeDocument/2006/math">
                    <m:sSub>
                      <m:sSubPr>
                        <m:ctrlPr>
                          <a:rPr lang="en-US" b="0" i="1" smtClean="0">
                            <a:latin typeface="Cambria Math"/>
                          </a:rPr>
                        </m:ctrlPr>
                      </m:sSubPr>
                      <m:e>
                        <m:r>
                          <a:rPr lang="en-US" b="0" i="1" smtClean="0">
                            <a:latin typeface="Cambria Math"/>
                          </a:rPr>
                          <m:t>𝑡</m:t>
                        </m:r>
                      </m:e>
                      <m:sub>
                        <m:r>
                          <a:rPr lang="en-US" b="0" i="1" smtClean="0">
                            <a:latin typeface="Cambria Math"/>
                          </a:rPr>
                          <m:t>2,3</m:t>
                        </m:r>
                      </m:sub>
                    </m:sSub>
                    <m:r>
                      <a:rPr lang="en-US" b="0" i="1" smtClean="0">
                        <a:latin typeface="Cambria Math"/>
                      </a:rPr>
                      <m:t>+</m:t>
                    </m:r>
                    <m:sSub>
                      <m:sSubPr>
                        <m:ctrlPr>
                          <a:rPr lang="en-US" b="0" i="1" smtClean="0">
                            <a:latin typeface="Cambria Math"/>
                          </a:rPr>
                        </m:ctrlPr>
                      </m:sSubPr>
                      <m:e>
                        <m:r>
                          <a:rPr lang="en-US" b="0" i="1" smtClean="0">
                            <a:latin typeface="Cambria Math"/>
                          </a:rPr>
                          <m:t>𝑑</m:t>
                        </m:r>
                      </m:e>
                      <m:sub>
                        <m:r>
                          <a:rPr lang="en-US" b="0" i="1" smtClean="0">
                            <a:latin typeface="Cambria Math"/>
                          </a:rPr>
                          <m:t>2,3</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2,4</m:t>
                        </m:r>
                      </m:sub>
                    </m:sSub>
                  </m:oMath>
                </a14:m>
                <a:endParaRPr lang="en-US" dirty="0" smtClean="0"/>
              </a:p>
              <a:p>
                <a:pPr marL="377016" lvl="1" indent="0">
                  <a:buNone/>
                </a:pPr>
                <a:endParaRPr lang="en-US" dirty="0" smtClean="0"/>
              </a:p>
              <a:p>
                <a:pPr marL="377016" lvl="1" indent="0">
                  <a:buNone/>
                </a:pPr>
                <a:r>
                  <a:rPr lang="en-US" sz="2800" b="1" dirty="0" smtClean="0"/>
                  <a:t>Resource</a:t>
                </a:r>
                <a:r>
                  <a:rPr lang="en-US" sz="2800" dirty="0" smtClean="0"/>
                  <a:t>:</a:t>
                </a:r>
              </a:p>
            </p:txBody>
          </p:sp>
        </mc:Choice>
        <mc:Fallback xmlns="" xmlns:mv="urn:schemas-microsoft-com:mac:vml">
          <p:sp>
            <p:nvSpPr>
              <p:cNvPr id="3" name="Content Placeholder 2"/>
              <p:cNvSpPr>
                <a:spLocks noGrp="1" noRot="1" noChangeAspect="1" noMove="1" noResize="1" noEditPoints="1" noAdjustHandles="1" noChangeArrowheads="1" noChangeShapeType="1" noTextEdit="1"/>
              </p:cNvSpPr>
              <p:nvPr>
                <p:ph idx="1"/>
              </p:nvPr>
            </p:nvSpPr>
            <p:spPr>
              <a:xfrm>
                <a:off x="381000" y="1412875"/>
                <a:ext cx="8382000" cy="3255122"/>
              </a:xfrm>
              <a:blipFill rotWithShape="1">
                <a:blip r:embed="rId2"/>
                <a:stretch>
                  <a:fillRect l="-2618" t="-4494" r="-1673" b="-5618"/>
                </a:stretch>
              </a:blipFill>
            </p:spPr>
            <p:txBody>
              <a:bodyPr/>
              <a:lstStyle/>
              <a:p>
                <a:r>
                  <a:rPr lang="en-US">
                    <a:noFill/>
                  </a:rPr>
                  <a:t> </a:t>
                </a:r>
              </a:p>
            </p:txBody>
          </p:sp>
        </mc:Fallback>
      </mc:AlternateContent>
      <p:cxnSp>
        <p:nvCxnSpPr>
          <p:cNvPr id="41" name="Straight Connector 40"/>
          <p:cNvCxnSpPr/>
          <p:nvPr/>
        </p:nvCxnSpPr>
        <p:spPr>
          <a:xfrm>
            <a:off x="874504" y="2264513"/>
            <a:ext cx="0"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74504" y="2264513"/>
            <a:ext cx="928888" cy="12132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74504" y="2264513"/>
            <a:ext cx="1857776"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74504" y="2264513"/>
            <a:ext cx="3044161"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74504" y="2264513"/>
            <a:ext cx="3827005"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874504" y="2264513"/>
            <a:ext cx="1297482"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1806664" y="2264513"/>
            <a:ext cx="365322" cy="12132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186903" y="2264513"/>
            <a:ext cx="533963"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2186903" y="2264513"/>
            <a:ext cx="1725700"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2171986" y="2264513"/>
            <a:ext cx="2529523"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2732280" y="2264513"/>
            <a:ext cx="737187"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469468" y="2264513"/>
            <a:ext cx="449197"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3469468" y="2264513"/>
            <a:ext cx="1232041"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874504" y="2264513"/>
            <a:ext cx="2594965"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874504" y="2264513"/>
            <a:ext cx="3782183"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1806664" y="2264513"/>
            <a:ext cx="2850023" cy="12132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1803392" y="2264513"/>
            <a:ext cx="1666077" cy="12132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2732280" y="2264513"/>
            <a:ext cx="1924407"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3912603" y="2264513"/>
            <a:ext cx="744085"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4656687" y="2264513"/>
            <a:ext cx="44822"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238336" y="3035810"/>
            <a:ext cx="205575" cy="248525"/>
          </a:xfrm>
          <a:prstGeom prst="rect">
            <a:avLst/>
          </a:prstGeom>
          <a:noFill/>
        </p:spPr>
        <p:txBody>
          <a:bodyPr wrap="none" rtlCol="0">
            <a:spAutoFit/>
          </a:bodyPr>
          <a:lstStyle/>
          <a:p>
            <a:r>
              <a:rPr lang="en-US" b="1" dirty="0">
                <a:solidFill>
                  <a:srgbClr val="7030A0"/>
                </a:solidFill>
              </a:rPr>
              <a:t>4</a:t>
            </a:r>
            <a:endParaRPr lang="en-US" b="1" dirty="0" smtClean="0">
              <a:solidFill>
                <a:srgbClr val="7030A0"/>
              </a:solidFill>
            </a:endParaRPr>
          </a:p>
        </p:txBody>
      </p:sp>
      <p:sp>
        <p:nvSpPr>
          <p:cNvPr id="62" name="TextBox 61"/>
          <p:cNvSpPr txBox="1"/>
          <p:nvPr/>
        </p:nvSpPr>
        <p:spPr>
          <a:xfrm>
            <a:off x="2351096" y="2746887"/>
            <a:ext cx="205575" cy="248525"/>
          </a:xfrm>
          <a:prstGeom prst="rect">
            <a:avLst/>
          </a:prstGeom>
          <a:noFill/>
        </p:spPr>
        <p:txBody>
          <a:bodyPr wrap="none" rtlCol="0">
            <a:spAutoFit/>
          </a:bodyPr>
          <a:lstStyle/>
          <a:p>
            <a:r>
              <a:rPr lang="en-US" b="1" dirty="0" smtClean="0">
                <a:solidFill>
                  <a:srgbClr val="7030A0"/>
                </a:solidFill>
              </a:rPr>
              <a:t>1</a:t>
            </a:r>
          </a:p>
        </p:txBody>
      </p:sp>
      <p:sp>
        <p:nvSpPr>
          <p:cNvPr id="63" name="TextBox 62"/>
          <p:cNvSpPr txBox="1"/>
          <p:nvPr/>
        </p:nvSpPr>
        <p:spPr>
          <a:xfrm>
            <a:off x="1783785" y="2736777"/>
            <a:ext cx="205575" cy="248525"/>
          </a:xfrm>
          <a:prstGeom prst="rect">
            <a:avLst/>
          </a:prstGeom>
          <a:noFill/>
        </p:spPr>
        <p:txBody>
          <a:bodyPr wrap="none" rtlCol="0">
            <a:spAutoFit/>
          </a:bodyPr>
          <a:lstStyle/>
          <a:p>
            <a:r>
              <a:rPr lang="en-US" b="1" dirty="0">
                <a:solidFill>
                  <a:srgbClr val="7030A0"/>
                </a:solidFill>
              </a:rPr>
              <a:t>3</a:t>
            </a:r>
            <a:endParaRPr lang="en-US" b="1" dirty="0" smtClean="0">
              <a:solidFill>
                <a:srgbClr val="7030A0"/>
              </a:solidFill>
            </a:endParaRPr>
          </a:p>
        </p:txBody>
      </p:sp>
      <p:sp>
        <p:nvSpPr>
          <p:cNvPr id="64" name="TextBox 63"/>
          <p:cNvSpPr txBox="1"/>
          <p:nvPr/>
        </p:nvSpPr>
        <p:spPr>
          <a:xfrm>
            <a:off x="3100874" y="2915973"/>
            <a:ext cx="205575" cy="248525"/>
          </a:xfrm>
          <a:prstGeom prst="rect">
            <a:avLst/>
          </a:prstGeom>
          <a:noFill/>
        </p:spPr>
        <p:txBody>
          <a:bodyPr wrap="none" rtlCol="0">
            <a:spAutoFit/>
          </a:bodyPr>
          <a:lstStyle/>
          <a:p>
            <a:r>
              <a:rPr lang="en-US" b="1" dirty="0">
                <a:solidFill>
                  <a:srgbClr val="7030A0"/>
                </a:solidFill>
              </a:rPr>
              <a:t>2</a:t>
            </a:r>
            <a:endParaRPr lang="en-US" b="1" dirty="0" smtClean="0">
              <a:solidFill>
                <a:srgbClr val="7030A0"/>
              </a:solidFill>
            </a:endParaRPr>
          </a:p>
        </p:txBody>
      </p:sp>
      <p:cxnSp>
        <p:nvCxnSpPr>
          <p:cNvPr id="65" name="Straight Connector 64"/>
          <p:cNvCxnSpPr/>
          <p:nvPr/>
        </p:nvCxnSpPr>
        <p:spPr>
          <a:xfrm>
            <a:off x="895727" y="4713668"/>
            <a:ext cx="0"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895727" y="4713668"/>
            <a:ext cx="972062"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895727" y="4713668"/>
            <a:ext cx="1944125"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895727" y="4713668"/>
            <a:ext cx="3185652"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895727" y="4713668"/>
            <a:ext cx="4004882"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895727" y="4713668"/>
            <a:ext cx="1357789"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1871214" y="4713668"/>
            <a:ext cx="382302" cy="123656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269125" y="4748012"/>
            <a:ext cx="558782"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2269125" y="4713668"/>
            <a:ext cx="1805910" cy="123656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2253516" y="4713668"/>
            <a:ext cx="2647093"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a:off x="2839852" y="4713668"/>
            <a:ext cx="771452"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3611303" y="4713668"/>
            <a:ext cx="470075"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3611303" y="4713668"/>
            <a:ext cx="1289306"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H="1">
            <a:off x="895727" y="4713668"/>
            <a:ext cx="2715577"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a:off x="895727" y="4713668"/>
            <a:ext cx="3957977"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a:off x="1871214" y="4713668"/>
            <a:ext cx="2982490"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a:off x="1867789" y="4713668"/>
            <a:ext cx="1743515"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2839852" y="4713668"/>
            <a:ext cx="2013852"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4075035" y="4713668"/>
            <a:ext cx="778669" cy="1236568"/>
          </a:xfrm>
          <a:prstGeom prst="line">
            <a:avLst/>
          </a:prstGeom>
          <a:ln>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853704" y="4713668"/>
            <a:ext cx="46905"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6" name="TextBox 115"/>
              <p:cNvSpPr txBox="1"/>
              <p:nvPr/>
            </p:nvSpPr>
            <p:spPr>
              <a:xfrm>
                <a:off x="863811" y="5979219"/>
                <a:ext cx="4416337" cy="4049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solidFill>
                                <a:schemeClr val="bg1"/>
                              </a:solidFill>
                              <a:latin typeface="Cambria Math"/>
                            </a:rPr>
                          </m:ctrlPr>
                        </m:dPr>
                        <m:e>
                          <m:r>
                            <a:rPr lang="en-US" i="1">
                              <a:solidFill>
                                <a:schemeClr val="bg1"/>
                              </a:solidFill>
                              <a:latin typeface="Cambria Math"/>
                            </a:rPr>
                            <m:t>𝑠𝑡𝑎𝑟</m:t>
                          </m:r>
                          <m:sSub>
                            <m:sSubPr>
                              <m:ctrlPr>
                                <a:rPr lang="en-US" i="1">
                                  <a:solidFill>
                                    <a:schemeClr val="bg1"/>
                                  </a:solidFill>
                                  <a:latin typeface="Cambria Math"/>
                                </a:rPr>
                              </m:ctrlPr>
                            </m:sSubPr>
                            <m:e>
                              <m:r>
                                <a:rPr lang="en-US" i="1">
                                  <a:solidFill>
                                    <a:schemeClr val="bg1"/>
                                  </a:solidFill>
                                  <a:latin typeface="Cambria Math"/>
                                </a:rPr>
                                <m:t>𝑡</m:t>
                              </m:r>
                            </m:e>
                            <m:sub>
                              <m:r>
                                <a:rPr lang="en-US" i="1">
                                  <a:solidFill>
                                    <a:schemeClr val="bg1"/>
                                  </a:solidFill>
                                  <a:latin typeface="Cambria Math"/>
                                </a:rPr>
                                <m:t>2,2</m:t>
                              </m:r>
                            </m:sub>
                          </m:sSub>
                          <m:r>
                            <a:rPr lang="en-US" i="1">
                              <a:solidFill>
                                <a:schemeClr val="bg1"/>
                              </a:solidFill>
                              <a:latin typeface="Cambria Math"/>
                            </a:rPr>
                            <m:t>..</m:t>
                          </m:r>
                          <m:r>
                            <a:rPr lang="en-US" i="1">
                              <a:solidFill>
                                <a:schemeClr val="bg1"/>
                              </a:solidFill>
                              <a:latin typeface="Cambria Math"/>
                            </a:rPr>
                            <m:t>𝑒𝑛</m:t>
                          </m:r>
                          <m:sSub>
                            <m:sSubPr>
                              <m:ctrlPr>
                                <a:rPr lang="en-US" i="1">
                                  <a:solidFill>
                                    <a:schemeClr val="bg1"/>
                                  </a:solidFill>
                                  <a:latin typeface="Cambria Math"/>
                                </a:rPr>
                              </m:ctrlPr>
                            </m:sSubPr>
                            <m:e>
                              <m:r>
                                <a:rPr lang="en-US" i="1">
                                  <a:solidFill>
                                    <a:schemeClr val="bg1"/>
                                  </a:solidFill>
                                  <a:latin typeface="Cambria Math"/>
                                </a:rPr>
                                <m:t>𝑑</m:t>
                              </m:r>
                            </m:e>
                            <m:sub>
                              <m:r>
                                <a:rPr lang="en-US" i="1">
                                  <a:solidFill>
                                    <a:schemeClr val="bg1"/>
                                  </a:solidFill>
                                  <a:latin typeface="Cambria Math"/>
                                </a:rPr>
                                <m:t>2,2</m:t>
                              </m:r>
                            </m:sub>
                          </m:sSub>
                        </m:e>
                      </m:d>
                      <m:r>
                        <a:rPr lang="en-US" i="1">
                          <a:solidFill>
                            <a:schemeClr val="bg1"/>
                          </a:solidFill>
                          <a:latin typeface="Cambria Math"/>
                        </a:rPr>
                        <m:t>∩</m:t>
                      </m:r>
                      <m:d>
                        <m:dPr>
                          <m:begChr m:val="["/>
                          <m:endChr m:val="]"/>
                          <m:ctrlPr>
                            <a:rPr lang="en-US" i="1">
                              <a:solidFill>
                                <a:schemeClr val="bg1"/>
                              </a:solidFill>
                              <a:latin typeface="Cambria Math"/>
                            </a:rPr>
                          </m:ctrlPr>
                        </m:dPr>
                        <m:e>
                          <m:r>
                            <a:rPr lang="en-US" i="1">
                              <a:solidFill>
                                <a:schemeClr val="bg1"/>
                              </a:solidFill>
                              <a:latin typeface="Cambria Math"/>
                            </a:rPr>
                            <m:t>𝑠𝑡𝑎𝑟</m:t>
                          </m:r>
                          <m:sSub>
                            <m:sSubPr>
                              <m:ctrlPr>
                                <a:rPr lang="en-US" i="1">
                                  <a:solidFill>
                                    <a:schemeClr val="bg1"/>
                                  </a:solidFill>
                                  <a:latin typeface="Cambria Math"/>
                                </a:rPr>
                              </m:ctrlPr>
                            </m:sSubPr>
                            <m:e>
                              <m:r>
                                <a:rPr lang="en-US" i="1">
                                  <a:solidFill>
                                    <a:schemeClr val="bg1"/>
                                  </a:solidFill>
                                  <a:latin typeface="Cambria Math"/>
                                </a:rPr>
                                <m:t>𝑡</m:t>
                              </m:r>
                            </m:e>
                            <m:sub>
                              <m:r>
                                <a:rPr lang="en-US" i="1">
                                  <a:solidFill>
                                    <a:schemeClr val="bg1"/>
                                  </a:solidFill>
                                  <a:latin typeface="Cambria Math"/>
                                </a:rPr>
                                <m:t>4,2</m:t>
                              </m:r>
                            </m:sub>
                          </m:sSub>
                          <m:r>
                            <a:rPr lang="en-US" i="1">
                              <a:solidFill>
                                <a:schemeClr val="bg1"/>
                              </a:solidFill>
                              <a:latin typeface="Cambria Math"/>
                            </a:rPr>
                            <m:t>..</m:t>
                          </m:r>
                          <m:r>
                            <a:rPr lang="en-US" i="1">
                              <a:solidFill>
                                <a:schemeClr val="bg1"/>
                              </a:solidFill>
                              <a:latin typeface="Cambria Math"/>
                            </a:rPr>
                            <m:t>𝑒𝑛</m:t>
                          </m:r>
                          <m:sSub>
                            <m:sSubPr>
                              <m:ctrlPr>
                                <a:rPr lang="en-US" i="1">
                                  <a:solidFill>
                                    <a:schemeClr val="bg1"/>
                                  </a:solidFill>
                                  <a:latin typeface="Cambria Math"/>
                                </a:rPr>
                              </m:ctrlPr>
                            </m:sSubPr>
                            <m:e>
                              <m:r>
                                <a:rPr lang="en-US" i="1">
                                  <a:solidFill>
                                    <a:schemeClr val="bg1"/>
                                  </a:solidFill>
                                  <a:latin typeface="Cambria Math"/>
                                </a:rPr>
                                <m:t>𝑑</m:t>
                              </m:r>
                            </m:e>
                            <m:sub>
                              <m:r>
                                <a:rPr lang="en-US" i="1">
                                  <a:solidFill>
                                    <a:schemeClr val="bg1"/>
                                  </a:solidFill>
                                  <a:latin typeface="Cambria Math"/>
                                </a:rPr>
                                <m:t>4,2</m:t>
                              </m:r>
                            </m:sub>
                          </m:sSub>
                        </m:e>
                      </m:d>
                      <m:r>
                        <a:rPr lang="en-US" b="0" i="1" smtClean="0">
                          <a:solidFill>
                            <a:schemeClr val="bg1"/>
                          </a:solidFill>
                          <a:latin typeface="Cambria Math"/>
                        </a:rPr>
                        <m:t>=∅</m:t>
                      </m:r>
                    </m:oMath>
                  </m:oMathPara>
                </a14:m>
                <a:endParaRPr lang="en-US" dirty="0" smtClean="0">
                  <a:solidFill>
                    <a:schemeClr val="bg1"/>
                  </a:solidFill>
                </a:endParaRPr>
              </a:p>
            </p:txBody>
          </p:sp>
        </mc:Choice>
        <mc:Fallback xmlns="" xmlns:mv="urn:schemas-microsoft-com:mac:vml">
          <p:sp>
            <p:nvSpPr>
              <p:cNvPr id="116" name="TextBox 115"/>
              <p:cNvSpPr txBox="1">
                <a:spLocks noRot="1" noChangeAspect="1" noMove="1" noResize="1" noEditPoints="1" noAdjustHandles="1" noChangeArrowheads="1" noChangeShapeType="1" noTextEdit="1"/>
              </p:cNvSpPr>
              <p:nvPr/>
            </p:nvSpPr>
            <p:spPr>
              <a:xfrm>
                <a:off x="863811" y="5979219"/>
                <a:ext cx="4416337" cy="404983"/>
              </a:xfrm>
              <a:prstGeom prst="rect">
                <a:avLst/>
              </a:prstGeom>
              <a:blipFill rotWithShape="1">
                <a:blip r:embed="rId3"/>
                <a:stretch>
                  <a:fillRect t="-1515" r="-1519" b="-212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6350684" y="5002541"/>
                <a:ext cx="2011438" cy="10424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a:rPr>
                          </m:ctrlPr>
                        </m:sSubPr>
                        <m:e>
                          <m:r>
                            <a:rPr lang="en-US" sz="2000" b="0" i="1" smtClean="0">
                              <a:solidFill>
                                <a:schemeClr val="bg1"/>
                              </a:solidFill>
                              <a:latin typeface="Cambria Math"/>
                            </a:rPr>
                            <m:t>𝑡</m:t>
                          </m:r>
                        </m:e>
                        <m:sub>
                          <m:r>
                            <a:rPr lang="en-US" sz="2000" b="0" i="1" smtClean="0">
                              <a:solidFill>
                                <a:schemeClr val="bg1"/>
                              </a:solidFill>
                              <a:latin typeface="Cambria Math"/>
                            </a:rPr>
                            <m:t>2,2</m:t>
                          </m:r>
                        </m:sub>
                      </m:sSub>
                      <m:r>
                        <a:rPr lang="en-US" sz="2000" b="0" i="1" smtClean="0">
                          <a:solidFill>
                            <a:schemeClr val="bg1"/>
                          </a:solidFill>
                          <a:latin typeface="Cambria Math"/>
                        </a:rPr>
                        <m:t>+</m:t>
                      </m:r>
                      <m:sSub>
                        <m:sSubPr>
                          <m:ctrlPr>
                            <a:rPr lang="en-US" sz="2000" b="0" i="1" smtClean="0">
                              <a:solidFill>
                                <a:schemeClr val="bg1"/>
                              </a:solidFill>
                              <a:latin typeface="Cambria Math"/>
                            </a:rPr>
                          </m:ctrlPr>
                        </m:sSubPr>
                        <m:e>
                          <m:r>
                            <a:rPr lang="en-US" sz="2000" b="0" i="1" smtClean="0">
                              <a:solidFill>
                                <a:schemeClr val="bg1"/>
                              </a:solidFill>
                              <a:latin typeface="Cambria Math"/>
                            </a:rPr>
                            <m:t>𝑑</m:t>
                          </m:r>
                        </m:e>
                        <m:sub>
                          <m:r>
                            <a:rPr lang="en-US" sz="2000" b="0" i="1" smtClean="0">
                              <a:solidFill>
                                <a:schemeClr val="bg1"/>
                              </a:solidFill>
                              <a:latin typeface="Cambria Math"/>
                            </a:rPr>
                            <m:t>2,2</m:t>
                          </m:r>
                        </m:sub>
                      </m:sSub>
                      <m:r>
                        <a:rPr lang="en-US" sz="2000" b="0" i="1" smtClean="0">
                          <a:solidFill>
                            <a:schemeClr val="bg1"/>
                          </a:solidFill>
                          <a:latin typeface="Cambria Math"/>
                        </a:rPr>
                        <m:t>≤</m:t>
                      </m:r>
                      <m:sSub>
                        <m:sSubPr>
                          <m:ctrlPr>
                            <a:rPr lang="en-US" sz="2000" b="0" i="1" smtClean="0">
                              <a:solidFill>
                                <a:schemeClr val="bg1"/>
                              </a:solidFill>
                              <a:latin typeface="Cambria Math"/>
                            </a:rPr>
                          </m:ctrlPr>
                        </m:sSubPr>
                        <m:e>
                          <m:r>
                            <a:rPr lang="en-US" sz="2000" b="0" i="1" smtClean="0">
                              <a:solidFill>
                                <a:schemeClr val="bg1"/>
                              </a:solidFill>
                              <a:latin typeface="Cambria Math"/>
                            </a:rPr>
                            <m:t>𝑡</m:t>
                          </m:r>
                        </m:e>
                        <m:sub>
                          <m:r>
                            <a:rPr lang="en-US" sz="2000" b="0" i="1" smtClean="0">
                              <a:solidFill>
                                <a:schemeClr val="bg1"/>
                              </a:solidFill>
                              <a:latin typeface="Cambria Math"/>
                            </a:rPr>
                            <m:t>4,2</m:t>
                          </m:r>
                        </m:sub>
                      </m:sSub>
                    </m:oMath>
                  </m:oMathPara>
                </a14:m>
                <a:endParaRPr lang="en-US" sz="2000" b="0" i="1" dirty="0" smtClean="0">
                  <a:solidFill>
                    <a:schemeClr val="bg1"/>
                  </a:solidFill>
                  <a:latin typeface="Cambria Math"/>
                </a:endParaRPr>
              </a:p>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a:rPr>
                        <m:t>∨</m:t>
                      </m:r>
                    </m:oMath>
                  </m:oMathPara>
                </a14:m>
                <a:endParaRPr lang="en-US" sz="2000" b="0" i="1" dirty="0" smtClean="0">
                  <a:solidFill>
                    <a:schemeClr val="bg1"/>
                  </a:solidFill>
                  <a:latin typeface="Cambria Math"/>
                </a:endParaRPr>
              </a:p>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a:rPr>
                          </m:ctrlPr>
                        </m:sSubPr>
                        <m:e>
                          <m:r>
                            <a:rPr lang="en-US" sz="2000" b="0" i="1" smtClean="0">
                              <a:solidFill>
                                <a:schemeClr val="bg1"/>
                              </a:solidFill>
                              <a:latin typeface="Cambria Math"/>
                            </a:rPr>
                            <m:t>𝑡</m:t>
                          </m:r>
                        </m:e>
                        <m:sub>
                          <m:r>
                            <a:rPr lang="en-US" sz="2000" b="0" i="0" smtClean="0">
                              <a:solidFill>
                                <a:schemeClr val="bg1"/>
                              </a:solidFill>
                              <a:latin typeface="Cambria Math"/>
                            </a:rPr>
                            <m:t>4,2</m:t>
                          </m:r>
                        </m:sub>
                      </m:sSub>
                      <m:r>
                        <a:rPr lang="en-US" sz="2000" b="0" i="0" smtClean="0">
                          <a:solidFill>
                            <a:schemeClr val="bg1"/>
                          </a:solidFill>
                          <a:latin typeface="Cambria Math"/>
                        </a:rPr>
                        <m:t>+</m:t>
                      </m:r>
                      <m:sSub>
                        <m:sSubPr>
                          <m:ctrlPr>
                            <a:rPr lang="en-US" sz="2000" b="0" i="1" smtClean="0">
                              <a:solidFill>
                                <a:schemeClr val="bg1"/>
                              </a:solidFill>
                              <a:latin typeface="Cambria Math"/>
                            </a:rPr>
                          </m:ctrlPr>
                        </m:sSubPr>
                        <m:e>
                          <m:r>
                            <m:rPr>
                              <m:sty m:val="p"/>
                            </m:rPr>
                            <a:rPr lang="en-US" sz="2000" b="0" i="0" smtClean="0">
                              <a:solidFill>
                                <a:schemeClr val="bg1"/>
                              </a:solidFill>
                              <a:latin typeface="Cambria Math"/>
                            </a:rPr>
                            <m:t>d</m:t>
                          </m:r>
                        </m:e>
                        <m:sub>
                          <m:r>
                            <a:rPr lang="en-US" sz="2000" b="0" i="0" smtClean="0">
                              <a:solidFill>
                                <a:schemeClr val="bg1"/>
                              </a:solidFill>
                              <a:latin typeface="Cambria Math"/>
                            </a:rPr>
                            <m:t>4,2</m:t>
                          </m:r>
                        </m:sub>
                      </m:sSub>
                      <m:r>
                        <a:rPr lang="en-US" sz="2000" b="0" i="1" smtClean="0">
                          <a:solidFill>
                            <a:schemeClr val="bg1"/>
                          </a:solidFill>
                          <a:latin typeface="Cambria Math"/>
                        </a:rPr>
                        <m:t>≤</m:t>
                      </m:r>
                      <m:sSub>
                        <m:sSubPr>
                          <m:ctrlPr>
                            <a:rPr lang="en-US" sz="2000" b="0" i="1" smtClean="0">
                              <a:solidFill>
                                <a:schemeClr val="bg1"/>
                              </a:solidFill>
                              <a:latin typeface="Cambria Math"/>
                            </a:rPr>
                          </m:ctrlPr>
                        </m:sSubPr>
                        <m:e>
                          <m:r>
                            <a:rPr lang="en-US" sz="2000" b="0" i="1" smtClean="0">
                              <a:solidFill>
                                <a:schemeClr val="bg1"/>
                              </a:solidFill>
                              <a:latin typeface="Cambria Math"/>
                            </a:rPr>
                            <m:t>𝑡</m:t>
                          </m:r>
                        </m:e>
                        <m:sub>
                          <m:r>
                            <a:rPr lang="en-US" sz="2000" b="0" i="1" smtClean="0">
                              <a:solidFill>
                                <a:schemeClr val="bg1"/>
                              </a:solidFill>
                              <a:latin typeface="Cambria Math"/>
                            </a:rPr>
                            <m:t>2,2</m:t>
                          </m:r>
                        </m:sub>
                      </m:sSub>
                    </m:oMath>
                  </m:oMathPara>
                </a14:m>
                <a:endParaRPr lang="en-US" sz="2000" b="0" dirty="0" smtClean="0">
                  <a:solidFill>
                    <a:schemeClr val="bg1"/>
                  </a:solidFill>
                </a:endParaRPr>
              </a:p>
            </p:txBody>
          </p:sp>
        </mc:Choice>
        <mc:Fallback xmlns="" xmlns:mv="urn:schemas-microsoft-com:mac:vml">
          <p:sp>
            <p:nvSpPr>
              <p:cNvPr id="5" name="TextBox 4"/>
              <p:cNvSpPr txBox="1">
                <a:spLocks noRot="1" noChangeAspect="1" noMove="1" noResize="1" noEditPoints="1" noAdjustHandles="1" noChangeArrowheads="1" noChangeShapeType="1" noTextEdit="1"/>
              </p:cNvSpPr>
              <p:nvPr/>
            </p:nvSpPr>
            <p:spPr>
              <a:xfrm>
                <a:off x="6350684" y="5002541"/>
                <a:ext cx="2011438" cy="1042465"/>
              </a:xfrm>
              <a:prstGeom prst="rect">
                <a:avLst/>
              </a:prstGeom>
              <a:blipFill rotWithShape="1">
                <a:blip r:embed="rId4"/>
                <a:stretch>
                  <a:fillRect t="-3509" r="-4848" b="-8187"/>
                </a:stretch>
              </a:blipFill>
            </p:spPr>
            <p:txBody>
              <a:bodyPr/>
              <a:lstStyle/>
              <a:p>
                <a:r>
                  <a:rPr lang="en-US">
                    <a:noFill/>
                  </a:rPr>
                  <a:t> </a:t>
                </a:r>
              </a:p>
            </p:txBody>
          </p:sp>
        </mc:Fallback>
      </mc:AlternateContent>
      <p:sp>
        <p:nvSpPr>
          <p:cNvPr id="6" name="Cloud Callout 5"/>
          <p:cNvSpPr/>
          <p:nvPr/>
        </p:nvSpPr>
        <p:spPr bwMode="auto">
          <a:xfrm>
            <a:off x="5743977" y="4165414"/>
            <a:ext cx="3400024" cy="837127"/>
          </a:xfrm>
          <a:prstGeom prst="cloudCallou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Not</a:t>
            </a:r>
            <a:r>
              <a:rPr kumimoji="0" lang="en-US" sz="2800" b="0" i="0" u="none" strike="noStrike" cap="none" normalizeH="0" dirty="0" smtClean="0">
                <a:solidFill>
                  <a:schemeClr val="tx1"/>
                </a:solidFill>
                <a:effectLst>
                  <a:outerShdw blurRad="38100" dist="38100" dir="2700000" algn="tl">
                    <a:srgbClr val="000000">
                      <a:alpha val="43137"/>
                    </a:srgbClr>
                  </a:outerShdw>
                </a:effectLst>
                <a:latin typeface="Segoe" pitchFamily="34" charset="0"/>
              </a:rPr>
              <a:t> </a:t>
            </a: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convex</a:t>
            </a:r>
          </a:p>
        </p:txBody>
      </p:sp>
    </p:spTree>
    <p:extLst>
      <p:ext uri="{BB962C8B-B14F-4D97-AF65-F5344CB8AC3E}">
        <p14:creationId xmlns:p14="http://schemas.microsoft.com/office/powerpoint/2010/main" val="1524896996"/>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Job Shop Scheduling</a:t>
            </a:r>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630" t="34957" r="19130" b="32522"/>
          <a:stretch/>
        </p:blipFill>
        <p:spPr bwMode="auto">
          <a:xfrm>
            <a:off x="482864" y="2446985"/>
            <a:ext cx="8174023" cy="3374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6811478"/>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a:hlinkClick r:id="rId2"/>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41" t="7703" r="47777" b="6667"/>
          <a:stretch/>
        </p:blipFill>
        <p:spPr bwMode="auto">
          <a:xfrm>
            <a:off x="3290692" y="16534"/>
            <a:ext cx="5853308" cy="6739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303727" y="2200656"/>
            <a:ext cx="8382000" cy="3739485"/>
          </a:xfrm>
        </p:spPr>
        <p:txBody>
          <a:bodyPr/>
          <a:lstStyle/>
          <a:p>
            <a:r>
              <a:rPr lang="en-US" dirty="0" smtClean="0">
                <a:solidFill>
                  <a:schemeClr val="accent2">
                    <a:lumMod val="75000"/>
                  </a:schemeClr>
                </a:solidFill>
              </a:rPr>
              <a:t>From </a:t>
            </a:r>
            <a:br>
              <a:rPr lang="en-US" dirty="0" smtClean="0">
                <a:solidFill>
                  <a:schemeClr val="accent2">
                    <a:lumMod val="75000"/>
                  </a:schemeClr>
                </a:solidFill>
              </a:rPr>
            </a:br>
            <a:r>
              <a:rPr lang="en-US" dirty="0" smtClean="0">
                <a:solidFill>
                  <a:schemeClr val="accent2">
                    <a:lumMod val="75000"/>
                  </a:schemeClr>
                </a:solidFill>
              </a:rPr>
              <a:t>Constraints</a:t>
            </a:r>
            <a:br>
              <a:rPr lang="en-US" dirty="0" smtClean="0">
                <a:solidFill>
                  <a:schemeClr val="accent2">
                    <a:lumMod val="75000"/>
                  </a:schemeClr>
                </a:solidFill>
              </a:rPr>
            </a:br>
            <a:r>
              <a:rPr lang="en-US" dirty="0" smtClean="0">
                <a:solidFill>
                  <a:schemeClr val="accent2">
                    <a:lumMod val="75000"/>
                  </a:schemeClr>
                </a:solidFill>
              </a:rPr>
              <a:t/>
            </a:r>
            <a:br>
              <a:rPr lang="en-US" dirty="0" smtClean="0">
                <a:solidFill>
                  <a:schemeClr val="accent2">
                    <a:lumMod val="75000"/>
                  </a:schemeClr>
                </a:solidFill>
              </a:rPr>
            </a:br>
            <a:r>
              <a:rPr lang="en-US" dirty="0" smtClean="0">
                <a:solidFill>
                  <a:schemeClr val="accent2">
                    <a:lumMod val="75000"/>
                  </a:schemeClr>
                </a:solidFill>
              </a:rPr>
              <a:t>To</a:t>
            </a:r>
            <a:br>
              <a:rPr lang="en-US" dirty="0" smtClean="0">
                <a:solidFill>
                  <a:schemeClr val="accent2">
                    <a:lumMod val="75000"/>
                  </a:schemeClr>
                </a:solidFill>
              </a:rPr>
            </a:br>
            <a:r>
              <a:rPr lang="en-US" dirty="0" smtClean="0">
                <a:solidFill>
                  <a:schemeClr val="accent2">
                    <a:lumMod val="75000"/>
                  </a:schemeClr>
                </a:solidFill>
              </a:rPr>
              <a:t>Models</a:t>
            </a:r>
            <a:endParaRPr lang="en-US" dirty="0">
              <a:solidFill>
                <a:schemeClr val="accent2">
                  <a:lumMod val="75000"/>
                </a:schemeClr>
              </a:solidFill>
            </a:endParaRPr>
          </a:p>
        </p:txBody>
      </p:sp>
    </p:spTree>
    <p:extLst>
      <p:ext uri="{BB962C8B-B14F-4D97-AF65-F5344CB8AC3E}">
        <p14:creationId xmlns:p14="http://schemas.microsoft.com/office/powerpoint/2010/main" val="433266692"/>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790768" y="1429153"/>
            <a:ext cx="7043208" cy="4770537"/>
          </a:xfrm>
        </p:spPr>
        <p:txBody>
          <a:bodyPr/>
          <a:lstStyle/>
          <a:p>
            <a:r>
              <a:rPr lang="en-US" dirty="0" smtClean="0"/>
              <a:t>Little</a:t>
            </a:r>
          </a:p>
          <a:p>
            <a:r>
              <a:rPr lang="en-US" dirty="0" smtClean="0"/>
              <a:t>Engines </a:t>
            </a:r>
          </a:p>
          <a:p>
            <a:r>
              <a:rPr lang="en-US" dirty="0"/>
              <a:t>o</a:t>
            </a:r>
            <a:r>
              <a:rPr lang="en-US" dirty="0" smtClean="0"/>
              <a:t>f Proof</a:t>
            </a:r>
            <a:endParaRPr lang="en-US" dirty="0"/>
          </a:p>
        </p:txBody>
      </p:sp>
      <p:sp>
        <p:nvSpPr>
          <p:cNvPr id="6" name="TextBox 5"/>
          <p:cNvSpPr txBox="1"/>
          <p:nvPr/>
        </p:nvSpPr>
        <p:spPr>
          <a:xfrm>
            <a:off x="476517" y="1244888"/>
            <a:ext cx="3131819" cy="3416320"/>
          </a:xfrm>
          <a:prstGeom prst="rect">
            <a:avLst/>
          </a:prstGeom>
          <a:noFill/>
        </p:spPr>
        <p:txBody>
          <a:bodyPr wrap="none" rtlCol="0">
            <a:spAutoFit/>
          </a:bodyPr>
          <a:lstStyle/>
          <a:p>
            <a:r>
              <a:rPr lang="en-US" sz="2400" dirty="0" err="1" smtClean="0">
                <a:solidFill>
                  <a:schemeClr val="tx1">
                    <a:lumMod val="75000"/>
                  </a:schemeClr>
                </a:solidFill>
                <a:effectLst>
                  <a:outerShdw blurRad="38100" dist="38100" dir="2700000" algn="tl">
                    <a:srgbClr val="000000">
                      <a:alpha val="43137"/>
                    </a:srgbClr>
                  </a:outerShdw>
                </a:effectLst>
                <a:latin typeface="+mj-lt"/>
                <a:cs typeface="Aharoni" pitchFamily="2" charset="-79"/>
              </a:rPr>
              <a:t>RiSE</a:t>
            </a:r>
            <a:r>
              <a:rPr lang="en-US" sz="2400" dirty="0" smtClean="0">
                <a:solidFill>
                  <a:schemeClr val="tx1">
                    <a:lumMod val="75000"/>
                  </a:schemeClr>
                </a:solidFill>
                <a:effectLst>
                  <a:outerShdw blurRad="38100" dist="38100" dir="2700000" algn="tl">
                    <a:srgbClr val="000000">
                      <a:alpha val="43137"/>
                    </a:srgbClr>
                  </a:outerShdw>
                </a:effectLst>
                <a:latin typeface="+mj-lt"/>
                <a:cs typeface="Aharoni" pitchFamily="2" charset="-79"/>
              </a:rPr>
              <a:t> </a:t>
            </a:r>
            <a:r>
              <a:rPr lang="en-US" sz="2400" dirty="0">
                <a:solidFill>
                  <a:schemeClr val="tx1">
                    <a:lumMod val="75000"/>
                  </a:schemeClr>
                </a:solidFill>
                <a:effectLst>
                  <a:outerShdw blurRad="38100" dist="38100" dir="2700000" algn="tl">
                    <a:srgbClr val="000000">
                      <a:alpha val="43137"/>
                    </a:srgbClr>
                  </a:outerShdw>
                </a:effectLst>
                <a:latin typeface="+mj-lt"/>
                <a:cs typeface="Aharoni" pitchFamily="2" charset="-79"/>
              </a:rPr>
              <a:t>- a primer</a:t>
            </a:r>
          </a:p>
          <a:p>
            <a:r>
              <a:rPr lang="en-US" sz="2400" dirty="0">
                <a:solidFill>
                  <a:schemeClr val="tx1">
                    <a:lumMod val="65000"/>
                  </a:schemeClr>
                </a:solidFill>
                <a:effectLst>
                  <a:outerShdw blurRad="38100" dist="38100" dir="2700000" algn="tl">
                    <a:srgbClr val="000000">
                      <a:alpha val="43137"/>
                    </a:srgbClr>
                  </a:outerShdw>
                </a:effectLst>
                <a:latin typeface="+mj-lt"/>
                <a:cs typeface="Aharoni" pitchFamily="2" charset="-79"/>
              </a:rPr>
              <a:t>Symbolic Reasoning</a:t>
            </a:r>
          </a:p>
          <a:p>
            <a:r>
              <a:rPr lang="en-US" sz="2400" dirty="0">
                <a:solidFill>
                  <a:schemeClr val="tx1">
                    <a:lumMod val="65000"/>
                  </a:schemeClr>
                </a:solidFill>
                <a:effectLst>
                  <a:outerShdw blurRad="38100" dist="38100" dir="2700000" algn="tl">
                    <a:srgbClr val="000000">
                      <a:alpha val="43137"/>
                    </a:srgbClr>
                  </a:outerShdw>
                </a:effectLst>
                <a:latin typeface="+mj-lt"/>
                <a:cs typeface="Aharoni" pitchFamily="2" charset="-79"/>
              </a:rPr>
              <a:t>Engines using Z3</a:t>
            </a:r>
          </a:p>
          <a:p>
            <a:r>
              <a:rPr lang="en-US" sz="2400" dirty="0">
                <a:solidFill>
                  <a:schemeClr val="tx1">
                    <a:lumMod val="65000"/>
                  </a:schemeClr>
                </a:solidFill>
                <a:effectLst>
                  <a:outerShdw blurRad="38100" dist="38100" dir="2700000" algn="tl">
                    <a:srgbClr val="000000">
                      <a:alpha val="43137"/>
                    </a:srgbClr>
                  </a:outerShdw>
                </a:effectLst>
                <a:latin typeface="+mj-lt"/>
                <a:cs typeface="Aharoni" pitchFamily="2" charset="-79"/>
              </a:rPr>
              <a:t>What is SMT?</a:t>
            </a:r>
          </a:p>
          <a:p>
            <a:r>
              <a:rPr lang="en-US" sz="2400" dirty="0">
                <a:solidFill>
                  <a:srgbClr val="00B0F0"/>
                </a:solidFill>
                <a:effectLst>
                  <a:outerShdw blurRad="38100" dist="38100" dir="2700000" algn="tl">
                    <a:srgbClr val="000000">
                      <a:alpha val="43137"/>
                    </a:srgbClr>
                  </a:outerShdw>
                </a:effectLst>
                <a:latin typeface="+mj-lt"/>
                <a:cs typeface="Aharoni" pitchFamily="2" charset="-79"/>
              </a:rPr>
              <a:t>Little </a:t>
            </a:r>
            <a:r>
              <a:rPr lang="en-US" sz="2400" dirty="0" smtClean="0">
                <a:solidFill>
                  <a:srgbClr val="00B0F0"/>
                </a:solidFill>
                <a:effectLst>
                  <a:outerShdw blurRad="38100" dist="38100" dir="2700000" algn="tl">
                    <a:srgbClr val="000000">
                      <a:alpha val="43137"/>
                    </a:srgbClr>
                  </a:outerShdw>
                </a:effectLst>
                <a:latin typeface="+mj-lt"/>
                <a:cs typeface="Aharoni" pitchFamily="2" charset="-79"/>
              </a:rPr>
              <a:t>Engines </a:t>
            </a:r>
            <a:r>
              <a:rPr lang="en-US" sz="2400" dirty="0">
                <a:solidFill>
                  <a:srgbClr val="00B0F0"/>
                </a:solidFill>
                <a:effectLst>
                  <a:outerShdw blurRad="38100" dist="38100" dir="2700000" algn="tl">
                    <a:srgbClr val="000000">
                      <a:alpha val="43137"/>
                    </a:srgbClr>
                  </a:outerShdw>
                </a:effectLst>
                <a:latin typeface="+mj-lt"/>
                <a:cs typeface="Aharoni" pitchFamily="2" charset="-79"/>
              </a:rPr>
              <a:t>of Proof</a:t>
            </a:r>
          </a:p>
          <a:p>
            <a:r>
              <a:rPr lang="en-US" sz="2400" dirty="0">
                <a:solidFill>
                  <a:schemeClr val="tx1">
                    <a:lumMod val="75000"/>
                  </a:schemeClr>
                </a:solidFill>
                <a:effectLst>
                  <a:outerShdw blurRad="38100" dist="38100" dir="2700000" algn="tl">
                    <a:srgbClr val="000000">
                      <a:alpha val="43137"/>
                    </a:srgbClr>
                  </a:outerShdw>
                </a:effectLst>
                <a:latin typeface="+mj-lt"/>
                <a:cs typeface="Aharoni" pitchFamily="2" charset="-79"/>
              </a:rPr>
              <a:t>Solver: Interaction</a:t>
            </a:r>
          </a:p>
          <a:p>
            <a:r>
              <a:rPr lang="en-US" sz="2400" dirty="0" smtClean="0">
                <a:solidFill>
                  <a:schemeClr val="tx1">
                    <a:lumMod val="75000"/>
                  </a:schemeClr>
                </a:solidFill>
                <a:effectLst>
                  <a:outerShdw blurRad="38100" dist="38100" dir="2700000" algn="tl">
                    <a:srgbClr val="000000">
                      <a:alpha val="43137"/>
                    </a:srgbClr>
                  </a:outerShdw>
                </a:effectLst>
                <a:latin typeface="+mj-lt"/>
                <a:cs typeface="Aharoni" pitchFamily="2" charset="-79"/>
              </a:rPr>
              <a:t>Directions</a:t>
            </a:r>
          </a:p>
          <a:p>
            <a:endParaRPr lang="en-US" sz="2400" dirty="0" smtClean="0">
              <a:solidFill>
                <a:srgbClr val="00B0F0"/>
              </a:solidFill>
              <a:effectLst>
                <a:outerShdw blurRad="38100" dist="38100" dir="2700000" algn="tl">
                  <a:srgbClr val="000000">
                    <a:alpha val="43137"/>
                  </a:srgbClr>
                </a:outerShdw>
              </a:effectLst>
              <a:latin typeface="+mj-lt"/>
              <a:cs typeface="Aharoni" pitchFamily="2" charset="-79"/>
            </a:endParaRPr>
          </a:p>
          <a:p>
            <a:r>
              <a:rPr lang="en-US" sz="2400" dirty="0" smtClean="0">
                <a:solidFill>
                  <a:schemeClr val="tx1">
                    <a:lumMod val="75000"/>
                  </a:schemeClr>
                </a:solidFill>
                <a:effectLst>
                  <a:outerShdw blurRad="38100" dist="38100" dir="2700000" algn="tl">
                    <a:srgbClr val="000000">
                      <a:alpha val="43137"/>
                    </a:srgbClr>
                  </a:outerShdw>
                </a:effectLst>
                <a:cs typeface="Aharoni" pitchFamily="2" charset="-79"/>
              </a:rPr>
              <a:t>Extra: </a:t>
            </a:r>
            <a:r>
              <a:rPr lang="en-US" sz="2400" dirty="0">
                <a:solidFill>
                  <a:schemeClr val="tx1">
                    <a:lumMod val="75000"/>
                  </a:schemeClr>
                </a:solidFill>
                <a:effectLst>
                  <a:outerShdw blurRad="38100" dist="38100" dir="2700000" algn="tl">
                    <a:srgbClr val="000000">
                      <a:alpha val="43137"/>
                    </a:srgbClr>
                  </a:outerShdw>
                </a:effectLst>
                <a:cs typeface="Aharoni" pitchFamily="2" charset="-79"/>
              </a:rPr>
              <a:t>Nuts and </a:t>
            </a:r>
            <a:r>
              <a:rPr lang="en-US" sz="2400" dirty="0" smtClean="0">
                <a:solidFill>
                  <a:schemeClr val="tx1">
                    <a:lumMod val="75000"/>
                  </a:schemeClr>
                </a:solidFill>
                <a:effectLst>
                  <a:outerShdw blurRad="38100" dist="38100" dir="2700000" algn="tl">
                    <a:srgbClr val="000000">
                      <a:alpha val="43137"/>
                    </a:srgbClr>
                  </a:outerShdw>
                </a:effectLst>
                <a:cs typeface="Aharoni" pitchFamily="2" charset="-79"/>
              </a:rPr>
              <a:t>Bolts</a:t>
            </a:r>
            <a:endParaRPr lang="en-US" sz="2400" dirty="0">
              <a:solidFill>
                <a:schemeClr val="tx1">
                  <a:lumMod val="75000"/>
                </a:schemeClr>
              </a:solidFill>
              <a:effectLst>
                <a:outerShdw blurRad="38100" dist="38100" dir="2700000" algn="tl">
                  <a:srgbClr val="000000">
                    <a:alpha val="43137"/>
                  </a:srgbClr>
                </a:outerShdw>
              </a:effectLst>
              <a:cs typeface="Aharoni" pitchFamily="2" charset="-79"/>
            </a:endParaRPr>
          </a:p>
        </p:txBody>
      </p:sp>
    </p:spTree>
    <p:extLst>
      <p:ext uri="{BB962C8B-B14F-4D97-AF65-F5344CB8AC3E}">
        <p14:creationId xmlns:p14="http://schemas.microsoft.com/office/powerpoint/2010/main" val="1712657066"/>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Little Engines of Proof</a:t>
            </a:r>
            <a:endParaRPr lang="en-US" dirty="0"/>
          </a:p>
        </p:txBody>
      </p:sp>
      <p:sp>
        <p:nvSpPr>
          <p:cNvPr id="3" name="Content Placeholder 2"/>
          <p:cNvSpPr>
            <a:spLocks noGrp="1"/>
          </p:cNvSpPr>
          <p:nvPr>
            <p:ph idx="1"/>
          </p:nvPr>
        </p:nvSpPr>
        <p:spPr>
          <a:xfrm>
            <a:off x="354106" y="2681179"/>
            <a:ext cx="8382000" cy="1107996"/>
          </a:xfrm>
        </p:spPr>
        <p:txBody>
          <a:bodyPr/>
          <a:lstStyle/>
          <a:p>
            <a:pPr algn="ctr">
              <a:buNone/>
            </a:pPr>
            <a:r>
              <a:rPr lang="en-US" sz="3600" dirty="0" smtClean="0">
                <a:solidFill>
                  <a:srgbClr val="FF0000"/>
                </a:solidFill>
              </a:rPr>
              <a:t>An SMT Solver is a collection of</a:t>
            </a:r>
          </a:p>
          <a:p>
            <a:pPr algn="ctr">
              <a:buNone/>
            </a:pPr>
            <a:r>
              <a:rPr lang="en-US" sz="3600" b="1" dirty="0" smtClean="0">
                <a:solidFill>
                  <a:srgbClr val="FF0000"/>
                </a:solidFill>
              </a:rPr>
              <a:t>Little Engines of Proof</a:t>
            </a:r>
          </a:p>
        </p:txBody>
      </p:sp>
      <p:pic>
        <p:nvPicPr>
          <p:cNvPr id="1026" name="Picture 2" descr="C:\Users\leonardo\AppData\Local\Microsoft\Windows\Temporary Internet Files\Content.IE5\DWH3FF2P\MCIN00695_0000[1].wmf"/>
          <p:cNvPicPr>
            <a:picLocks noChangeAspect="1" noChangeArrowheads="1"/>
          </p:cNvPicPr>
          <p:nvPr/>
        </p:nvPicPr>
        <p:blipFill>
          <a:blip r:embed="rId4" cstate="print"/>
          <a:srcRect/>
          <a:stretch>
            <a:fillRect/>
          </a:stretch>
        </p:blipFill>
        <p:spPr bwMode="auto">
          <a:xfrm>
            <a:off x="6845462" y="4030557"/>
            <a:ext cx="1846476" cy="1762582"/>
          </a:xfrm>
          <a:prstGeom prst="rect">
            <a:avLst/>
          </a:prstGeom>
          <a:noFill/>
        </p:spPr>
      </p:pic>
      <p:pic>
        <p:nvPicPr>
          <p:cNvPr id="1027" name="Picture 3" descr="C:\Users\leonardo\AppData\Local\Microsoft\Windows\Temporary Internet Files\Content.IE5\ZOWPM7LH\MCIN00694_0000[1].wmf"/>
          <p:cNvPicPr>
            <a:picLocks noChangeAspect="1" noChangeArrowheads="1"/>
          </p:cNvPicPr>
          <p:nvPr/>
        </p:nvPicPr>
        <p:blipFill>
          <a:blip r:embed="rId5" cstate="print"/>
          <a:srcRect/>
          <a:stretch>
            <a:fillRect/>
          </a:stretch>
        </p:blipFill>
        <p:spPr bwMode="auto">
          <a:xfrm>
            <a:off x="520607" y="4133388"/>
            <a:ext cx="2376701" cy="1907122"/>
          </a:xfrm>
          <a:prstGeom prst="rect">
            <a:avLst/>
          </a:prstGeom>
          <a:noFill/>
        </p:spPr>
      </p:pic>
    </p:spTree>
    <p:custDataLst>
      <p:tags r:id="rId1"/>
    </p:custData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Little Engines of Proof</a:t>
            </a:r>
            <a:endParaRPr lang="en-US" dirty="0"/>
          </a:p>
        </p:txBody>
      </p:sp>
      <p:sp>
        <p:nvSpPr>
          <p:cNvPr id="3" name="Content Placeholder 2"/>
          <p:cNvSpPr>
            <a:spLocks noGrp="1"/>
          </p:cNvSpPr>
          <p:nvPr>
            <p:ph idx="1"/>
          </p:nvPr>
        </p:nvSpPr>
        <p:spPr>
          <a:xfrm>
            <a:off x="354106" y="2681179"/>
            <a:ext cx="8382000" cy="1107996"/>
          </a:xfrm>
        </p:spPr>
        <p:txBody>
          <a:bodyPr/>
          <a:lstStyle/>
          <a:p>
            <a:pPr algn="ctr">
              <a:buNone/>
            </a:pPr>
            <a:r>
              <a:rPr lang="en-US" sz="3600" dirty="0" smtClean="0">
                <a:solidFill>
                  <a:srgbClr val="FF0000"/>
                </a:solidFill>
              </a:rPr>
              <a:t>An SMT Solver is a collection of</a:t>
            </a:r>
          </a:p>
          <a:p>
            <a:pPr algn="ctr">
              <a:buNone/>
            </a:pPr>
            <a:r>
              <a:rPr lang="en-US" sz="3600" b="1" dirty="0" smtClean="0">
                <a:solidFill>
                  <a:srgbClr val="FF0000"/>
                </a:solidFill>
              </a:rPr>
              <a:t>Little Engines of Proof</a:t>
            </a:r>
          </a:p>
        </p:txBody>
      </p:sp>
      <p:pic>
        <p:nvPicPr>
          <p:cNvPr id="1026" name="Picture 2" descr="C:\Users\leonardo\AppData\Local\Microsoft\Windows\Temporary Internet Files\Content.IE5\DWH3FF2P\MCIN00695_0000[1].wmf"/>
          <p:cNvPicPr>
            <a:picLocks noChangeAspect="1" noChangeArrowheads="1"/>
          </p:cNvPicPr>
          <p:nvPr/>
        </p:nvPicPr>
        <p:blipFill>
          <a:blip r:embed="rId4" cstate="print"/>
          <a:srcRect/>
          <a:stretch>
            <a:fillRect/>
          </a:stretch>
        </p:blipFill>
        <p:spPr bwMode="auto">
          <a:xfrm>
            <a:off x="6845462" y="4030557"/>
            <a:ext cx="1846476" cy="1762582"/>
          </a:xfrm>
          <a:prstGeom prst="rect">
            <a:avLst/>
          </a:prstGeom>
          <a:noFill/>
        </p:spPr>
      </p:pic>
      <p:pic>
        <p:nvPicPr>
          <p:cNvPr id="1027" name="Picture 3" descr="C:\Users\leonardo\AppData\Local\Microsoft\Windows\Temporary Internet Files\Content.IE5\ZOWPM7LH\MCIN00694_0000[1].wmf"/>
          <p:cNvPicPr>
            <a:picLocks noChangeAspect="1" noChangeArrowheads="1"/>
          </p:cNvPicPr>
          <p:nvPr/>
        </p:nvPicPr>
        <p:blipFill>
          <a:blip r:embed="rId5" cstate="print"/>
          <a:srcRect/>
          <a:stretch>
            <a:fillRect/>
          </a:stretch>
        </p:blipFill>
        <p:spPr bwMode="auto">
          <a:xfrm>
            <a:off x="520607" y="4133388"/>
            <a:ext cx="2376701" cy="1907122"/>
          </a:xfrm>
          <a:prstGeom prst="rect">
            <a:avLst/>
          </a:prstGeom>
          <a:noFill/>
        </p:spPr>
      </p:pic>
      <p:sp>
        <p:nvSpPr>
          <p:cNvPr id="6" name="Rectangular Callout 5"/>
          <p:cNvSpPr/>
          <p:nvPr/>
        </p:nvSpPr>
        <p:spPr bwMode="auto">
          <a:xfrm>
            <a:off x="4033796" y="4085463"/>
            <a:ext cx="3766457" cy="2002971"/>
          </a:xfrm>
          <a:prstGeom prst="wedgeRectCallout">
            <a:avLst>
              <a:gd name="adj1" fmla="val -71122"/>
              <a:gd name="adj2" fmla="val -68297"/>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rPr>
              <a:t>Examples:</a:t>
            </a:r>
          </a:p>
          <a:p>
            <a:pPr marL="0" marR="0" indent="0"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rPr>
              <a:t>SAT Solver</a:t>
            </a:r>
          </a:p>
          <a:p>
            <a:pPr marL="0" marR="0" indent="0"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rPr>
              <a:t>Equality</a:t>
            </a:r>
            <a:r>
              <a:rPr kumimoji="0" lang="en-US" sz="2400" b="0" i="0" u="none" strike="noStrike" cap="none" normalizeH="0" dirty="0" smtClean="0">
                <a:solidFill>
                  <a:schemeClr val="bg1"/>
                </a:solidFill>
                <a:latin typeface="Calibri" pitchFamily="34" charset="0"/>
              </a:rPr>
              <a:t> solver</a:t>
            </a:r>
          </a:p>
          <a:p>
            <a:pPr marL="0" marR="0" indent="0"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rPr>
              <a:t>Arithmetic solver</a:t>
            </a:r>
            <a:endParaRPr kumimoji="0" lang="en-US" sz="2400" b="0" i="0" u="none" strike="noStrike" cap="none" normalizeH="0" baseline="0" dirty="0" smtClean="0">
              <a:solidFill>
                <a:schemeClr val="bg1"/>
              </a:solidFill>
              <a:latin typeface="Calibri" pitchFamily="34" charset="0"/>
            </a:endParaRPr>
          </a:p>
          <a:p>
            <a:pPr marL="0" marR="0" indent="0"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Tree>
    <p:custDataLst>
      <p:tags r:id="rId1"/>
    </p:custData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264160" y="-132080"/>
          <a:ext cx="8636000" cy="6156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a:xfrm>
            <a:off x="381000" y="230187"/>
            <a:ext cx="8382000" cy="664797"/>
          </a:xfrm>
        </p:spPr>
        <p:txBody>
          <a:bodyPr/>
          <a:lstStyle/>
          <a:p>
            <a:r>
              <a:rPr sz="4800" smtClean="0">
                <a:latin typeface="Calibri" pitchFamily="34" charset="0"/>
                <a:sym typeface="Symbol"/>
              </a:rPr>
              <a:t>SMT : Basic Architecture</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0" name="Text Placeholder 2"/>
          <p:cNvSpPr txBox="1">
            <a:spLocks/>
          </p:cNvSpPr>
          <p:nvPr/>
        </p:nvSpPr>
        <p:spPr>
          <a:xfrm>
            <a:off x="3407397" y="4088701"/>
            <a:ext cx="2986088" cy="2368341"/>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lang="en-US" sz="2800" dirty="0" smtClean="0">
                <a:solidFill>
                  <a:schemeClr val="bg1"/>
                </a:solidFill>
                <a:latin typeface="Calibri" pitchFamily="34" charset="0"/>
                <a:sym typeface="Symbol"/>
              </a:rPr>
              <a:t>Equality + UF</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lang="en-US" sz="2800" dirty="0" smtClean="0">
                <a:solidFill>
                  <a:schemeClr val="bg1"/>
                </a:solidFill>
                <a:latin typeface="Calibri" pitchFamily="34" charset="0"/>
                <a:sym typeface="Symbol"/>
              </a:rPr>
              <a:t>Arithmetic</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2800" b="0" i="0" u="none" strike="noStrike" kern="1200" cap="none" spc="0" normalizeH="0" baseline="0" noProof="0" dirty="0" smtClean="0">
                <a:ln>
                  <a:noFill/>
                </a:ln>
                <a:solidFill>
                  <a:schemeClr val="bg1"/>
                </a:solidFill>
                <a:effectLst/>
                <a:uLnTx/>
                <a:uFillTx/>
                <a:latin typeface="Calibri" pitchFamily="34" charset="0"/>
                <a:sym typeface="Symbol"/>
              </a:rPr>
              <a:t>Bit-vectors</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lang="en-US" sz="2800" dirty="0" smtClean="0">
                <a:solidFill>
                  <a:schemeClr val="bg1"/>
                </a:solidFill>
                <a:latin typeface="Calibri" pitchFamily="34" charset="0"/>
                <a:sym typeface="Symbol"/>
              </a:rPr>
              <a:t>Data-types </a:t>
            </a:r>
            <a:endParaRPr lang="en-US" sz="3200" dirty="0">
              <a:solidFill>
                <a:schemeClr val="bg1"/>
              </a:solidFill>
              <a:sym typeface="Symbol"/>
            </a:endParaRP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lang="en-US" sz="3200" dirty="0" smtClean="0">
                <a:solidFill>
                  <a:schemeClr val="bg1"/>
                </a:solidFill>
                <a:latin typeface="Calibri" pitchFamily="34" charset="0"/>
                <a:sym typeface="Symbol"/>
              </a:rPr>
              <a:t>…</a:t>
            </a:r>
            <a:endParaRPr lang="en-US" sz="2800" dirty="0" smtClean="0">
              <a:solidFill>
                <a:schemeClr val="bg1"/>
              </a:solidFill>
              <a:latin typeface="Calibri" pitchFamily="34" charset="0"/>
              <a:sym typeface="Symbol"/>
            </a:endParaRPr>
          </a:p>
        </p:txBody>
      </p:sp>
      <p:sp>
        <p:nvSpPr>
          <p:cNvPr id="6" name="Rectangular Callout 5"/>
          <p:cNvSpPr/>
          <p:nvPr/>
        </p:nvSpPr>
        <p:spPr bwMode="auto">
          <a:xfrm>
            <a:off x="302341" y="4655576"/>
            <a:ext cx="2138517" cy="875070"/>
          </a:xfrm>
          <a:prstGeom prst="wedgeRectCallout">
            <a:avLst>
              <a:gd name="adj1" fmla="val -12891"/>
              <a:gd name="adj2" fmla="val -125506"/>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cs typeface="Calibri" pitchFamily="34" charset="0"/>
              </a:rPr>
              <a:t>Case Analysis</a:t>
            </a:r>
          </a:p>
        </p:txBody>
      </p:sp>
      <p:sp>
        <p:nvSpPr>
          <p:cNvPr id="3" name="TextBox 2"/>
          <p:cNvSpPr txBox="1"/>
          <p:nvPr/>
        </p:nvSpPr>
        <p:spPr>
          <a:xfrm>
            <a:off x="1049627" y="6409318"/>
            <a:ext cx="5981125" cy="369332"/>
          </a:xfrm>
          <a:prstGeom prst="rect">
            <a:avLst/>
          </a:prstGeom>
          <a:noFill/>
        </p:spPr>
        <p:txBody>
          <a:bodyPr wrap="none" rtlCol="0">
            <a:spAutoFit/>
          </a:bodyPr>
          <a:lstStyle/>
          <a:p>
            <a:r>
              <a:rPr lang="en-US" b="1" dirty="0" smtClean="0">
                <a:solidFill>
                  <a:schemeClr val="tx1">
                    <a:lumMod val="50000"/>
                  </a:schemeClr>
                </a:solidFill>
              </a:rPr>
              <a:t>15KLOC 		+ 	215KLOC 	= 	Z3</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Theories</a:t>
            </a:r>
            <a:endParaRPr lang="en-US" dirty="0"/>
          </a:p>
        </p:txBody>
      </p:sp>
      <p:sp>
        <p:nvSpPr>
          <p:cNvPr id="3" name="Content Placeholder 2"/>
          <p:cNvSpPr>
            <a:spLocks noGrp="1"/>
          </p:cNvSpPr>
          <p:nvPr>
            <p:ph idx="1"/>
          </p:nvPr>
        </p:nvSpPr>
        <p:spPr>
          <a:xfrm>
            <a:off x="381000" y="1412875"/>
            <a:ext cx="8382000" cy="3705630"/>
          </a:xfrm>
        </p:spPr>
        <p:txBody>
          <a:bodyPr/>
          <a:lstStyle/>
          <a:p>
            <a:pPr marL="0" indent="0">
              <a:buNone/>
            </a:pPr>
            <a:endParaRPr lang="en-US" dirty="0" smtClean="0"/>
          </a:p>
          <a:p>
            <a:r>
              <a:rPr lang="en-US" dirty="0" err="1">
                <a:hlinkClick r:id="rId2"/>
              </a:rPr>
              <a:t>Uninterpreted</a:t>
            </a:r>
            <a:r>
              <a:rPr lang="en-US" dirty="0">
                <a:hlinkClick r:id="rId2"/>
              </a:rPr>
              <a:t> </a:t>
            </a:r>
            <a:r>
              <a:rPr lang="en-US" dirty="0" smtClean="0">
                <a:hlinkClick r:id="rId2"/>
              </a:rPr>
              <a:t>functions</a:t>
            </a:r>
            <a:endParaRPr lang="en-US" dirty="0" smtClean="0"/>
          </a:p>
          <a:p>
            <a:r>
              <a:rPr lang="en-US" dirty="0" smtClean="0"/>
              <a:t>Arithmetic (linear)</a:t>
            </a:r>
          </a:p>
          <a:p>
            <a:r>
              <a:rPr lang="en-US" dirty="0" smtClean="0"/>
              <a:t>Bit-vectors</a:t>
            </a:r>
          </a:p>
          <a:p>
            <a:r>
              <a:rPr lang="en-US" dirty="0" smtClean="0"/>
              <a:t>Algebraic data-types</a:t>
            </a:r>
          </a:p>
          <a:p>
            <a:r>
              <a:rPr lang="en-US" dirty="0" smtClean="0"/>
              <a:t>Arrays</a:t>
            </a:r>
          </a:p>
          <a:p>
            <a:r>
              <a:rPr lang="en-US" dirty="0" smtClean="0"/>
              <a:t>User-defined</a:t>
            </a:r>
          </a:p>
          <a:p>
            <a:endParaRPr lang="en-US" dirty="0"/>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371" r="62222" b="10000"/>
          <a:stretch/>
        </p:blipFill>
        <p:spPr bwMode="auto">
          <a:xfrm>
            <a:off x="4989690" y="-191911"/>
            <a:ext cx="3951111"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8300200"/>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446741"/>
            <a:ext cx="8382000" cy="3705630"/>
          </a:xfrm>
        </p:spPr>
        <p:txBody>
          <a:bodyPr/>
          <a:lstStyle/>
          <a:p>
            <a:pPr marL="0" indent="0">
              <a:buNone/>
            </a:pPr>
            <a:endParaRPr lang="en-US" dirty="0" smtClean="0"/>
          </a:p>
          <a:p>
            <a:r>
              <a:rPr lang="en-US" dirty="0" err="1" smtClean="0"/>
              <a:t>Uninterpreted</a:t>
            </a:r>
            <a:r>
              <a:rPr lang="en-US" dirty="0" smtClean="0"/>
              <a:t> functions</a:t>
            </a:r>
          </a:p>
          <a:p>
            <a:r>
              <a:rPr lang="en-US" dirty="0" smtClean="0">
                <a:solidFill>
                  <a:schemeClr val="accent2">
                    <a:lumMod val="50000"/>
                  </a:schemeClr>
                </a:solidFill>
                <a:hlinkClick r:id="rId2"/>
              </a:rPr>
              <a:t>Arithmetic (linear)</a:t>
            </a:r>
            <a:endParaRPr lang="en-US" dirty="0" smtClean="0">
              <a:solidFill>
                <a:schemeClr val="accent2">
                  <a:lumMod val="50000"/>
                </a:schemeClr>
              </a:solidFill>
            </a:endParaRPr>
          </a:p>
          <a:p>
            <a:r>
              <a:rPr lang="en-US" dirty="0" smtClean="0"/>
              <a:t>Bit-vectors</a:t>
            </a:r>
          </a:p>
          <a:p>
            <a:r>
              <a:rPr lang="en-US" dirty="0" smtClean="0"/>
              <a:t>Algebraic data-types</a:t>
            </a:r>
          </a:p>
          <a:p>
            <a:r>
              <a:rPr lang="en-US" dirty="0" smtClean="0"/>
              <a:t>Arrays</a:t>
            </a:r>
          </a:p>
          <a:p>
            <a:r>
              <a:rPr lang="en-US" dirty="0" smtClean="0"/>
              <a:t>User-defined</a:t>
            </a:r>
          </a:p>
          <a:p>
            <a:endParaRPr lang="en-US" dirty="0"/>
          </a:p>
        </p:txBody>
      </p:sp>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5741" t="7703" r="47777" b="6667"/>
          <a:stretch/>
        </p:blipFill>
        <p:spPr bwMode="auto">
          <a:xfrm>
            <a:off x="3290692" y="248356"/>
            <a:ext cx="5853308" cy="6739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381000" y="230187"/>
            <a:ext cx="8382000" cy="747897"/>
          </a:xfrm>
        </p:spPr>
        <p:txBody>
          <a:bodyPr/>
          <a:lstStyle/>
          <a:p>
            <a:r>
              <a:rPr lang="en-US" dirty="0" smtClean="0"/>
              <a:t>Theories</a:t>
            </a:r>
            <a:endParaRPr lang="en-US" dirty="0"/>
          </a:p>
        </p:txBody>
      </p:sp>
    </p:spTree>
    <p:extLst>
      <p:ext uri="{BB962C8B-B14F-4D97-AF65-F5344CB8AC3E}">
        <p14:creationId xmlns:p14="http://schemas.microsoft.com/office/powerpoint/2010/main" val="3997522434"/>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lang="en-US" dirty="0" smtClean="0"/>
              <a:t>CCI and ER</a:t>
            </a:r>
            <a:endParaRPr lang="en-US" sz="4400" dirty="0"/>
          </a:p>
        </p:txBody>
      </p:sp>
      <p:sp>
        <p:nvSpPr>
          <p:cNvPr id="4" name="Footer Placeholder 3"/>
          <p:cNvSpPr>
            <a:spLocks noGrp="1"/>
          </p:cNvSpPr>
          <p:nvPr>
            <p:ph type="ftr" sz="quarter" idx="10"/>
          </p:nvPr>
        </p:nvSpPr>
        <p:spPr/>
        <p:txBody>
          <a:bodyPr/>
          <a:lstStyle/>
          <a:p>
            <a:r>
              <a:rPr lang="en-US" smtClean="0">
                <a:latin typeface="Calibri" pitchFamily="34" charset="0"/>
              </a:rPr>
              <a:t>SMT@Microsoft</a:t>
            </a:r>
            <a:endParaRPr lang="en-US" dirty="0"/>
          </a:p>
        </p:txBody>
      </p:sp>
      <p:pic>
        <p:nvPicPr>
          <p:cNvPr id="5"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0973" r="7591" b="5472"/>
          <a:stretch/>
        </p:blipFill>
        <p:spPr bwMode="auto">
          <a:xfrm>
            <a:off x="105825" y="1467119"/>
            <a:ext cx="4041172" cy="1463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1903274" y="1528337"/>
              <a:ext cx="2464920" cy="1035360"/>
            </p14:xfrm>
          </p:contentPart>
        </mc:Choice>
        <mc:Fallback xmlns="">
          <p:pic>
            <p:nvPicPr>
              <p:cNvPr id="7" name="Ink 6"/>
              <p:cNvPicPr/>
              <p:nvPr/>
            </p:nvPicPr>
            <p:blipFill>
              <a:blip r:embed="rId4"/>
              <a:stretch>
                <a:fillRect/>
              </a:stretch>
            </p:blipFill>
            <p:spPr>
              <a:xfrm>
                <a:off x="1855034" y="1432217"/>
                <a:ext cx="2561040" cy="1227240"/>
              </a:xfrm>
              <a:prstGeom prst="rect">
                <a:avLst/>
              </a:prstGeom>
            </p:spPr>
          </p:pic>
        </mc:Fallback>
      </mc:AlternateContent>
      <p:pic>
        <p:nvPicPr>
          <p:cNvPr id="2050" name="Picture 2">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08" y="3033937"/>
            <a:ext cx="5933987" cy="3708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065949" y="5241702"/>
            <a:ext cx="2615203" cy="923330"/>
          </a:xfrm>
          <a:prstGeom prst="rect">
            <a:avLst/>
          </a:prstGeom>
          <a:noFill/>
        </p:spPr>
        <p:txBody>
          <a:bodyPr wrap="none" rtlCol="0">
            <a:spAutoFit/>
          </a:bodyPr>
          <a:lstStyle/>
          <a:p>
            <a:r>
              <a:rPr lang="en-US" dirty="0" err="1" smtClean="0">
                <a:solidFill>
                  <a:schemeClr val="bg1"/>
                </a:solidFill>
              </a:rPr>
              <a:t>HeapDbg</a:t>
            </a:r>
            <a:r>
              <a:rPr lang="en-US" dirty="0" smtClean="0">
                <a:solidFill>
                  <a:schemeClr val="bg1"/>
                </a:solidFill>
              </a:rPr>
              <a:t> uses CCI+AGL</a:t>
            </a:r>
          </a:p>
          <a:p>
            <a:r>
              <a:rPr lang="en-US" dirty="0" smtClean="0">
                <a:solidFill>
                  <a:schemeClr val="bg1"/>
                </a:solidFill>
              </a:rPr>
              <a:t>Manuel </a:t>
            </a:r>
            <a:r>
              <a:rPr lang="en-US" dirty="0" err="1" smtClean="0">
                <a:solidFill>
                  <a:schemeClr val="bg1"/>
                </a:solidFill>
              </a:rPr>
              <a:t>Fändrich</a:t>
            </a:r>
            <a:endParaRPr lang="en-US" dirty="0" smtClean="0">
              <a:solidFill>
                <a:schemeClr val="bg1"/>
              </a:solidFill>
            </a:endParaRPr>
          </a:p>
          <a:p>
            <a:r>
              <a:rPr lang="en-US" dirty="0" smtClean="0">
                <a:solidFill>
                  <a:schemeClr val="bg1"/>
                </a:solidFill>
              </a:rPr>
              <a:t>Mark </a:t>
            </a:r>
            <a:r>
              <a:rPr lang="en-US" dirty="0" err="1" smtClean="0">
                <a:solidFill>
                  <a:schemeClr val="bg1"/>
                </a:solidFill>
              </a:rPr>
              <a:t>Marron</a:t>
            </a:r>
            <a:endParaRPr lang="en-US" dirty="0" smtClean="0">
              <a:solidFill>
                <a:schemeClr val="bg1"/>
              </a:solidFill>
            </a:endParaRPr>
          </a:p>
        </p:txBody>
      </p:sp>
      <p:sp>
        <p:nvSpPr>
          <p:cNvPr id="6" name="TextBox 5"/>
          <p:cNvSpPr txBox="1"/>
          <p:nvPr/>
        </p:nvSpPr>
        <p:spPr>
          <a:xfrm>
            <a:off x="6895333" y="1544618"/>
            <a:ext cx="2186817" cy="2585323"/>
          </a:xfrm>
          <a:prstGeom prst="rect">
            <a:avLst/>
          </a:prstGeom>
          <a:noFill/>
        </p:spPr>
        <p:txBody>
          <a:bodyPr wrap="none" rtlCol="0">
            <a:spAutoFit/>
          </a:bodyPr>
          <a:lstStyle/>
          <a:p>
            <a:r>
              <a:rPr lang="en-US" dirty="0" smtClean="0">
                <a:solidFill>
                  <a:schemeClr val="bg1"/>
                </a:solidFill>
              </a:rPr>
              <a:t>CCI2:</a:t>
            </a:r>
          </a:p>
          <a:p>
            <a:r>
              <a:rPr lang="en-US" dirty="0" smtClean="0">
                <a:solidFill>
                  <a:schemeClr val="bg1"/>
                </a:solidFill>
              </a:rPr>
              <a:t>Common Compiler </a:t>
            </a:r>
            <a:br>
              <a:rPr lang="en-US" dirty="0" smtClean="0">
                <a:solidFill>
                  <a:schemeClr val="bg1"/>
                </a:solidFill>
              </a:rPr>
            </a:br>
            <a:r>
              <a:rPr lang="en-US" dirty="0" smtClean="0">
                <a:solidFill>
                  <a:schemeClr val="bg1"/>
                </a:solidFill>
              </a:rPr>
              <a:t>Infrastructure v2</a:t>
            </a:r>
          </a:p>
          <a:p>
            <a:r>
              <a:rPr lang="en-US" dirty="0" smtClean="0">
                <a:solidFill>
                  <a:schemeClr val="bg1"/>
                </a:solidFill>
              </a:rPr>
              <a:t>Herman Venter</a:t>
            </a:r>
          </a:p>
          <a:p>
            <a:endParaRPr lang="en-US" dirty="0" smtClean="0">
              <a:solidFill>
                <a:schemeClr val="bg1"/>
              </a:solidFill>
            </a:endParaRPr>
          </a:p>
          <a:p>
            <a:endParaRPr lang="en-US" dirty="0">
              <a:solidFill>
                <a:schemeClr val="bg1"/>
              </a:solidFill>
            </a:endParaRPr>
          </a:p>
          <a:p>
            <a:r>
              <a:rPr lang="en-US" dirty="0" smtClean="0">
                <a:solidFill>
                  <a:schemeClr val="bg1"/>
                </a:solidFill>
              </a:rPr>
              <a:t>ER: </a:t>
            </a:r>
            <a:br>
              <a:rPr lang="en-US" dirty="0" smtClean="0">
                <a:solidFill>
                  <a:schemeClr val="bg1"/>
                </a:solidFill>
              </a:rPr>
            </a:br>
            <a:r>
              <a:rPr lang="en-US" dirty="0" smtClean="0">
                <a:solidFill>
                  <a:schemeClr val="bg1"/>
                </a:solidFill>
              </a:rPr>
              <a:t>Extended Reflection</a:t>
            </a:r>
            <a:br>
              <a:rPr lang="en-US" dirty="0" smtClean="0">
                <a:solidFill>
                  <a:schemeClr val="bg1"/>
                </a:solidFill>
              </a:rPr>
            </a:br>
            <a:r>
              <a:rPr lang="en-US" dirty="0" smtClean="0">
                <a:solidFill>
                  <a:schemeClr val="bg1"/>
                </a:solidFill>
              </a:rPr>
              <a:t>Nikolai Tillmann</a:t>
            </a:r>
          </a:p>
        </p:txBody>
      </p:sp>
      <mc:AlternateContent xmlns:mc="http://schemas.openxmlformats.org/markup-compatibility/2006" xmlns:p14="http://schemas.microsoft.com/office/powerpoint/2010/main">
        <mc:Choice Requires="p14">
          <p:contentPart p14:bwMode="auto" r:id="rId7">
            <p14:nvContentPartPr>
              <p14:cNvPr id="9" name="Ink 8"/>
              <p14:cNvContentPartPr/>
              <p14:nvPr/>
            </p14:nvContentPartPr>
            <p14:xfrm>
              <a:off x="437882" y="1681332"/>
              <a:ext cx="837127" cy="517680"/>
            </p14:xfrm>
          </p:contentPart>
        </mc:Choice>
        <mc:Fallback xmlns="">
          <p:pic>
            <p:nvPicPr>
              <p:cNvPr id="9" name="Ink 8"/>
              <p:cNvPicPr/>
              <p:nvPr/>
            </p:nvPicPr>
            <p:blipFill>
              <a:blip r:embed="rId8"/>
              <a:stretch>
                <a:fillRect/>
              </a:stretch>
            </p:blipFill>
            <p:spPr>
              <a:xfrm>
                <a:off x="389635" y="1585505"/>
                <a:ext cx="933622" cy="709694"/>
              </a:xfrm>
              <a:prstGeom prst="rect">
                <a:avLst/>
              </a:prstGeom>
            </p:spPr>
          </p:pic>
        </mc:Fallback>
      </mc:AlternateContent>
    </p:spTree>
    <p:extLst>
      <p:ext uri="{BB962C8B-B14F-4D97-AF65-F5344CB8AC3E}">
        <p14:creationId xmlns:p14="http://schemas.microsoft.com/office/powerpoint/2010/main" val="1348322436"/>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Theories</a:t>
            </a:r>
            <a:endParaRPr lang="en-US" dirty="0"/>
          </a:p>
        </p:txBody>
      </p:sp>
      <p:sp>
        <p:nvSpPr>
          <p:cNvPr id="3" name="Content Placeholder 2"/>
          <p:cNvSpPr>
            <a:spLocks noGrp="1"/>
          </p:cNvSpPr>
          <p:nvPr>
            <p:ph idx="1"/>
          </p:nvPr>
        </p:nvSpPr>
        <p:spPr>
          <a:xfrm>
            <a:off x="381000" y="1412875"/>
            <a:ext cx="8382000" cy="3705630"/>
          </a:xfrm>
        </p:spPr>
        <p:txBody>
          <a:bodyPr/>
          <a:lstStyle/>
          <a:p>
            <a:pPr marL="0" indent="0">
              <a:buNone/>
            </a:pPr>
            <a:endParaRPr lang="en-US" dirty="0" smtClean="0"/>
          </a:p>
          <a:p>
            <a:r>
              <a:rPr lang="en-US" dirty="0" err="1" smtClean="0"/>
              <a:t>Uninterpreted</a:t>
            </a:r>
            <a:r>
              <a:rPr lang="en-US" dirty="0" smtClean="0"/>
              <a:t> functions</a:t>
            </a:r>
          </a:p>
          <a:p>
            <a:r>
              <a:rPr lang="en-US" dirty="0" smtClean="0"/>
              <a:t>Arithmetic (linear)</a:t>
            </a:r>
          </a:p>
          <a:p>
            <a:r>
              <a:rPr lang="en-US" dirty="0" smtClean="0">
                <a:hlinkClick r:id="rId2"/>
              </a:rPr>
              <a:t>Bit-vectors</a:t>
            </a:r>
            <a:endParaRPr lang="en-US" dirty="0" smtClean="0"/>
          </a:p>
          <a:p>
            <a:r>
              <a:rPr lang="en-US" dirty="0" smtClean="0"/>
              <a:t>Algebraic data-types</a:t>
            </a:r>
          </a:p>
          <a:p>
            <a:r>
              <a:rPr lang="en-US" dirty="0" smtClean="0"/>
              <a:t>Arrays</a:t>
            </a:r>
          </a:p>
          <a:p>
            <a:r>
              <a:rPr lang="en-US" dirty="0" smtClean="0"/>
              <a:t>User-defined</a:t>
            </a:r>
          </a:p>
          <a:p>
            <a:endParaRPr lang="en-US" dirty="0"/>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907" r="61019" b="16000"/>
          <a:stretch/>
        </p:blipFill>
        <p:spPr bwMode="auto">
          <a:xfrm>
            <a:off x="4989689" y="457200"/>
            <a:ext cx="4154311" cy="640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5048869"/>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Theories</a:t>
            </a:r>
            <a:endParaRPr lang="en-US" dirty="0"/>
          </a:p>
        </p:txBody>
      </p:sp>
      <p:sp>
        <p:nvSpPr>
          <p:cNvPr id="3" name="Content Placeholder 2"/>
          <p:cNvSpPr>
            <a:spLocks noGrp="1"/>
          </p:cNvSpPr>
          <p:nvPr>
            <p:ph idx="1"/>
          </p:nvPr>
        </p:nvSpPr>
        <p:spPr>
          <a:xfrm>
            <a:off x="381000" y="1412875"/>
            <a:ext cx="8382000" cy="3705630"/>
          </a:xfrm>
        </p:spPr>
        <p:txBody>
          <a:bodyPr/>
          <a:lstStyle/>
          <a:p>
            <a:pPr marL="0" indent="0">
              <a:buNone/>
            </a:pPr>
            <a:endParaRPr lang="en-US" dirty="0" smtClean="0"/>
          </a:p>
          <a:p>
            <a:r>
              <a:rPr lang="en-US" dirty="0" err="1" smtClean="0"/>
              <a:t>Uninterpreted</a:t>
            </a:r>
            <a:r>
              <a:rPr lang="en-US" dirty="0" smtClean="0"/>
              <a:t> functions</a:t>
            </a:r>
          </a:p>
          <a:p>
            <a:r>
              <a:rPr lang="en-US" dirty="0" smtClean="0"/>
              <a:t>Arithmetic (linear)</a:t>
            </a:r>
          </a:p>
          <a:p>
            <a:r>
              <a:rPr lang="en-US" dirty="0" smtClean="0"/>
              <a:t>Bit-vectors</a:t>
            </a:r>
          </a:p>
          <a:p>
            <a:r>
              <a:rPr lang="en-US" dirty="0" smtClean="0">
                <a:hlinkClick r:id="rId2"/>
              </a:rPr>
              <a:t>Algebraic data-types</a:t>
            </a:r>
            <a:endParaRPr lang="en-US" dirty="0" smtClean="0"/>
          </a:p>
          <a:p>
            <a:r>
              <a:rPr lang="en-US" dirty="0" smtClean="0"/>
              <a:t>Arrays</a:t>
            </a:r>
          </a:p>
          <a:p>
            <a:r>
              <a:rPr lang="en-US" dirty="0" smtClean="0"/>
              <a:t>User-defined</a:t>
            </a:r>
          </a:p>
          <a:p>
            <a:endParaRPr lang="en-US" dirty="0"/>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648" r="47130" b="32000"/>
          <a:stretch/>
        </p:blipFill>
        <p:spPr bwMode="auto">
          <a:xfrm>
            <a:off x="3386666" y="688623"/>
            <a:ext cx="5757334"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1953988"/>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Theories</a:t>
            </a:r>
            <a:endParaRPr lang="en-US" dirty="0"/>
          </a:p>
        </p:txBody>
      </p:sp>
      <p:sp>
        <p:nvSpPr>
          <p:cNvPr id="3" name="Content Placeholder 2"/>
          <p:cNvSpPr>
            <a:spLocks noGrp="1"/>
          </p:cNvSpPr>
          <p:nvPr>
            <p:ph idx="1"/>
          </p:nvPr>
        </p:nvSpPr>
        <p:spPr>
          <a:xfrm>
            <a:off x="381000" y="1412875"/>
            <a:ext cx="8382000" cy="3705630"/>
          </a:xfrm>
        </p:spPr>
        <p:txBody>
          <a:bodyPr/>
          <a:lstStyle/>
          <a:p>
            <a:pPr marL="0" indent="0">
              <a:buNone/>
            </a:pPr>
            <a:endParaRPr lang="en-US" dirty="0" smtClean="0"/>
          </a:p>
          <a:p>
            <a:r>
              <a:rPr lang="en-US" dirty="0" err="1" smtClean="0"/>
              <a:t>Uninterpreted</a:t>
            </a:r>
            <a:r>
              <a:rPr lang="en-US" dirty="0" smtClean="0"/>
              <a:t> functions</a:t>
            </a:r>
          </a:p>
          <a:p>
            <a:r>
              <a:rPr lang="en-US" dirty="0" smtClean="0"/>
              <a:t>Arithmetic (linear)</a:t>
            </a:r>
          </a:p>
          <a:p>
            <a:r>
              <a:rPr lang="en-US" dirty="0" smtClean="0"/>
              <a:t>Bit-vectors</a:t>
            </a:r>
          </a:p>
          <a:p>
            <a:r>
              <a:rPr lang="en-US" dirty="0" smtClean="0"/>
              <a:t>Algebraic data-types</a:t>
            </a:r>
          </a:p>
          <a:p>
            <a:r>
              <a:rPr lang="en-US" dirty="0" smtClean="0">
                <a:hlinkClick r:id="rId2"/>
              </a:rPr>
              <a:t>Arrays</a:t>
            </a:r>
            <a:endParaRPr lang="en-US" dirty="0" smtClean="0"/>
          </a:p>
          <a:p>
            <a:r>
              <a:rPr lang="en-US" dirty="0" smtClean="0"/>
              <a:t>User-defined</a:t>
            </a:r>
          </a:p>
          <a:p>
            <a:endParaRPr lang="en-US" dirty="0"/>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371" t="9926" r="59351" b="8740"/>
          <a:stretch/>
        </p:blipFill>
        <p:spPr bwMode="auto">
          <a:xfrm>
            <a:off x="4842933" y="0"/>
            <a:ext cx="4301067" cy="619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3037225"/>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790768" y="2485828"/>
            <a:ext cx="7043208" cy="3077766"/>
          </a:xfrm>
        </p:spPr>
        <p:txBody>
          <a:bodyPr/>
          <a:lstStyle/>
          <a:p>
            <a:r>
              <a:rPr lang="en-US" dirty="0" smtClean="0"/>
              <a:t>Solver:</a:t>
            </a:r>
          </a:p>
          <a:p>
            <a:r>
              <a:rPr lang="en-US" dirty="0" smtClean="0"/>
              <a:t>Interaction</a:t>
            </a:r>
            <a:endParaRPr lang="en-US" dirty="0"/>
          </a:p>
        </p:txBody>
      </p:sp>
      <p:sp>
        <p:nvSpPr>
          <p:cNvPr id="6" name="TextBox 5"/>
          <p:cNvSpPr txBox="1"/>
          <p:nvPr/>
        </p:nvSpPr>
        <p:spPr>
          <a:xfrm>
            <a:off x="476517" y="1244888"/>
            <a:ext cx="3131819" cy="4154984"/>
          </a:xfrm>
          <a:prstGeom prst="rect">
            <a:avLst/>
          </a:prstGeom>
          <a:noFill/>
        </p:spPr>
        <p:txBody>
          <a:bodyPr wrap="none" rtlCol="0">
            <a:spAutoFit/>
          </a:bodyPr>
          <a:lstStyle/>
          <a:p>
            <a:r>
              <a:rPr lang="en-US" sz="2400" dirty="0" err="1" smtClean="0">
                <a:solidFill>
                  <a:schemeClr val="tx1">
                    <a:lumMod val="75000"/>
                  </a:schemeClr>
                </a:solidFill>
                <a:effectLst>
                  <a:outerShdw blurRad="38100" dist="38100" dir="2700000" algn="tl">
                    <a:srgbClr val="000000">
                      <a:alpha val="43137"/>
                    </a:srgbClr>
                  </a:outerShdw>
                </a:effectLst>
                <a:latin typeface="+mj-lt"/>
                <a:cs typeface="Aharoni" pitchFamily="2" charset="-79"/>
              </a:rPr>
              <a:t>RiSE</a:t>
            </a:r>
            <a:r>
              <a:rPr lang="en-US" sz="2400" dirty="0" smtClean="0">
                <a:solidFill>
                  <a:schemeClr val="tx1">
                    <a:lumMod val="75000"/>
                  </a:schemeClr>
                </a:solidFill>
                <a:effectLst>
                  <a:outerShdw blurRad="38100" dist="38100" dir="2700000" algn="tl">
                    <a:srgbClr val="000000">
                      <a:alpha val="43137"/>
                    </a:srgbClr>
                  </a:outerShdw>
                </a:effectLst>
                <a:latin typeface="+mj-lt"/>
                <a:cs typeface="Aharoni" pitchFamily="2" charset="-79"/>
              </a:rPr>
              <a:t> </a:t>
            </a:r>
            <a:r>
              <a:rPr lang="en-US" sz="2400" dirty="0">
                <a:solidFill>
                  <a:schemeClr val="tx1">
                    <a:lumMod val="75000"/>
                  </a:schemeClr>
                </a:solidFill>
                <a:effectLst>
                  <a:outerShdw blurRad="38100" dist="38100" dir="2700000" algn="tl">
                    <a:srgbClr val="000000">
                      <a:alpha val="43137"/>
                    </a:srgbClr>
                  </a:outerShdw>
                </a:effectLst>
                <a:latin typeface="+mj-lt"/>
                <a:cs typeface="Aharoni" pitchFamily="2" charset="-79"/>
              </a:rPr>
              <a:t>- a primer</a:t>
            </a:r>
          </a:p>
          <a:p>
            <a:r>
              <a:rPr lang="en-US" sz="2400" dirty="0">
                <a:solidFill>
                  <a:schemeClr val="tx1">
                    <a:lumMod val="65000"/>
                  </a:schemeClr>
                </a:solidFill>
                <a:effectLst>
                  <a:outerShdw blurRad="38100" dist="38100" dir="2700000" algn="tl">
                    <a:srgbClr val="000000">
                      <a:alpha val="43137"/>
                    </a:srgbClr>
                  </a:outerShdw>
                </a:effectLst>
                <a:latin typeface="+mj-lt"/>
                <a:cs typeface="Aharoni" pitchFamily="2" charset="-79"/>
              </a:rPr>
              <a:t>Symbolic Reasoning</a:t>
            </a:r>
          </a:p>
          <a:p>
            <a:r>
              <a:rPr lang="en-US" sz="2400" dirty="0">
                <a:solidFill>
                  <a:schemeClr val="tx1">
                    <a:lumMod val="65000"/>
                  </a:schemeClr>
                </a:solidFill>
                <a:effectLst>
                  <a:outerShdw blurRad="38100" dist="38100" dir="2700000" algn="tl">
                    <a:srgbClr val="000000">
                      <a:alpha val="43137"/>
                    </a:srgbClr>
                  </a:outerShdw>
                </a:effectLst>
                <a:latin typeface="+mj-lt"/>
                <a:cs typeface="Aharoni" pitchFamily="2" charset="-79"/>
              </a:rPr>
              <a:t>Engines using Z3</a:t>
            </a:r>
          </a:p>
          <a:p>
            <a:r>
              <a:rPr lang="en-US" sz="2400" dirty="0">
                <a:solidFill>
                  <a:schemeClr val="tx1">
                    <a:lumMod val="65000"/>
                  </a:schemeClr>
                </a:solidFill>
                <a:effectLst>
                  <a:outerShdw blurRad="38100" dist="38100" dir="2700000" algn="tl">
                    <a:srgbClr val="000000">
                      <a:alpha val="43137"/>
                    </a:srgbClr>
                  </a:outerShdw>
                </a:effectLst>
                <a:latin typeface="+mj-lt"/>
                <a:cs typeface="Aharoni" pitchFamily="2" charset="-79"/>
              </a:rPr>
              <a:t>What is SMT?</a:t>
            </a:r>
          </a:p>
          <a:p>
            <a:r>
              <a:rPr lang="en-US" sz="2400" dirty="0">
                <a:solidFill>
                  <a:schemeClr val="tx1">
                    <a:lumMod val="65000"/>
                  </a:schemeClr>
                </a:solidFill>
                <a:effectLst>
                  <a:outerShdw blurRad="38100" dist="38100" dir="2700000" algn="tl">
                    <a:srgbClr val="000000">
                      <a:alpha val="43137"/>
                    </a:srgbClr>
                  </a:outerShdw>
                </a:effectLst>
                <a:latin typeface="+mj-lt"/>
                <a:cs typeface="Aharoni" pitchFamily="2" charset="-79"/>
              </a:rPr>
              <a:t>Little </a:t>
            </a:r>
            <a:r>
              <a:rPr lang="en-US" sz="2400" dirty="0" smtClean="0">
                <a:solidFill>
                  <a:schemeClr val="tx1">
                    <a:lumMod val="65000"/>
                  </a:schemeClr>
                </a:solidFill>
                <a:effectLst>
                  <a:outerShdw blurRad="38100" dist="38100" dir="2700000" algn="tl">
                    <a:srgbClr val="000000">
                      <a:alpha val="43137"/>
                    </a:srgbClr>
                  </a:outerShdw>
                </a:effectLst>
                <a:latin typeface="+mj-lt"/>
                <a:cs typeface="Aharoni" pitchFamily="2" charset="-79"/>
              </a:rPr>
              <a:t>Engines </a:t>
            </a:r>
            <a:r>
              <a:rPr lang="en-US" sz="2400" dirty="0">
                <a:solidFill>
                  <a:schemeClr val="tx1">
                    <a:lumMod val="65000"/>
                  </a:schemeClr>
                </a:solidFill>
                <a:effectLst>
                  <a:outerShdw blurRad="38100" dist="38100" dir="2700000" algn="tl">
                    <a:srgbClr val="000000">
                      <a:alpha val="43137"/>
                    </a:srgbClr>
                  </a:outerShdw>
                </a:effectLst>
                <a:latin typeface="+mj-lt"/>
                <a:cs typeface="Aharoni" pitchFamily="2" charset="-79"/>
              </a:rPr>
              <a:t>of Proof</a:t>
            </a:r>
          </a:p>
          <a:p>
            <a:r>
              <a:rPr lang="en-US" sz="2400" dirty="0">
                <a:solidFill>
                  <a:srgbClr val="00B0F0"/>
                </a:solidFill>
                <a:effectLst>
                  <a:outerShdw blurRad="38100" dist="38100" dir="2700000" algn="tl">
                    <a:srgbClr val="000000">
                      <a:alpha val="43137"/>
                    </a:srgbClr>
                  </a:outerShdw>
                </a:effectLst>
                <a:latin typeface="+mj-lt"/>
                <a:cs typeface="Aharoni" pitchFamily="2" charset="-79"/>
              </a:rPr>
              <a:t>Solver: Interaction</a:t>
            </a:r>
          </a:p>
          <a:p>
            <a:r>
              <a:rPr lang="en-US" sz="2400" dirty="0" smtClean="0">
                <a:solidFill>
                  <a:schemeClr val="tx1">
                    <a:lumMod val="75000"/>
                  </a:schemeClr>
                </a:solidFill>
                <a:effectLst>
                  <a:outerShdw blurRad="38100" dist="38100" dir="2700000" algn="tl">
                    <a:srgbClr val="000000">
                      <a:alpha val="43137"/>
                    </a:srgbClr>
                  </a:outerShdw>
                </a:effectLst>
                <a:latin typeface="+mj-lt"/>
                <a:cs typeface="Aharoni" pitchFamily="2" charset="-79"/>
              </a:rPr>
              <a:t>Directions</a:t>
            </a:r>
          </a:p>
          <a:p>
            <a:endParaRPr lang="en-US" sz="2400" dirty="0">
              <a:solidFill>
                <a:schemeClr val="tx1">
                  <a:lumMod val="75000"/>
                </a:schemeClr>
              </a:solidFill>
              <a:effectLst>
                <a:outerShdw blurRad="38100" dist="38100" dir="2700000" algn="tl">
                  <a:srgbClr val="000000">
                    <a:alpha val="43137"/>
                  </a:srgbClr>
                </a:outerShdw>
              </a:effectLst>
              <a:latin typeface="+mj-lt"/>
              <a:cs typeface="Aharoni" pitchFamily="2" charset="-79"/>
            </a:endParaRPr>
          </a:p>
          <a:p>
            <a:r>
              <a:rPr lang="en-US" sz="2400" dirty="0" smtClean="0">
                <a:solidFill>
                  <a:schemeClr val="tx1">
                    <a:lumMod val="65000"/>
                  </a:schemeClr>
                </a:solidFill>
                <a:effectLst>
                  <a:outerShdw blurRad="38100" dist="38100" dir="2700000" algn="tl">
                    <a:srgbClr val="000000">
                      <a:alpha val="43137"/>
                    </a:srgbClr>
                  </a:outerShdw>
                </a:effectLst>
                <a:cs typeface="Aharoni" pitchFamily="2" charset="-79"/>
              </a:rPr>
              <a:t>Extra</a:t>
            </a:r>
            <a:r>
              <a:rPr lang="en-US" sz="2400" dirty="0">
                <a:solidFill>
                  <a:schemeClr val="tx1">
                    <a:lumMod val="65000"/>
                  </a:schemeClr>
                </a:solidFill>
                <a:effectLst>
                  <a:outerShdw blurRad="38100" dist="38100" dir="2700000" algn="tl">
                    <a:srgbClr val="000000">
                      <a:alpha val="43137"/>
                    </a:srgbClr>
                  </a:outerShdw>
                </a:effectLst>
                <a:cs typeface="Aharoni" pitchFamily="2" charset="-79"/>
              </a:rPr>
              <a:t>: Nuts and Bolts</a:t>
            </a:r>
          </a:p>
          <a:p>
            <a:endParaRPr lang="en-US" sz="2400" dirty="0" smtClean="0">
              <a:solidFill>
                <a:schemeClr val="tx1">
                  <a:lumMod val="75000"/>
                </a:schemeClr>
              </a:solidFill>
              <a:effectLst>
                <a:outerShdw blurRad="38100" dist="38100" dir="2700000" algn="tl">
                  <a:srgbClr val="000000">
                    <a:alpha val="43137"/>
                  </a:srgbClr>
                </a:outerShdw>
              </a:effectLst>
              <a:latin typeface="+mj-lt"/>
              <a:cs typeface="Aharoni" pitchFamily="2" charset="-79"/>
            </a:endParaRPr>
          </a:p>
          <a:p>
            <a:endParaRPr lang="en-US" sz="2400" dirty="0" smtClean="0">
              <a:solidFill>
                <a:srgbClr val="00B0F0"/>
              </a:solidFill>
              <a:effectLst>
                <a:outerShdw blurRad="38100" dist="38100" dir="2700000" algn="tl">
                  <a:srgbClr val="000000">
                    <a:alpha val="43137"/>
                  </a:srgbClr>
                </a:outerShdw>
              </a:effectLst>
              <a:latin typeface="+mj-lt"/>
              <a:cs typeface="Aharoni" pitchFamily="2" charset="-79"/>
            </a:endParaRPr>
          </a:p>
        </p:txBody>
      </p:sp>
    </p:spTree>
    <p:extLst>
      <p:ext uri="{BB962C8B-B14F-4D97-AF65-F5344CB8AC3E}">
        <p14:creationId xmlns:p14="http://schemas.microsoft.com/office/powerpoint/2010/main" val="937754414"/>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Interaction</a:t>
            </a:r>
            <a:endParaRPr lang="en-US" dirty="0"/>
          </a:p>
        </p:txBody>
      </p:sp>
      <p:sp>
        <p:nvSpPr>
          <p:cNvPr id="3" name="Content Placeholder 2"/>
          <p:cNvSpPr>
            <a:spLocks noGrp="1"/>
          </p:cNvSpPr>
          <p:nvPr>
            <p:ph idx="1"/>
          </p:nvPr>
        </p:nvSpPr>
        <p:spPr>
          <a:xfrm>
            <a:off x="381000" y="1412875"/>
            <a:ext cx="8382000" cy="4585871"/>
          </a:xfrm>
        </p:spPr>
        <p:txBody>
          <a:bodyPr/>
          <a:lstStyle/>
          <a:p>
            <a:endParaRPr lang="en-US" dirty="0" smtClean="0"/>
          </a:p>
          <a:p>
            <a:r>
              <a:rPr lang="en-US" dirty="0" smtClean="0"/>
              <a:t>Text: </a:t>
            </a:r>
          </a:p>
          <a:p>
            <a:pPr lvl="1"/>
            <a:r>
              <a:rPr lang="en-US" dirty="0" smtClean="0"/>
              <a:t>SMT-LIB1.2</a:t>
            </a:r>
          </a:p>
          <a:p>
            <a:pPr lvl="1"/>
            <a:r>
              <a:rPr lang="en-US" dirty="0" smtClean="0"/>
              <a:t>SMT-LIB2</a:t>
            </a:r>
          </a:p>
          <a:p>
            <a:pPr lvl="1"/>
            <a:r>
              <a:rPr lang="en-US" dirty="0" smtClean="0"/>
              <a:t>Native Z3 (low-level)</a:t>
            </a:r>
          </a:p>
          <a:p>
            <a:pPr lvl="1"/>
            <a:r>
              <a:rPr lang="en-US" dirty="0" smtClean="0"/>
              <a:t>Simplify</a:t>
            </a:r>
          </a:p>
          <a:p>
            <a:r>
              <a:rPr lang="en-US" dirty="0" smtClean="0"/>
              <a:t>Programmatic APIs: </a:t>
            </a:r>
          </a:p>
          <a:p>
            <a:pPr lvl="1"/>
            <a:r>
              <a:rPr lang="en-US" dirty="0" smtClean="0"/>
              <a:t>C</a:t>
            </a:r>
          </a:p>
          <a:p>
            <a:pPr lvl="1"/>
            <a:r>
              <a:rPr lang="en-US" dirty="0" smtClean="0"/>
              <a:t>.NET, F#, LINQ</a:t>
            </a:r>
          </a:p>
          <a:p>
            <a:pPr lvl="1"/>
            <a:r>
              <a:rPr lang="en-US" dirty="0" err="1" smtClean="0"/>
              <a:t>Ocaml</a:t>
            </a:r>
            <a:endParaRPr lang="en-US" dirty="0" smtClean="0"/>
          </a:p>
          <a:p>
            <a:pPr lvl="1"/>
            <a:r>
              <a:rPr lang="en-US" dirty="0" smtClean="0"/>
              <a:t>Python, ..</a:t>
            </a:r>
            <a:endParaRPr lang="en-US" dirty="0"/>
          </a:p>
        </p:txBody>
      </p:sp>
      <p:sp>
        <p:nvSpPr>
          <p:cNvPr id="5" name="TextBox 4"/>
          <p:cNvSpPr txBox="1"/>
          <p:nvPr/>
        </p:nvSpPr>
        <p:spPr>
          <a:xfrm>
            <a:off x="4185634" y="2987897"/>
            <a:ext cx="4662152" cy="3508653"/>
          </a:xfrm>
          <a:prstGeom prst="rect">
            <a:avLst/>
          </a:prstGeom>
          <a:solidFill>
            <a:schemeClr val="accent4">
              <a:lumMod val="20000"/>
              <a:lumOff val="80000"/>
            </a:schemeClr>
          </a:solidFill>
          <a:effectLst>
            <a:outerShdw blurRad="76200" dir="18900000" sy="23000" kx="-1200000" algn="bl" rotWithShape="0">
              <a:prstClr val="black">
                <a:alpha val="20000"/>
              </a:prstClr>
            </a:outerShdw>
          </a:effectLst>
        </p:spPr>
        <p:style>
          <a:lnRef idx="0">
            <a:scrgbClr r="0" g="0" b="0"/>
          </a:lnRef>
          <a:fillRef idx="1003">
            <a:schemeClr val="lt2"/>
          </a:fillRef>
          <a:effectRef idx="0">
            <a:scrgbClr r="0" g="0" b="0"/>
          </a:effectRef>
          <a:fontRef idx="major"/>
        </p:style>
        <p:txBody>
          <a:bodyPr wrap="square" rtlCol="0">
            <a:spAutoFit/>
          </a:bodyPr>
          <a:lstStyle/>
          <a:p>
            <a:r>
              <a:rPr lang="en-US" sz="1200" dirty="0" smtClean="0">
                <a:solidFill>
                  <a:schemeClr val="bg1"/>
                </a:solidFill>
              </a:rPr>
              <a:t>open </a:t>
            </a:r>
            <a:r>
              <a:rPr lang="en-US" sz="1200" dirty="0">
                <a:solidFill>
                  <a:schemeClr val="bg1"/>
                </a:solidFill>
              </a:rPr>
              <a:t>Microsoft.Z3</a:t>
            </a:r>
          </a:p>
          <a:p>
            <a:r>
              <a:rPr lang="en-US" sz="1200" dirty="0" smtClean="0">
                <a:solidFill>
                  <a:schemeClr val="bg1"/>
                </a:solidFill>
              </a:rPr>
              <a:t>open </a:t>
            </a:r>
            <a:r>
              <a:rPr lang="en-US" sz="1200" dirty="0">
                <a:solidFill>
                  <a:schemeClr val="bg1"/>
                </a:solidFill>
              </a:rPr>
              <a:t>Microsoft.Z3.Quotations</a:t>
            </a:r>
          </a:p>
          <a:p>
            <a:endParaRPr lang="en-US" sz="1200" dirty="0">
              <a:solidFill>
                <a:schemeClr val="bg1"/>
              </a:solidFill>
            </a:endParaRPr>
          </a:p>
          <a:p>
            <a:r>
              <a:rPr lang="en-US" sz="1200" dirty="0">
                <a:solidFill>
                  <a:schemeClr val="bg1"/>
                </a:solidFill>
              </a:rPr>
              <a:t>  do </a:t>
            </a:r>
            <a:r>
              <a:rPr lang="en-US" sz="1200" dirty="0" err="1">
                <a:solidFill>
                  <a:schemeClr val="bg1"/>
                </a:solidFill>
              </a:rPr>
              <a:t>Solver.prove</a:t>
            </a:r>
            <a:r>
              <a:rPr lang="en-US" sz="1200" dirty="0">
                <a:solidFill>
                  <a:schemeClr val="bg1"/>
                </a:solidFill>
              </a:rPr>
              <a:t> &lt;@ </a:t>
            </a:r>
            <a:r>
              <a:rPr lang="en-US" sz="1200" dirty="0" err="1">
                <a:solidFill>
                  <a:schemeClr val="bg1"/>
                </a:solidFill>
              </a:rPr>
              <a:t>Logic.declare</a:t>
            </a:r>
            <a:r>
              <a:rPr lang="en-US" sz="1200" dirty="0">
                <a:solidFill>
                  <a:schemeClr val="bg1"/>
                </a:solidFill>
              </a:rPr>
              <a:t> </a:t>
            </a:r>
          </a:p>
          <a:p>
            <a:r>
              <a:rPr lang="en-US" sz="1200" dirty="0">
                <a:solidFill>
                  <a:schemeClr val="bg1"/>
                </a:solidFill>
              </a:rPr>
              <a:t>        (fun t11 t12 t21 t22 t31 t32 -&gt; </a:t>
            </a:r>
          </a:p>
          <a:p>
            <a:r>
              <a:rPr lang="en-US" sz="1200" dirty="0">
                <a:solidFill>
                  <a:schemeClr val="bg1"/>
                </a:solidFill>
              </a:rPr>
              <a:t>           not </a:t>
            </a:r>
          </a:p>
          <a:p>
            <a:r>
              <a:rPr lang="en-US" sz="1200" dirty="0">
                <a:solidFill>
                  <a:schemeClr val="bg1"/>
                </a:solidFill>
              </a:rPr>
              <a:t>              ((t11 &gt;= 0I) &amp;&amp; (t12 &gt;= t11 + 2I) &amp;&amp; (t12 + 1I &lt;= 8I) &amp;&amp;</a:t>
            </a:r>
          </a:p>
          <a:p>
            <a:r>
              <a:rPr lang="en-US" sz="1200" dirty="0">
                <a:solidFill>
                  <a:schemeClr val="bg1"/>
                </a:solidFill>
              </a:rPr>
              <a:t>               (t21 &gt;= 0I) &amp;&amp; (t22 &gt;= t21 + 3I) &amp;&amp; (t32 + 1I &lt;= 8I) &amp;&amp;</a:t>
            </a:r>
          </a:p>
          <a:p>
            <a:r>
              <a:rPr lang="en-US" sz="1200" dirty="0">
                <a:solidFill>
                  <a:schemeClr val="bg1"/>
                </a:solidFill>
              </a:rPr>
              <a:t>               (t31 &gt;= 0I) &amp;&amp; (t32 &gt;= t31 + 2I) &amp;&amp; (t32 + 3I &lt;= 8I) &amp;&amp;</a:t>
            </a:r>
          </a:p>
          <a:p>
            <a:r>
              <a:rPr lang="en-US" sz="1200" dirty="0">
                <a:solidFill>
                  <a:schemeClr val="bg1"/>
                </a:solidFill>
              </a:rPr>
              <a:t>               (t11 &gt;= t21 + 3I || t21 &gt;= t11 + 2I) &amp;&amp;</a:t>
            </a:r>
          </a:p>
          <a:p>
            <a:r>
              <a:rPr lang="en-US" sz="1200" dirty="0">
                <a:solidFill>
                  <a:schemeClr val="bg1"/>
                </a:solidFill>
              </a:rPr>
              <a:t>               (t11 &gt;= t31 + 2I || t31 &gt;= t11 + 2I) &amp;&amp;</a:t>
            </a:r>
          </a:p>
          <a:p>
            <a:r>
              <a:rPr lang="en-US" sz="1200" dirty="0">
                <a:solidFill>
                  <a:schemeClr val="bg1"/>
                </a:solidFill>
              </a:rPr>
              <a:t>               (t21 &gt;= t31 + 2I || t31 &gt;= t21 + 3I) &amp;&amp;</a:t>
            </a:r>
          </a:p>
          <a:p>
            <a:r>
              <a:rPr lang="en-US" sz="1200" dirty="0">
                <a:solidFill>
                  <a:schemeClr val="bg1"/>
                </a:solidFill>
              </a:rPr>
              <a:t>               (t12 &gt;= t22 + 1I || t22 &gt;= t12 + 1I) &amp;&amp;</a:t>
            </a:r>
          </a:p>
          <a:p>
            <a:r>
              <a:rPr lang="en-US" sz="1200" dirty="0">
                <a:solidFill>
                  <a:schemeClr val="bg1"/>
                </a:solidFill>
              </a:rPr>
              <a:t>               (t12 &gt;= t32 + 3I || t32 &gt;= t12 + 1I) &amp;&amp;</a:t>
            </a:r>
          </a:p>
          <a:p>
            <a:r>
              <a:rPr lang="en-US" sz="1200" dirty="0">
                <a:solidFill>
                  <a:schemeClr val="bg1"/>
                </a:solidFill>
              </a:rPr>
              <a:t>               (t22 &gt;= t32 + 3I || t32 &gt;= t22 + 1I)</a:t>
            </a:r>
          </a:p>
          <a:p>
            <a:r>
              <a:rPr lang="en-US" sz="1200" dirty="0">
                <a:solidFill>
                  <a:schemeClr val="bg1"/>
                </a:solidFill>
              </a:rPr>
              <a:t>              )</a:t>
            </a:r>
          </a:p>
          <a:p>
            <a:r>
              <a:rPr lang="en-US" sz="1200" dirty="0">
                <a:solidFill>
                  <a:schemeClr val="bg1"/>
                </a:solidFill>
              </a:rPr>
              <a:t>         )</a:t>
            </a:r>
          </a:p>
          <a:p>
            <a:r>
              <a:rPr lang="en-US" sz="1200" dirty="0">
                <a:solidFill>
                  <a:schemeClr val="bg1"/>
                </a:solidFill>
              </a:rPr>
              <a:t>      </a:t>
            </a:r>
            <a:r>
              <a:rPr lang="en-US" sz="1200" dirty="0" smtClean="0">
                <a:solidFill>
                  <a:schemeClr val="bg1"/>
                </a:solidFill>
              </a:rPr>
              <a:t>@&gt;</a:t>
            </a:r>
          </a:p>
        </p:txBody>
      </p:sp>
      <p:sp>
        <p:nvSpPr>
          <p:cNvPr id="4" name="TextBox 3"/>
          <p:cNvSpPr txBox="1"/>
          <p:nvPr/>
        </p:nvSpPr>
        <p:spPr>
          <a:xfrm>
            <a:off x="4185634" y="2618565"/>
            <a:ext cx="2824812" cy="369332"/>
          </a:xfrm>
          <a:prstGeom prst="rect">
            <a:avLst/>
          </a:prstGeom>
          <a:noFill/>
        </p:spPr>
        <p:txBody>
          <a:bodyPr wrap="none" rtlCol="0">
            <a:spAutoFit/>
          </a:bodyPr>
          <a:lstStyle/>
          <a:p>
            <a:r>
              <a:rPr lang="en-US" dirty="0" smtClean="0">
                <a:solidFill>
                  <a:schemeClr val="bg1"/>
                </a:solidFill>
              </a:rPr>
              <a:t>Example: </a:t>
            </a:r>
            <a:r>
              <a:rPr lang="en-US" dirty="0" smtClean="0">
                <a:solidFill>
                  <a:schemeClr val="bg1"/>
                </a:solidFill>
              </a:rPr>
              <a:t>Quotations in F#</a:t>
            </a:r>
            <a:endParaRPr lang="en-US" dirty="0" smtClean="0">
              <a:solidFill>
                <a:schemeClr val="bg1"/>
              </a:solidFill>
            </a:endParaRPr>
          </a:p>
        </p:txBody>
      </p:sp>
    </p:spTree>
    <p:extLst>
      <p:ext uri="{BB962C8B-B14F-4D97-AF65-F5344CB8AC3E}">
        <p14:creationId xmlns:p14="http://schemas.microsoft.com/office/powerpoint/2010/main" val="3036373085"/>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Interaction - models</a:t>
            </a:r>
            <a:endParaRPr lang="en-US" dirty="0"/>
          </a:p>
        </p:txBody>
      </p:sp>
      <p:sp>
        <p:nvSpPr>
          <p:cNvPr id="9" name="Right Arrow 8"/>
          <p:cNvSpPr/>
          <p:nvPr/>
        </p:nvSpPr>
        <p:spPr>
          <a:xfrm>
            <a:off x="5411598" y="2197579"/>
            <a:ext cx="2410249" cy="1289958"/>
          </a:xfrm>
          <a:prstGeom prst="rightArrow">
            <a:avLst/>
          </a:prstGeom>
          <a:ln>
            <a:noFill/>
          </a:ln>
          <a:effectLst/>
          <a:scene3d>
            <a:camera prst="orthographicFront">
              <a:rot lat="0" lon="0" rev="0"/>
            </a:camera>
            <a:lightRig rig="contrasting" dir="t">
              <a:rot lat="0" lon="0" rev="7800000"/>
            </a:lightRig>
          </a:scene3d>
          <a:sp3d>
            <a:bevelT w="139700" h="139700"/>
          </a:sp3d>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effectLst>
                  <a:outerShdw blurRad="38100" dist="38100" dir="2700000" algn="tl">
                    <a:srgbClr val="000000">
                      <a:alpha val="43137"/>
                    </a:srgbClr>
                  </a:outerShdw>
                </a:effectLst>
              </a:rPr>
              <a:t>Logical Formula</a:t>
            </a:r>
          </a:p>
        </p:txBody>
      </p:sp>
      <p:sp>
        <p:nvSpPr>
          <p:cNvPr id="20" name="Right Arrow 19"/>
          <p:cNvSpPr/>
          <p:nvPr/>
        </p:nvSpPr>
        <p:spPr>
          <a:xfrm flipH="1">
            <a:off x="5220251" y="5396901"/>
            <a:ext cx="2438400" cy="782323"/>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400" dirty="0" smtClean="0"/>
              <a:t>Sat/Model</a:t>
            </a:r>
            <a:endParaRPr lang="en-US" sz="2400" dirty="0"/>
          </a:p>
        </p:txBody>
      </p:sp>
      <p:pic>
        <p:nvPicPr>
          <p:cNvPr id="2051" name="Picture 3">
            <a:hlinkClick r:id="rId2"/>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684" t="19774" r="4718" b="10000"/>
          <a:stretch/>
        </p:blipFill>
        <p:spPr bwMode="auto">
          <a:xfrm>
            <a:off x="624017" y="1184856"/>
            <a:ext cx="4340181" cy="5351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8506169"/>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45845" t="19605" r="3873" b="19549"/>
          <a:stretch/>
        </p:blipFill>
        <p:spPr bwMode="auto">
          <a:xfrm>
            <a:off x="128788" y="1453889"/>
            <a:ext cx="6130345" cy="4636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381000" y="230187"/>
            <a:ext cx="8382000" cy="747897"/>
          </a:xfrm>
        </p:spPr>
        <p:txBody>
          <a:bodyPr/>
          <a:lstStyle/>
          <a:p>
            <a:r>
              <a:rPr lang="en-US" dirty="0" smtClean="0"/>
              <a:t>Interaction – proof objects</a:t>
            </a:r>
            <a:endParaRPr lang="en-US" dirty="0"/>
          </a:p>
        </p:txBody>
      </p:sp>
      <p:sp>
        <p:nvSpPr>
          <p:cNvPr id="9" name="Right Arrow 8"/>
          <p:cNvSpPr/>
          <p:nvPr/>
        </p:nvSpPr>
        <p:spPr>
          <a:xfrm>
            <a:off x="3053599" y="1818772"/>
            <a:ext cx="2410249" cy="1289958"/>
          </a:xfrm>
          <a:prstGeom prst="rightArrow">
            <a:avLst/>
          </a:prstGeom>
          <a:ln>
            <a:noFill/>
          </a:ln>
          <a:effectLst/>
          <a:scene3d>
            <a:camera prst="orthographicFront">
              <a:rot lat="0" lon="0" rev="0"/>
            </a:camera>
            <a:lightRig rig="contrasting" dir="t">
              <a:rot lat="0" lon="0" rev="7800000"/>
            </a:lightRig>
          </a:scene3d>
          <a:sp3d>
            <a:bevelT w="139700" h="139700"/>
          </a:sp3d>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effectLst>
                  <a:outerShdw blurRad="38100" dist="38100" dir="2700000" algn="tl">
                    <a:srgbClr val="000000">
                      <a:alpha val="43137"/>
                    </a:srgbClr>
                  </a:outerShdw>
                </a:effectLst>
              </a:rPr>
              <a:t>Logical Formula</a:t>
            </a:r>
          </a:p>
        </p:txBody>
      </p:sp>
      <p:sp>
        <p:nvSpPr>
          <p:cNvPr id="16" name="Right Arrow 15"/>
          <p:cNvSpPr/>
          <p:nvPr/>
        </p:nvSpPr>
        <p:spPr>
          <a:xfrm flipH="1">
            <a:off x="3000734" y="3677141"/>
            <a:ext cx="2438399" cy="782323"/>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dirty="0" err="1" smtClean="0"/>
              <a:t>Unsat</a:t>
            </a:r>
            <a:r>
              <a:rPr lang="en-US" sz="2400" dirty="0" smtClean="0"/>
              <a:t>/Proof</a:t>
            </a:r>
            <a:endParaRPr lang="en-US" sz="2400" dirty="0"/>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7367" t="30085" r="37372" b="42873"/>
          <a:stretch/>
        </p:blipFill>
        <p:spPr bwMode="auto">
          <a:xfrm>
            <a:off x="5468186" y="2013840"/>
            <a:ext cx="3675814" cy="2485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60013569"/>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Interaction - simplification</a:t>
            </a:r>
            <a:endParaRPr lang="en-US"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9191" t="18760" r="3345" b="11606"/>
          <a:stretch/>
        </p:blipFill>
        <p:spPr bwMode="auto">
          <a:xfrm>
            <a:off x="519157" y="1300766"/>
            <a:ext cx="3348507" cy="5306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ight Arrow 5"/>
          <p:cNvSpPr/>
          <p:nvPr/>
        </p:nvSpPr>
        <p:spPr>
          <a:xfrm flipH="1">
            <a:off x="4218916" y="5157441"/>
            <a:ext cx="2438399" cy="782323"/>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800" dirty="0" smtClean="0"/>
              <a:t>Simplify</a:t>
            </a:r>
            <a:endParaRPr lang="en-US" sz="2800" dirty="0"/>
          </a:p>
        </p:txBody>
      </p:sp>
      <p:sp>
        <p:nvSpPr>
          <p:cNvPr id="9" name="Right Arrow 8"/>
          <p:cNvSpPr/>
          <p:nvPr/>
        </p:nvSpPr>
        <p:spPr>
          <a:xfrm>
            <a:off x="4407006" y="2209934"/>
            <a:ext cx="2410249" cy="1289958"/>
          </a:xfrm>
          <a:prstGeom prst="rightArrow">
            <a:avLst/>
          </a:prstGeom>
          <a:ln>
            <a:noFill/>
          </a:ln>
          <a:effectLst/>
          <a:scene3d>
            <a:camera prst="orthographicFront">
              <a:rot lat="0" lon="0" rev="0"/>
            </a:camera>
            <a:lightRig rig="contrasting" dir="t">
              <a:rot lat="0" lon="0" rev="7800000"/>
            </a:lightRig>
          </a:scene3d>
          <a:sp3d>
            <a:bevelT w="139700" h="139700"/>
          </a:sp3d>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effectLst>
                  <a:outerShdw blurRad="38100" dist="38100" dir="2700000" algn="tl">
                    <a:srgbClr val="000000">
                      <a:alpha val="43137"/>
                    </a:srgbClr>
                  </a:outerShdw>
                </a:effectLst>
              </a:rPr>
              <a:t>Logical Formula</a:t>
            </a:r>
          </a:p>
        </p:txBody>
      </p:sp>
    </p:spTree>
    <p:extLst>
      <p:ext uri="{BB962C8B-B14F-4D97-AF65-F5344CB8AC3E}">
        <p14:creationId xmlns:p14="http://schemas.microsoft.com/office/powerpoint/2010/main" val="1261493611"/>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Interaction - equalities</a:t>
            </a:r>
            <a:endParaRPr lang="en-US" dirty="0"/>
          </a:p>
        </p:txBody>
      </p:sp>
      <p:sp>
        <p:nvSpPr>
          <p:cNvPr id="13" name="Right Arrow 12"/>
          <p:cNvSpPr/>
          <p:nvPr/>
        </p:nvSpPr>
        <p:spPr>
          <a:xfrm flipH="1">
            <a:off x="5399531" y="4831493"/>
            <a:ext cx="2854781" cy="1458098"/>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800" dirty="0" smtClean="0"/>
              <a:t>Implied</a:t>
            </a:r>
          </a:p>
          <a:p>
            <a:pPr algn="ctr"/>
            <a:r>
              <a:rPr lang="en-US" sz="2800" dirty="0" smtClean="0"/>
              <a:t>Equalities</a:t>
            </a:r>
            <a:endParaRPr lang="en-US" sz="2800" dirty="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9049" t="36672" r="3556" b="10000"/>
          <a:stretch/>
        </p:blipFill>
        <p:spPr bwMode="auto">
          <a:xfrm>
            <a:off x="840413" y="2446638"/>
            <a:ext cx="4559121" cy="4063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399531" y="4026933"/>
            <a:ext cx="3125279" cy="646331"/>
          </a:xfrm>
          <a:prstGeom prst="rect">
            <a:avLst/>
          </a:prstGeom>
          <a:noFill/>
        </p:spPr>
        <p:txBody>
          <a:bodyPr wrap="none" rtlCol="0">
            <a:spAutoFit/>
          </a:bodyPr>
          <a:lstStyle/>
          <a:p>
            <a:pPr marL="285750" indent="-285750">
              <a:buFontTx/>
              <a:buChar char="-"/>
            </a:pPr>
            <a:r>
              <a:rPr lang="en-US" b="1" dirty="0" smtClean="0">
                <a:solidFill>
                  <a:schemeClr val="bg1"/>
                </a:solidFill>
              </a:rPr>
              <a:t>x and y are equal</a:t>
            </a:r>
          </a:p>
          <a:p>
            <a:pPr marL="285750" indent="-285750">
              <a:buFontTx/>
              <a:buChar char="-"/>
            </a:pPr>
            <a:r>
              <a:rPr lang="en-US" b="1" dirty="0" smtClean="0">
                <a:solidFill>
                  <a:schemeClr val="bg1"/>
                </a:solidFill>
              </a:rPr>
              <a:t>z + y and x + z are equal</a:t>
            </a:r>
          </a:p>
        </p:txBody>
      </p:sp>
      <p:cxnSp>
        <p:nvCxnSpPr>
          <p:cNvPr id="5" name="Straight Arrow Connector 4"/>
          <p:cNvCxnSpPr/>
          <p:nvPr/>
        </p:nvCxnSpPr>
        <p:spPr>
          <a:xfrm flipH="1">
            <a:off x="1210963" y="4213654"/>
            <a:ext cx="4399006" cy="124803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flipH="1">
            <a:off x="1594022" y="4213654"/>
            <a:ext cx="4015946" cy="124803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a:xfrm flipH="1">
            <a:off x="1964724" y="4489622"/>
            <a:ext cx="3645244" cy="1070920"/>
          </a:xfrm>
          <a:prstGeom prst="straightConnector1">
            <a:avLst/>
          </a:prstGeom>
          <a:ln>
            <a:tailEnd type="arrow"/>
          </a:ln>
        </p:spPr>
        <p:style>
          <a:lnRef idx="1">
            <a:schemeClr val="accent6"/>
          </a:lnRef>
          <a:fillRef idx="0">
            <a:schemeClr val="accent6"/>
          </a:fillRef>
          <a:effectRef idx="0">
            <a:schemeClr val="accent6"/>
          </a:effectRef>
          <a:fontRef idx="minor">
            <a:schemeClr val="tx1"/>
          </a:fontRef>
        </p:style>
      </p:cxnSp>
      <p:cxnSp>
        <p:nvCxnSpPr>
          <p:cNvPr id="24" name="Straight Arrow Connector 23"/>
          <p:cNvCxnSpPr/>
          <p:nvPr/>
        </p:nvCxnSpPr>
        <p:spPr>
          <a:xfrm flipH="1">
            <a:off x="1408670" y="4477267"/>
            <a:ext cx="4201299" cy="1083275"/>
          </a:xfrm>
          <a:prstGeom prst="straightConnector1">
            <a:avLst/>
          </a:prstGeom>
          <a:ln>
            <a:tailEnd type="arrow"/>
          </a:ln>
        </p:spPr>
        <p:style>
          <a:lnRef idx="1">
            <a:schemeClr val="accent6"/>
          </a:lnRef>
          <a:fillRef idx="0">
            <a:schemeClr val="accent6"/>
          </a:fillRef>
          <a:effectRef idx="0">
            <a:schemeClr val="accent6"/>
          </a:effectRef>
          <a:fontRef idx="minor">
            <a:schemeClr val="tx1"/>
          </a:fontRef>
        </p:style>
      </p:cxnSp>
      <p:sp>
        <p:nvSpPr>
          <p:cNvPr id="26" name="Right Arrow 25"/>
          <p:cNvSpPr/>
          <p:nvPr/>
        </p:nvSpPr>
        <p:spPr>
          <a:xfrm>
            <a:off x="5757045" y="2446638"/>
            <a:ext cx="2410249" cy="1289958"/>
          </a:xfrm>
          <a:prstGeom prst="rightArrow">
            <a:avLst/>
          </a:prstGeom>
          <a:ln>
            <a:noFill/>
          </a:ln>
          <a:effectLst/>
          <a:scene3d>
            <a:camera prst="orthographicFront">
              <a:rot lat="0" lon="0" rev="0"/>
            </a:camera>
            <a:lightRig rig="contrasting" dir="t">
              <a:rot lat="0" lon="0" rev="7800000"/>
            </a:lightRig>
          </a:scene3d>
          <a:sp3d>
            <a:bevelT w="139700" h="139700"/>
          </a:sp3d>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effectLst>
                  <a:outerShdw blurRad="38100" dist="38100" dir="2700000" algn="tl">
                    <a:srgbClr val="000000">
                      <a:alpha val="43137"/>
                    </a:srgbClr>
                  </a:outerShdw>
                </a:effectLst>
              </a:rPr>
              <a:t>Logical Formula</a:t>
            </a:r>
          </a:p>
        </p:txBody>
      </p:sp>
    </p:spTree>
    <p:extLst>
      <p:ext uri="{BB962C8B-B14F-4D97-AF65-F5344CB8AC3E}">
        <p14:creationId xmlns:p14="http://schemas.microsoft.com/office/powerpoint/2010/main" val="3097187494"/>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Interaction – </a:t>
            </a:r>
            <a:r>
              <a:rPr lang="en-US" sz="4800" dirty="0" smtClean="0"/>
              <a:t>quantifier elimination</a:t>
            </a:r>
            <a:endParaRPr lang="en-US" sz="4800" dirty="0"/>
          </a:p>
        </p:txBody>
      </p:sp>
      <p:sp>
        <p:nvSpPr>
          <p:cNvPr id="15" name="Right Arrow 14"/>
          <p:cNvSpPr/>
          <p:nvPr/>
        </p:nvSpPr>
        <p:spPr>
          <a:xfrm flipH="1">
            <a:off x="6426555" y="4427569"/>
            <a:ext cx="2455600" cy="1602528"/>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800" dirty="0" smtClean="0"/>
              <a:t>Quantifier</a:t>
            </a:r>
          </a:p>
          <a:p>
            <a:pPr algn="ctr"/>
            <a:r>
              <a:rPr lang="en-US" sz="2800" dirty="0" smtClean="0"/>
              <a:t>Elimination</a:t>
            </a:r>
            <a:endParaRPr lang="en-US" sz="2800" dirty="0"/>
          </a:p>
        </p:txBody>
      </p:sp>
      <p:sp>
        <p:nvSpPr>
          <p:cNvPr id="19" name="Right Arrow 18"/>
          <p:cNvSpPr/>
          <p:nvPr/>
        </p:nvSpPr>
        <p:spPr>
          <a:xfrm>
            <a:off x="6297440" y="1986953"/>
            <a:ext cx="2410249" cy="1289958"/>
          </a:xfrm>
          <a:prstGeom prst="rightArrow">
            <a:avLst/>
          </a:prstGeom>
          <a:ln>
            <a:noFill/>
          </a:ln>
          <a:effectLst/>
          <a:scene3d>
            <a:camera prst="orthographicFront">
              <a:rot lat="0" lon="0" rev="0"/>
            </a:camera>
            <a:lightRig rig="contrasting" dir="t">
              <a:rot lat="0" lon="0" rev="7800000"/>
            </a:lightRig>
          </a:scene3d>
          <a:sp3d>
            <a:bevelT w="139700" h="139700"/>
          </a:sp3d>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effectLst>
                  <a:outerShdw blurRad="38100" dist="38100" dir="2700000" algn="tl">
                    <a:srgbClr val="000000">
                      <a:alpha val="43137"/>
                    </a:srgbClr>
                  </a:outerShdw>
                </a:effectLst>
              </a:rPr>
              <a:t>Logical Formula</a:t>
            </a: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13" t="33176" r="47289" b="9999"/>
          <a:stretch/>
        </p:blipFill>
        <p:spPr bwMode="auto">
          <a:xfrm>
            <a:off x="257574" y="1700011"/>
            <a:ext cx="6168981" cy="4330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2706748"/>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Cuzz</a:t>
            </a:r>
            <a:r>
              <a:rPr lang="en-US" dirty="0" smtClean="0"/>
              <a:t>: Concurrency Fuzzing</a:t>
            </a:r>
            <a:endParaRPr lang="en-US" dirty="0"/>
          </a:p>
        </p:txBody>
      </p:sp>
      <p:sp>
        <p:nvSpPr>
          <p:cNvPr id="5" name="Rounded Rectangle 4"/>
          <p:cNvSpPr/>
          <p:nvPr/>
        </p:nvSpPr>
        <p:spPr>
          <a:xfrm>
            <a:off x="505985" y="1801591"/>
            <a:ext cx="2066731" cy="1600200"/>
          </a:xfrm>
          <a:prstGeom prst="roundRect">
            <a:avLst>
              <a:gd name="adj" fmla="val 5607"/>
            </a:avLst>
          </a:prstGeom>
        </p:spPr>
        <p:style>
          <a:lnRef idx="1">
            <a:schemeClr val="accent3"/>
          </a:lnRef>
          <a:fillRef idx="2">
            <a:schemeClr val="accent3"/>
          </a:fillRef>
          <a:effectRef idx="1">
            <a:schemeClr val="accent3"/>
          </a:effectRef>
          <a:fontRef idx="minor">
            <a:schemeClr val="dk1"/>
          </a:fontRef>
        </p:style>
        <p:txBody>
          <a:bodyPr rtlCol="0" anchor="t"/>
          <a:lstStyle/>
          <a:p>
            <a:pPr>
              <a:lnSpc>
                <a:spcPct val="150000"/>
              </a:lnSpc>
            </a:pPr>
            <a:r>
              <a:rPr lang="en-US" sz="1500" b="1" dirty="0" smtClean="0">
                <a:latin typeface="Consolas" pitchFamily="49" charset="0"/>
                <a:cs typeface="Consolas" pitchFamily="49" charset="0"/>
              </a:rPr>
              <a:t>void* p = 0; </a:t>
            </a:r>
          </a:p>
          <a:p>
            <a:pPr>
              <a:lnSpc>
                <a:spcPct val="150000"/>
              </a:lnSpc>
            </a:pPr>
            <a:r>
              <a:rPr lang="en-US" sz="1500" b="1" dirty="0" err="1" smtClean="0">
                <a:latin typeface="Consolas" pitchFamily="49" charset="0"/>
                <a:cs typeface="Consolas" pitchFamily="49" charset="0"/>
              </a:rPr>
              <a:t>CreateThd</a:t>
            </a:r>
            <a:r>
              <a:rPr lang="en-US" sz="1500" b="1" dirty="0" smtClean="0">
                <a:latin typeface="Consolas" pitchFamily="49" charset="0"/>
                <a:cs typeface="Consolas" pitchFamily="49" charset="0"/>
              </a:rPr>
              <a:t>(child);</a:t>
            </a:r>
          </a:p>
          <a:p>
            <a:pPr>
              <a:lnSpc>
                <a:spcPct val="150000"/>
              </a:lnSpc>
            </a:pPr>
            <a:r>
              <a:rPr lang="en-US" sz="1500" b="1" dirty="0" smtClean="0">
                <a:latin typeface="Consolas" pitchFamily="49" charset="0"/>
                <a:cs typeface="Consolas" pitchFamily="49" charset="0"/>
              </a:rPr>
              <a:t>p = </a:t>
            </a:r>
            <a:r>
              <a:rPr lang="en-US" sz="1500" b="1" dirty="0" err="1" smtClean="0">
                <a:latin typeface="Consolas" pitchFamily="49" charset="0"/>
                <a:cs typeface="Consolas" pitchFamily="49" charset="0"/>
              </a:rPr>
              <a:t>malloc</a:t>
            </a:r>
            <a:r>
              <a:rPr lang="en-US" sz="1500" b="1" dirty="0" smtClean="0">
                <a:latin typeface="Consolas" pitchFamily="49" charset="0"/>
                <a:cs typeface="Consolas" pitchFamily="49" charset="0"/>
              </a:rPr>
              <a:t>(…);</a:t>
            </a:r>
          </a:p>
        </p:txBody>
      </p:sp>
      <p:sp>
        <p:nvSpPr>
          <p:cNvPr id="8" name="Rounded Rectangle 7"/>
          <p:cNvSpPr/>
          <p:nvPr/>
        </p:nvSpPr>
        <p:spPr>
          <a:xfrm>
            <a:off x="2953716" y="2209800"/>
            <a:ext cx="2066731" cy="1600200"/>
          </a:xfrm>
          <a:prstGeom prst="roundRect">
            <a:avLst>
              <a:gd name="adj" fmla="val 5607"/>
            </a:avLst>
          </a:prstGeom>
        </p:spPr>
        <p:style>
          <a:lnRef idx="1">
            <a:schemeClr val="accent4"/>
          </a:lnRef>
          <a:fillRef idx="2">
            <a:schemeClr val="accent4"/>
          </a:fillRef>
          <a:effectRef idx="1">
            <a:schemeClr val="accent4"/>
          </a:effectRef>
          <a:fontRef idx="minor">
            <a:schemeClr val="dk1"/>
          </a:fontRef>
        </p:style>
        <p:txBody>
          <a:bodyPr rtlCol="0" anchor="t"/>
          <a:lstStyle/>
          <a:p>
            <a:pPr>
              <a:lnSpc>
                <a:spcPct val="150000"/>
              </a:lnSpc>
            </a:pPr>
            <a:r>
              <a:rPr lang="en-US" sz="1500" b="1" dirty="0" err="1" smtClean="0">
                <a:latin typeface="Consolas" pitchFamily="49" charset="0"/>
                <a:cs typeface="Consolas" pitchFamily="49" charset="0"/>
              </a:rPr>
              <a:t>Init</a:t>
            </a:r>
            <a:r>
              <a:rPr lang="en-US" sz="1500" b="1" dirty="0" smtClean="0">
                <a:latin typeface="Consolas" pitchFamily="49" charset="0"/>
                <a:cs typeface="Consolas" pitchFamily="49" charset="0"/>
              </a:rPr>
              <a:t>();</a:t>
            </a:r>
          </a:p>
          <a:p>
            <a:pPr>
              <a:lnSpc>
                <a:spcPct val="150000"/>
              </a:lnSpc>
            </a:pPr>
            <a:r>
              <a:rPr lang="en-US" sz="1500" b="1" dirty="0" err="1" smtClean="0">
                <a:latin typeface="Consolas" pitchFamily="49" charset="0"/>
                <a:cs typeface="Consolas" pitchFamily="49" charset="0"/>
              </a:rPr>
              <a:t>DoMoreWork</a:t>
            </a:r>
            <a:r>
              <a:rPr lang="en-US" sz="1500" b="1" dirty="0" smtClean="0">
                <a:latin typeface="Consolas" pitchFamily="49" charset="0"/>
                <a:cs typeface="Consolas" pitchFamily="49" charset="0"/>
              </a:rPr>
              <a:t>();</a:t>
            </a:r>
          </a:p>
          <a:p>
            <a:pPr>
              <a:lnSpc>
                <a:spcPct val="150000"/>
              </a:lnSpc>
            </a:pPr>
            <a:r>
              <a:rPr lang="en-US" sz="1500" b="1" dirty="0" smtClean="0">
                <a:latin typeface="Consolas" pitchFamily="49" charset="0"/>
                <a:cs typeface="Consolas" pitchFamily="49" charset="0"/>
              </a:rPr>
              <a:t>p-&gt;f ++;</a:t>
            </a:r>
            <a:endParaRPr lang="en-US" sz="1500" b="1" dirty="0">
              <a:latin typeface="Consolas" pitchFamily="49" charset="0"/>
              <a:cs typeface="Consolas" pitchFamily="49" charset="0"/>
            </a:endParaRPr>
          </a:p>
        </p:txBody>
      </p:sp>
      <p:sp>
        <p:nvSpPr>
          <p:cNvPr id="9" name="TextBox 8"/>
          <p:cNvSpPr txBox="1"/>
          <p:nvPr/>
        </p:nvSpPr>
        <p:spPr>
          <a:xfrm>
            <a:off x="1140266" y="1413598"/>
            <a:ext cx="828240" cy="369332"/>
          </a:xfrm>
          <a:prstGeom prst="rect">
            <a:avLst/>
          </a:prstGeom>
          <a:noFill/>
        </p:spPr>
        <p:txBody>
          <a:bodyPr wrap="none" rtlCol="0">
            <a:spAutoFit/>
          </a:bodyPr>
          <a:lstStyle/>
          <a:p>
            <a:r>
              <a:rPr lang="en-US" dirty="0" smtClean="0">
                <a:solidFill>
                  <a:schemeClr val="bg1"/>
                </a:solidFill>
              </a:rPr>
              <a:t>Parent</a:t>
            </a:r>
          </a:p>
        </p:txBody>
      </p:sp>
      <p:sp>
        <p:nvSpPr>
          <p:cNvPr id="10" name="TextBox 9"/>
          <p:cNvSpPr txBox="1"/>
          <p:nvPr/>
        </p:nvSpPr>
        <p:spPr>
          <a:xfrm>
            <a:off x="3587997" y="1413217"/>
            <a:ext cx="704039" cy="369332"/>
          </a:xfrm>
          <a:prstGeom prst="rect">
            <a:avLst/>
          </a:prstGeom>
          <a:noFill/>
        </p:spPr>
        <p:txBody>
          <a:bodyPr wrap="none" rtlCol="0">
            <a:spAutoFit/>
          </a:bodyPr>
          <a:lstStyle/>
          <a:p>
            <a:r>
              <a:rPr lang="en-US" dirty="0" smtClean="0">
                <a:solidFill>
                  <a:schemeClr val="bg1"/>
                </a:solidFill>
              </a:rPr>
              <a:t>Child</a:t>
            </a:r>
          </a:p>
        </p:txBody>
      </p:sp>
      <p:sp>
        <p:nvSpPr>
          <p:cNvPr id="11" name="Vertical Scroll 10"/>
          <p:cNvSpPr/>
          <p:nvPr/>
        </p:nvSpPr>
        <p:spPr>
          <a:xfrm>
            <a:off x="5715000" y="2041451"/>
            <a:ext cx="3009900" cy="2362200"/>
          </a:xfrm>
          <a:prstGeom prst="verticalScroll">
            <a:avLst>
              <a:gd name="adj" fmla="val 4130"/>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buFont typeface="+mj-lt"/>
              <a:buAutoNum type="arabicPeriod"/>
            </a:pPr>
            <a:r>
              <a:rPr lang="en-US" sz="1600" dirty="0" smtClean="0"/>
              <a:t>Instrument calls to </a:t>
            </a:r>
            <a:r>
              <a:rPr lang="en-US" sz="1600" dirty="0" err="1" smtClean="0"/>
              <a:t>Cuzz</a:t>
            </a:r>
            <a:endParaRPr lang="en-US" sz="1600" dirty="0" smtClean="0"/>
          </a:p>
          <a:p>
            <a:pPr lvl="2"/>
            <a:endParaRPr lang="en-US" sz="1600" dirty="0" smtClean="0"/>
          </a:p>
          <a:p>
            <a:pPr marL="342900" indent="-342900">
              <a:buFont typeface="+mj-lt"/>
              <a:buAutoNum type="arabicPeriod"/>
            </a:pPr>
            <a:r>
              <a:rPr lang="en-US" sz="1600" dirty="0" smtClean="0"/>
              <a:t>Insert random delays</a:t>
            </a:r>
          </a:p>
          <a:p>
            <a:pPr lvl="2"/>
            <a:endParaRPr lang="en-US" sz="1600" dirty="0" smtClean="0"/>
          </a:p>
          <a:p>
            <a:pPr marL="342900" indent="-342900">
              <a:buFont typeface="+mj-lt"/>
              <a:buAutoNum type="arabicPeriod"/>
            </a:pPr>
            <a:r>
              <a:rPr lang="en-US" sz="1600" dirty="0" smtClean="0"/>
              <a:t>Use the </a:t>
            </a:r>
            <a:r>
              <a:rPr lang="en-US" sz="1600" dirty="0" err="1" smtClean="0"/>
              <a:t>Cuzz</a:t>
            </a:r>
            <a:r>
              <a:rPr lang="en-US" sz="1600" dirty="0" smtClean="0"/>
              <a:t> algorithm to determine when and by how much to delay</a:t>
            </a:r>
          </a:p>
          <a:p>
            <a:pPr marL="342900" indent="-342900">
              <a:buFont typeface="+mj-lt"/>
              <a:buAutoNum type="arabicPeriod"/>
            </a:pPr>
            <a:endParaRPr lang="en-US" dirty="0" smtClean="0"/>
          </a:p>
          <a:p>
            <a:endParaRPr lang="en-US" dirty="0"/>
          </a:p>
        </p:txBody>
      </p:sp>
      <p:sp>
        <p:nvSpPr>
          <p:cNvPr id="12" name="Rounded Rectangle 11"/>
          <p:cNvSpPr/>
          <p:nvPr/>
        </p:nvSpPr>
        <p:spPr>
          <a:xfrm>
            <a:off x="505983" y="1801591"/>
            <a:ext cx="2066731" cy="2026287"/>
          </a:xfrm>
          <a:prstGeom prst="roundRect">
            <a:avLst>
              <a:gd name="adj" fmla="val 5607"/>
            </a:avLst>
          </a:prstGeom>
        </p:spPr>
        <p:style>
          <a:lnRef idx="1">
            <a:schemeClr val="accent3"/>
          </a:lnRef>
          <a:fillRef idx="2">
            <a:schemeClr val="accent3"/>
          </a:fillRef>
          <a:effectRef idx="1">
            <a:schemeClr val="accent3"/>
          </a:effectRef>
          <a:fontRef idx="minor">
            <a:schemeClr val="dk1"/>
          </a:fontRef>
        </p:style>
        <p:txBody>
          <a:bodyPr rtlCol="0" anchor="t"/>
          <a:lstStyle/>
          <a:p>
            <a:pPr>
              <a:lnSpc>
                <a:spcPct val="150000"/>
              </a:lnSpc>
            </a:pPr>
            <a:r>
              <a:rPr lang="en-US" sz="1500" b="1" dirty="0" smtClean="0">
                <a:latin typeface="Consolas" pitchFamily="49" charset="0"/>
                <a:cs typeface="Consolas" pitchFamily="49" charset="0"/>
              </a:rPr>
              <a:t>void* p = 0;</a:t>
            </a:r>
          </a:p>
          <a:p>
            <a:pPr>
              <a:lnSpc>
                <a:spcPct val="150000"/>
              </a:lnSpc>
            </a:pPr>
            <a:r>
              <a:rPr lang="en-US" sz="1500" b="1" dirty="0" err="1" smtClean="0">
                <a:solidFill>
                  <a:srgbClr val="FF0000"/>
                </a:solidFill>
                <a:latin typeface="Consolas" pitchFamily="49" charset="0"/>
                <a:cs typeface="Consolas" pitchFamily="49" charset="0"/>
              </a:rPr>
              <a:t>CallCuzz</a:t>
            </a:r>
            <a:r>
              <a:rPr lang="en-US" sz="1500" b="1" dirty="0" smtClean="0">
                <a:solidFill>
                  <a:srgbClr val="FF0000"/>
                </a:solidFill>
                <a:latin typeface="Consolas" pitchFamily="49" charset="0"/>
                <a:cs typeface="Consolas" pitchFamily="49" charset="0"/>
              </a:rPr>
              <a:t>(); </a:t>
            </a:r>
          </a:p>
          <a:p>
            <a:pPr>
              <a:lnSpc>
                <a:spcPct val="150000"/>
              </a:lnSpc>
            </a:pPr>
            <a:r>
              <a:rPr lang="en-US" sz="1500" b="1" dirty="0" err="1" smtClean="0">
                <a:latin typeface="Consolas" pitchFamily="49" charset="0"/>
                <a:cs typeface="Consolas" pitchFamily="49" charset="0"/>
              </a:rPr>
              <a:t>CreateThd</a:t>
            </a:r>
            <a:r>
              <a:rPr lang="en-US" sz="1500" b="1" dirty="0" smtClean="0">
                <a:latin typeface="Consolas" pitchFamily="49" charset="0"/>
                <a:cs typeface="Consolas" pitchFamily="49" charset="0"/>
              </a:rPr>
              <a:t>(child);</a:t>
            </a:r>
          </a:p>
          <a:p>
            <a:pPr>
              <a:lnSpc>
                <a:spcPct val="150000"/>
              </a:lnSpc>
            </a:pPr>
            <a:r>
              <a:rPr lang="en-US" sz="1500" b="1" dirty="0" err="1" smtClean="0">
                <a:solidFill>
                  <a:srgbClr val="FF0000"/>
                </a:solidFill>
                <a:latin typeface="Consolas" pitchFamily="49" charset="0"/>
                <a:cs typeface="Consolas" pitchFamily="49" charset="0"/>
              </a:rPr>
              <a:t>CallCuzz</a:t>
            </a:r>
            <a:r>
              <a:rPr lang="en-US" sz="1500" b="1" dirty="0" smtClean="0">
                <a:solidFill>
                  <a:srgbClr val="FF0000"/>
                </a:solidFill>
                <a:latin typeface="Consolas" pitchFamily="49" charset="0"/>
                <a:cs typeface="Consolas" pitchFamily="49" charset="0"/>
              </a:rPr>
              <a:t>();</a:t>
            </a:r>
          </a:p>
          <a:p>
            <a:pPr>
              <a:lnSpc>
                <a:spcPct val="150000"/>
              </a:lnSpc>
            </a:pPr>
            <a:r>
              <a:rPr lang="en-US" sz="1500" b="1" dirty="0" smtClean="0">
                <a:latin typeface="Consolas" pitchFamily="49" charset="0"/>
                <a:cs typeface="Consolas" pitchFamily="49" charset="0"/>
              </a:rPr>
              <a:t>p = </a:t>
            </a:r>
            <a:r>
              <a:rPr lang="en-US" sz="1500" b="1" dirty="0" err="1" smtClean="0">
                <a:latin typeface="Consolas" pitchFamily="49" charset="0"/>
                <a:cs typeface="Consolas" pitchFamily="49" charset="0"/>
              </a:rPr>
              <a:t>malloc</a:t>
            </a:r>
            <a:r>
              <a:rPr lang="en-US" sz="1500" b="1" dirty="0" smtClean="0">
                <a:latin typeface="Consolas" pitchFamily="49" charset="0"/>
                <a:cs typeface="Consolas" pitchFamily="49" charset="0"/>
              </a:rPr>
              <a:t>(…);</a:t>
            </a:r>
          </a:p>
        </p:txBody>
      </p:sp>
      <p:sp>
        <p:nvSpPr>
          <p:cNvPr id="13" name="Rounded Rectangle 12"/>
          <p:cNvSpPr/>
          <p:nvPr/>
        </p:nvSpPr>
        <p:spPr>
          <a:xfrm>
            <a:off x="2953716" y="2209800"/>
            <a:ext cx="2066731" cy="2025503"/>
          </a:xfrm>
          <a:prstGeom prst="roundRect">
            <a:avLst>
              <a:gd name="adj" fmla="val 5607"/>
            </a:avLst>
          </a:prstGeom>
        </p:spPr>
        <p:style>
          <a:lnRef idx="1">
            <a:schemeClr val="accent4"/>
          </a:lnRef>
          <a:fillRef idx="2">
            <a:schemeClr val="accent4"/>
          </a:fillRef>
          <a:effectRef idx="1">
            <a:schemeClr val="accent4"/>
          </a:effectRef>
          <a:fontRef idx="minor">
            <a:schemeClr val="dk1"/>
          </a:fontRef>
        </p:style>
        <p:txBody>
          <a:bodyPr rtlCol="0" anchor="t"/>
          <a:lstStyle/>
          <a:p>
            <a:pPr>
              <a:lnSpc>
                <a:spcPct val="150000"/>
              </a:lnSpc>
            </a:pPr>
            <a:r>
              <a:rPr lang="en-US" sz="1500" b="1" dirty="0" err="1" smtClean="0">
                <a:latin typeface="Consolas" pitchFamily="49" charset="0"/>
                <a:cs typeface="Consolas" pitchFamily="49" charset="0"/>
              </a:rPr>
              <a:t>Init</a:t>
            </a:r>
            <a:r>
              <a:rPr lang="en-US" sz="1500" b="1" dirty="0" smtClean="0">
                <a:latin typeface="Consolas" pitchFamily="49" charset="0"/>
                <a:cs typeface="Consolas" pitchFamily="49" charset="0"/>
              </a:rPr>
              <a:t>();</a:t>
            </a:r>
          </a:p>
          <a:p>
            <a:pPr>
              <a:lnSpc>
                <a:spcPct val="150000"/>
              </a:lnSpc>
            </a:pPr>
            <a:r>
              <a:rPr lang="en-US" sz="1500" b="1" dirty="0" err="1" smtClean="0">
                <a:solidFill>
                  <a:srgbClr val="FF0000"/>
                </a:solidFill>
                <a:latin typeface="Consolas" pitchFamily="49" charset="0"/>
                <a:cs typeface="Consolas" pitchFamily="49" charset="0"/>
              </a:rPr>
              <a:t>CallCuzz</a:t>
            </a:r>
            <a:r>
              <a:rPr lang="en-US" sz="1500" b="1" dirty="0" smtClean="0">
                <a:solidFill>
                  <a:srgbClr val="FF0000"/>
                </a:solidFill>
                <a:latin typeface="Consolas" pitchFamily="49" charset="0"/>
                <a:cs typeface="Consolas" pitchFamily="49" charset="0"/>
              </a:rPr>
              <a:t>();</a:t>
            </a:r>
          </a:p>
          <a:p>
            <a:pPr>
              <a:lnSpc>
                <a:spcPct val="150000"/>
              </a:lnSpc>
            </a:pPr>
            <a:r>
              <a:rPr lang="en-US" sz="1500" b="1" dirty="0" err="1" smtClean="0">
                <a:latin typeface="Consolas" pitchFamily="49" charset="0"/>
                <a:cs typeface="Consolas" pitchFamily="49" charset="0"/>
              </a:rPr>
              <a:t>DoMoreWork</a:t>
            </a:r>
            <a:r>
              <a:rPr lang="en-US" sz="1500" b="1" dirty="0" smtClean="0">
                <a:latin typeface="Consolas" pitchFamily="49" charset="0"/>
                <a:cs typeface="Consolas" pitchFamily="49" charset="0"/>
              </a:rPr>
              <a:t>();</a:t>
            </a:r>
          </a:p>
          <a:p>
            <a:pPr>
              <a:lnSpc>
                <a:spcPct val="150000"/>
              </a:lnSpc>
            </a:pPr>
            <a:r>
              <a:rPr lang="en-US" sz="1500" b="1" dirty="0" err="1" smtClean="0">
                <a:solidFill>
                  <a:srgbClr val="FF0000"/>
                </a:solidFill>
                <a:latin typeface="Consolas" pitchFamily="49" charset="0"/>
                <a:cs typeface="Consolas" pitchFamily="49" charset="0"/>
              </a:rPr>
              <a:t>CallCuzz</a:t>
            </a:r>
            <a:r>
              <a:rPr lang="en-US" sz="1500" b="1" dirty="0" smtClean="0">
                <a:solidFill>
                  <a:srgbClr val="FF0000"/>
                </a:solidFill>
                <a:latin typeface="Consolas" pitchFamily="49" charset="0"/>
                <a:cs typeface="Consolas" pitchFamily="49" charset="0"/>
              </a:rPr>
              <a:t>();</a:t>
            </a:r>
          </a:p>
          <a:p>
            <a:pPr>
              <a:lnSpc>
                <a:spcPct val="150000"/>
              </a:lnSpc>
            </a:pPr>
            <a:r>
              <a:rPr lang="en-US" sz="1500" b="1" dirty="0" smtClean="0">
                <a:latin typeface="Consolas" pitchFamily="49" charset="0"/>
                <a:cs typeface="Consolas" pitchFamily="49" charset="0"/>
              </a:rPr>
              <a:t>p-&gt;f ++;</a:t>
            </a:r>
            <a:endParaRPr lang="en-US" sz="1500" b="1" dirty="0">
              <a:latin typeface="Consolas" pitchFamily="49" charset="0"/>
              <a:cs typeface="Consolas" pitchFamily="49" charset="0"/>
            </a:endParaRPr>
          </a:p>
        </p:txBody>
      </p:sp>
      <p:sp>
        <p:nvSpPr>
          <p:cNvPr id="14" name="Rounded Rectangle 13"/>
          <p:cNvSpPr/>
          <p:nvPr/>
        </p:nvSpPr>
        <p:spPr>
          <a:xfrm>
            <a:off x="514738" y="1801591"/>
            <a:ext cx="2066731" cy="2026287"/>
          </a:xfrm>
          <a:prstGeom prst="roundRect">
            <a:avLst>
              <a:gd name="adj" fmla="val 5607"/>
            </a:avLst>
          </a:prstGeom>
        </p:spPr>
        <p:style>
          <a:lnRef idx="1">
            <a:schemeClr val="accent3"/>
          </a:lnRef>
          <a:fillRef idx="2">
            <a:schemeClr val="accent3"/>
          </a:fillRef>
          <a:effectRef idx="1">
            <a:schemeClr val="accent3"/>
          </a:effectRef>
          <a:fontRef idx="minor">
            <a:schemeClr val="dk1"/>
          </a:fontRef>
        </p:style>
        <p:txBody>
          <a:bodyPr rtlCol="0" anchor="t"/>
          <a:lstStyle/>
          <a:p>
            <a:pPr>
              <a:lnSpc>
                <a:spcPct val="150000"/>
              </a:lnSpc>
            </a:pPr>
            <a:r>
              <a:rPr lang="en-US" sz="1500" b="1" dirty="0" smtClean="0">
                <a:latin typeface="Consolas" pitchFamily="49" charset="0"/>
                <a:cs typeface="Consolas" pitchFamily="49" charset="0"/>
              </a:rPr>
              <a:t>void* p = 0;</a:t>
            </a:r>
          </a:p>
          <a:p>
            <a:pPr>
              <a:lnSpc>
                <a:spcPct val="150000"/>
              </a:lnSpc>
            </a:pPr>
            <a:r>
              <a:rPr lang="en-US" sz="1500" b="1" dirty="0" err="1" smtClean="0">
                <a:solidFill>
                  <a:srgbClr val="FF0000"/>
                </a:solidFill>
                <a:latin typeface="Consolas" pitchFamily="49" charset="0"/>
                <a:cs typeface="Consolas" pitchFamily="49" charset="0"/>
              </a:rPr>
              <a:t>RandDelay</a:t>
            </a:r>
            <a:r>
              <a:rPr lang="en-US" sz="1500" b="1" dirty="0" smtClean="0">
                <a:solidFill>
                  <a:srgbClr val="FF0000"/>
                </a:solidFill>
                <a:latin typeface="Consolas" pitchFamily="49" charset="0"/>
                <a:cs typeface="Consolas" pitchFamily="49" charset="0"/>
              </a:rPr>
              <a:t>(); </a:t>
            </a:r>
          </a:p>
          <a:p>
            <a:pPr>
              <a:lnSpc>
                <a:spcPct val="150000"/>
              </a:lnSpc>
            </a:pPr>
            <a:r>
              <a:rPr lang="en-US" sz="1500" b="1" dirty="0" err="1" smtClean="0">
                <a:latin typeface="Consolas" pitchFamily="49" charset="0"/>
                <a:cs typeface="Consolas" pitchFamily="49" charset="0"/>
              </a:rPr>
              <a:t>CreateThd</a:t>
            </a:r>
            <a:r>
              <a:rPr lang="en-US" sz="1500" b="1" dirty="0" smtClean="0">
                <a:latin typeface="Consolas" pitchFamily="49" charset="0"/>
                <a:cs typeface="Consolas" pitchFamily="49" charset="0"/>
              </a:rPr>
              <a:t>(child);</a:t>
            </a:r>
          </a:p>
          <a:p>
            <a:pPr>
              <a:lnSpc>
                <a:spcPct val="150000"/>
              </a:lnSpc>
            </a:pPr>
            <a:r>
              <a:rPr lang="en-US" sz="1500" b="1" dirty="0" err="1" smtClean="0">
                <a:solidFill>
                  <a:srgbClr val="FF0000"/>
                </a:solidFill>
                <a:latin typeface="Consolas" pitchFamily="49" charset="0"/>
                <a:cs typeface="Consolas" pitchFamily="49" charset="0"/>
              </a:rPr>
              <a:t>RandDelay</a:t>
            </a:r>
            <a:r>
              <a:rPr lang="en-US" sz="1500" b="1" dirty="0" smtClean="0">
                <a:solidFill>
                  <a:srgbClr val="FF0000"/>
                </a:solidFill>
                <a:latin typeface="Consolas" pitchFamily="49" charset="0"/>
                <a:cs typeface="Consolas" pitchFamily="49" charset="0"/>
              </a:rPr>
              <a:t>();</a:t>
            </a:r>
          </a:p>
          <a:p>
            <a:pPr>
              <a:lnSpc>
                <a:spcPct val="150000"/>
              </a:lnSpc>
            </a:pPr>
            <a:r>
              <a:rPr lang="en-US" sz="1500" b="1" dirty="0" smtClean="0">
                <a:latin typeface="Consolas" pitchFamily="49" charset="0"/>
                <a:cs typeface="Consolas" pitchFamily="49" charset="0"/>
              </a:rPr>
              <a:t>p = </a:t>
            </a:r>
            <a:r>
              <a:rPr lang="en-US" sz="1500" b="1" dirty="0" err="1" smtClean="0">
                <a:latin typeface="Consolas" pitchFamily="49" charset="0"/>
                <a:cs typeface="Consolas" pitchFamily="49" charset="0"/>
              </a:rPr>
              <a:t>malloc</a:t>
            </a:r>
            <a:r>
              <a:rPr lang="en-US" sz="1500" b="1" dirty="0" smtClean="0">
                <a:latin typeface="Consolas" pitchFamily="49" charset="0"/>
                <a:cs typeface="Consolas" pitchFamily="49" charset="0"/>
              </a:rPr>
              <a:t>(…);</a:t>
            </a:r>
          </a:p>
        </p:txBody>
      </p:sp>
      <p:sp>
        <p:nvSpPr>
          <p:cNvPr id="15" name="Rounded Rectangle 14"/>
          <p:cNvSpPr/>
          <p:nvPr/>
        </p:nvSpPr>
        <p:spPr>
          <a:xfrm>
            <a:off x="2953716" y="2202797"/>
            <a:ext cx="2066731" cy="2025503"/>
          </a:xfrm>
          <a:prstGeom prst="roundRect">
            <a:avLst>
              <a:gd name="adj" fmla="val 5607"/>
            </a:avLst>
          </a:prstGeom>
        </p:spPr>
        <p:style>
          <a:lnRef idx="1">
            <a:schemeClr val="accent4"/>
          </a:lnRef>
          <a:fillRef idx="2">
            <a:schemeClr val="accent4"/>
          </a:fillRef>
          <a:effectRef idx="1">
            <a:schemeClr val="accent4"/>
          </a:effectRef>
          <a:fontRef idx="minor">
            <a:schemeClr val="dk1"/>
          </a:fontRef>
        </p:style>
        <p:txBody>
          <a:bodyPr rtlCol="0" anchor="t"/>
          <a:lstStyle/>
          <a:p>
            <a:pPr>
              <a:lnSpc>
                <a:spcPct val="150000"/>
              </a:lnSpc>
            </a:pPr>
            <a:r>
              <a:rPr lang="en-US" sz="1500" b="1" dirty="0" err="1" smtClean="0">
                <a:latin typeface="Consolas" pitchFamily="49" charset="0"/>
                <a:cs typeface="Consolas" pitchFamily="49" charset="0"/>
              </a:rPr>
              <a:t>Init</a:t>
            </a:r>
            <a:r>
              <a:rPr lang="en-US" sz="1500" b="1" dirty="0" smtClean="0">
                <a:latin typeface="Consolas" pitchFamily="49" charset="0"/>
                <a:cs typeface="Consolas" pitchFamily="49" charset="0"/>
              </a:rPr>
              <a:t>();</a:t>
            </a:r>
          </a:p>
          <a:p>
            <a:pPr>
              <a:lnSpc>
                <a:spcPct val="150000"/>
              </a:lnSpc>
            </a:pPr>
            <a:r>
              <a:rPr lang="en-US" sz="1500" b="1" dirty="0" err="1" smtClean="0">
                <a:solidFill>
                  <a:srgbClr val="FF0000"/>
                </a:solidFill>
                <a:latin typeface="Consolas" pitchFamily="49" charset="0"/>
                <a:cs typeface="Consolas" pitchFamily="49" charset="0"/>
              </a:rPr>
              <a:t>RandDelay</a:t>
            </a:r>
            <a:r>
              <a:rPr lang="en-US" sz="1500" b="1" dirty="0" smtClean="0">
                <a:solidFill>
                  <a:srgbClr val="FF0000"/>
                </a:solidFill>
                <a:latin typeface="Consolas" pitchFamily="49" charset="0"/>
                <a:cs typeface="Consolas" pitchFamily="49" charset="0"/>
              </a:rPr>
              <a:t>();</a:t>
            </a:r>
          </a:p>
          <a:p>
            <a:pPr>
              <a:lnSpc>
                <a:spcPct val="150000"/>
              </a:lnSpc>
            </a:pPr>
            <a:r>
              <a:rPr lang="en-US" sz="1500" b="1" dirty="0" err="1" smtClean="0">
                <a:latin typeface="Consolas" pitchFamily="49" charset="0"/>
                <a:cs typeface="Consolas" pitchFamily="49" charset="0"/>
              </a:rPr>
              <a:t>DoMoreWork</a:t>
            </a:r>
            <a:r>
              <a:rPr lang="en-US" sz="1500" b="1" dirty="0" smtClean="0">
                <a:latin typeface="Consolas" pitchFamily="49" charset="0"/>
                <a:cs typeface="Consolas" pitchFamily="49" charset="0"/>
              </a:rPr>
              <a:t>();</a:t>
            </a:r>
          </a:p>
          <a:p>
            <a:pPr>
              <a:lnSpc>
                <a:spcPct val="150000"/>
              </a:lnSpc>
            </a:pPr>
            <a:r>
              <a:rPr lang="en-US" sz="1500" b="1" dirty="0" err="1" smtClean="0">
                <a:solidFill>
                  <a:srgbClr val="FF0000"/>
                </a:solidFill>
                <a:latin typeface="Consolas" pitchFamily="49" charset="0"/>
                <a:cs typeface="Consolas" pitchFamily="49" charset="0"/>
              </a:rPr>
              <a:t>RandDelay</a:t>
            </a:r>
            <a:r>
              <a:rPr lang="en-US" sz="1500" b="1" dirty="0" smtClean="0">
                <a:solidFill>
                  <a:srgbClr val="FF0000"/>
                </a:solidFill>
                <a:latin typeface="Consolas" pitchFamily="49" charset="0"/>
                <a:cs typeface="Consolas" pitchFamily="49" charset="0"/>
              </a:rPr>
              <a:t>();</a:t>
            </a:r>
          </a:p>
          <a:p>
            <a:pPr>
              <a:lnSpc>
                <a:spcPct val="150000"/>
              </a:lnSpc>
            </a:pPr>
            <a:r>
              <a:rPr lang="en-US" sz="1500" b="1" dirty="0" smtClean="0">
                <a:latin typeface="Consolas" pitchFamily="49" charset="0"/>
                <a:cs typeface="Consolas" pitchFamily="49" charset="0"/>
              </a:rPr>
              <a:t>p-&gt;f ++;</a:t>
            </a:r>
            <a:endParaRPr lang="en-US" sz="1500" b="1" dirty="0">
              <a:latin typeface="Consolas" pitchFamily="49" charset="0"/>
              <a:cs typeface="Consolas" pitchFamily="49" charset="0"/>
            </a:endParaRPr>
          </a:p>
        </p:txBody>
      </p:sp>
      <p:sp>
        <p:nvSpPr>
          <p:cNvPr id="16" name="Rounded Rectangle 15"/>
          <p:cNvSpPr/>
          <p:nvPr/>
        </p:nvSpPr>
        <p:spPr>
          <a:xfrm>
            <a:off x="514738" y="1801591"/>
            <a:ext cx="2066731" cy="1170209"/>
          </a:xfrm>
          <a:prstGeom prst="roundRect">
            <a:avLst>
              <a:gd name="adj" fmla="val 5607"/>
            </a:avLst>
          </a:prstGeom>
        </p:spPr>
        <p:style>
          <a:lnRef idx="1">
            <a:schemeClr val="accent3"/>
          </a:lnRef>
          <a:fillRef idx="2">
            <a:schemeClr val="accent3"/>
          </a:fillRef>
          <a:effectRef idx="1">
            <a:schemeClr val="accent3"/>
          </a:effectRef>
          <a:fontRef idx="minor">
            <a:schemeClr val="dk1"/>
          </a:fontRef>
        </p:style>
        <p:txBody>
          <a:bodyPr rtlCol="0" anchor="t"/>
          <a:lstStyle/>
          <a:p>
            <a:pPr>
              <a:lnSpc>
                <a:spcPct val="150000"/>
              </a:lnSpc>
            </a:pPr>
            <a:r>
              <a:rPr lang="en-US" sz="1500" b="1" dirty="0" smtClean="0">
                <a:latin typeface="Consolas" pitchFamily="49" charset="0"/>
                <a:cs typeface="Consolas" pitchFamily="49" charset="0"/>
              </a:rPr>
              <a:t>void* p = 0;</a:t>
            </a:r>
          </a:p>
          <a:p>
            <a:pPr>
              <a:lnSpc>
                <a:spcPct val="150000"/>
              </a:lnSpc>
            </a:pPr>
            <a:r>
              <a:rPr lang="en-US" sz="1500" b="1" dirty="0" err="1" smtClean="0">
                <a:solidFill>
                  <a:srgbClr val="FF0000"/>
                </a:solidFill>
                <a:latin typeface="Consolas" pitchFamily="49" charset="0"/>
                <a:cs typeface="Consolas" pitchFamily="49" charset="0"/>
              </a:rPr>
              <a:t>RandDelay</a:t>
            </a:r>
            <a:r>
              <a:rPr lang="en-US" sz="1500" b="1" dirty="0" smtClean="0">
                <a:solidFill>
                  <a:srgbClr val="FF0000"/>
                </a:solidFill>
                <a:latin typeface="Consolas" pitchFamily="49" charset="0"/>
                <a:cs typeface="Consolas" pitchFamily="49" charset="0"/>
              </a:rPr>
              <a:t>(); </a:t>
            </a:r>
          </a:p>
          <a:p>
            <a:pPr>
              <a:lnSpc>
                <a:spcPct val="150000"/>
              </a:lnSpc>
            </a:pPr>
            <a:r>
              <a:rPr lang="en-US" sz="1500" b="1" dirty="0" err="1" smtClean="0">
                <a:latin typeface="Consolas" pitchFamily="49" charset="0"/>
                <a:cs typeface="Consolas" pitchFamily="49" charset="0"/>
              </a:rPr>
              <a:t>CreateThd</a:t>
            </a:r>
            <a:r>
              <a:rPr lang="en-US" sz="1500" b="1" dirty="0" smtClean="0">
                <a:latin typeface="Consolas" pitchFamily="49" charset="0"/>
                <a:cs typeface="Consolas" pitchFamily="49" charset="0"/>
              </a:rPr>
              <a:t>(child);</a:t>
            </a:r>
          </a:p>
        </p:txBody>
      </p:sp>
      <p:sp>
        <p:nvSpPr>
          <p:cNvPr id="17" name="Rounded Rectangle 16"/>
          <p:cNvSpPr/>
          <p:nvPr/>
        </p:nvSpPr>
        <p:spPr>
          <a:xfrm>
            <a:off x="515313" y="2973734"/>
            <a:ext cx="2066731" cy="860743"/>
          </a:xfrm>
          <a:prstGeom prst="roundRect">
            <a:avLst>
              <a:gd name="adj" fmla="val 5607"/>
            </a:avLst>
          </a:prstGeom>
        </p:spPr>
        <p:style>
          <a:lnRef idx="1">
            <a:schemeClr val="accent3"/>
          </a:lnRef>
          <a:fillRef idx="2">
            <a:schemeClr val="accent3"/>
          </a:fillRef>
          <a:effectRef idx="1">
            <a:schemeClr val="accent3"/>
          </a:effectRef>
          <a:fontRef idx="minor">
            <a:schemeClr val="dk1"/>
          </a:fontRef>
        </p:style>
        <p:txBody>
          <a:bodyPr rtlCol="0" anchor="t"/>
          <a:lstStyle/>
          <a:p>
            <a:pPr>
              <a:lnSpc>
                <a:spcPct val="150000"/>
              </a:lnSpc>
            </a:pPr>
            <a:r>
              <a:rPr lang="en-US" sz="1500" b="1" dirty="0" err="1" smtClean="0">
                <a:solidFill>
                  <a:srgbClr val="FF0000"/>
                </a:solidFill>
                <a:latin typeface="Consolas" pitchFamily="49" charset="0"/>
                <a:cs typeface="Consolas" pitchFamily="49" charset="0"/>
              </a:rPr>
              <a:t>RandDelay</a:t>
            </a:r>
            <a:r>
              <a:rPr lang="en-US" sz="1500" b="1" dirty="0" smtClean="0">
                <a:solidFill>
                  <a:srgbClr val="FF0000"/>
                </a:solidFill>
                <a:latin typeface="Consolas" pitchFamily="49" charset="0"/>
                <a:cs typeface="Consolas" pitchFamily="49" charset="0"/>
              </a:rPr>
              <a:t>();</a:t>
            </a:r>
          </a:p>
          <a:p>
            <a:pPr>
              <a:lnSpc>
                <a:spcPct val="150000"/>
              </a:lnSpc>
            </a:pPr>
            <a:r>
              <a:rPr lang="en-US" sz="1500" b="1" dirty="0" smtClean="0">
                <a:latin typeface="Consolas" pitchFamily="49" charset="0"/>
                <a:cs typeface="Consolas" pitchFamily="49" charset="0"/>
              </a:rPr>
              <a:t>p = </a:t>
            </a:r>
            <a:r>
              <a:rPr lang="en-US" sz="1500" b="1" dirty="0" err="1" smtClean="0">
                <a:latin typeface="Consolas" pitchFamily="49" charset="0"/>
                <a:cs typeface="Consolas" pitchFamily="49" charset="0"/>
              </a:rPr>
              <a:t>malloc</a:t>
            </a:r>
            <a:r>
              <a:rPr lang="en-US" sz="1500" b="1" dirty="0" smtClean="0">
                <a:latin typeface="Consolas" pitchFamily="49" charset="0"/>
                <a:cs typeface="Consolas" pitchFamily="49" charset="0"/>
              </a:rPr>
              <a:t>(…);</a:t>
            </a:r>
          </a:p>
        </p:txBody>
      </p:sp>
      <p:sp>
        <p:nvSpPr>
          <p:cNvPr id="18" name="Rounded Rectangle 17"/>
          <p:cNvSpPr/>
          <p:nvPr/>
        </p:nvSpPr>
        <p:spPr>
          <a:xfrm>
            <a:off x="2953715" y="2209800"/>
            <a:ext cx="2066731" cy="1143000"/>
          </a:xfrm>
          <a:prstGeom prst="roundRect">
            <a:avLst>
              <a:gd name="adj" fmla="val 5607"/>
            </a:avLst>
          </a:prstGeom>
        </p:spPr>
        <p:style>
          <a:lnRef idx="1">
            <a:schemeClr val="accent4"/>
          </a:lnRef>
          <a:fillRef idx="2">
            <a:schemeClr val="accent4"/>
          </a:fillRef>
          <a:effectRef idx="1">
            <a:schemeClr val="accent4"/>
          </a:effectRef>
          <a:fontRef idx="minor">
            <a:schemeClr val="dk1"/>
          </a:fontRef>
        </p:style>
        <p:txBody>
          <a:bodyPr rtlCol="0" anchor="t"/>
          <a:lstStyle/>
          <a:p>
            <a:pPr>
              <a:lnSpc>
                <a:spcPct val="150000"/>
              </a:lnSpc>
            </a:pPr>
            <a:r>
              <a:rPr lang="en-US" sz="1500" b="1" dirty="0" err="1" smtClean="0">
                <a:latin typeface="Consolas" pitchFamily="49" charset="0"/>
                <a:cs typeface="Consolas" pitchFamily="49" charset="0"/>
              </a:rPr>
              <a:t>Init</a:t>
            </a:r>
            <a:r>
              <a:rPr lang="en-US" sz="1500" b="1" dirty="0" smtClean="0">
                <a:latin typeface="Consolas" pitchFamily="49" charset="0"/>
                <a:cs typeface="Consolas" pitchFamily="49" charset="0"/>
              </a:rPr>
              <a:t>();</a:t>
            </a:r>
          </a:p>
          <a:p>
            <a:pPr>
              <a:lnSpc>
                <a:spcPct val="150000"/>
              </a:lnSpc>
            </a:pPr>
            <a:r>
              <a:rPr lang="en-US" sz="1500" b="1" dirty="0" err="1" smtClean="0">
                <a:solidFill>
                  <a:srgbClr val="FF0000"/>
                </a:solidFill>
                <a:latin typeface="Consolas" pitchFamily="49" charset="0"/>
                <a:cs typeface="Consolas" pitchFamily="49" charset="0"/>
              </a:rPr>
              <a:t>RandDelay</a:t>
            </a:r>
            <a:r>
              <a:rPr lang="en-US" sz="1500" b="1" dirty="0" smtClean="0">
                <a:solidFill>
                  <a:srgbClr val="FF0000"/>
                </a:solidFill>
                <a:latin typeface="Consolas" pitchFamily="49" charset="0"/>
                <a:cs typeface="Consolas" pitchFamily="49" charset="0"/>
              </a:rPr>
              <a:t>();</a:t>
            </a:r>
          </a:p>
          <a:p>
            <a:pPr>
              <a:lnSpc>
                <a:spcPct val="150000"/>
              </a:lnSpc>
            </a:pPr>
            <a:r>
              <a:rPr lang="en-US" sz="1500" b="1" dirty="0" err="1" smtClean="0">
                <a:latin typeface="Consolas" pitchFamily="49" charset="0"/>
                <a:cs typeface="Consolas" pitchFamily="49" charset="0"/>
              </a:rPr>
              <a:t>DoMoreWork</a:t>
            </a:r>
            <a:r>
              <a:rPr lang="en-US" sz="1500" b="1" dirty="0" smtClean="0">
                <a:latin typeface="Consolas" pitchFamily="49" charset="0"/>
                <a:cs typeface="Consolas" pitchFamily="49" charset="0"/>
              </a:rPr>
              <a:t>();</a:t>
            </a:r>
          </a:p>
        </p:txBody>
      </p:sp>
      <p:sp>
        <p:nvSpPr>
          <p:cNvPr id="19" name="Rounded Rectangle 18"/>
          <p:cNvSpPr/>
          <p:nvPr/>
        </p:nvSpPr>
        <p:spPr>
          <a:xfrm>
            <a:off x="2953716" y="3348140"/>
            <a:ext cx="2066731" cy="886396"/>
          </a:xfrm>
          <a:prstGeom prst="roundRect">
            <a:avLst>
              <a:gd name="adj" fmla="val 5607"/>
            </a:avLst>
          </a:prstGeom>
        </p:spPr>
        <p:style>
          <a:lnRef idx="1">
            <a:schemeClr val="accent4"/>
          </a:lnRef>
          <a:fillRef idx="2">
            <a:schemeClr val="accent4"/>
          </a:fillRef>
          <a:effectRef idx="1">
            <a:schemeClr val="accent4"/>
          </a:effectRef>
          <a:fontRef idx="minor">
            <a:schemeClr val="dk1"/>
          </a:fontRef>
        </p:style>
        <p:txBody>
          <a:bodyPr rtlCol="0" anchor="t"/>
          <a:lstStyle/>
          <a:p>
            <a:pPr>
              <a:lnSpc>
                <a:spcPct val="150000"/>
              </a:lnSpc>
            </a:pPr>
            <a:r>
              <a:rPr lang="en-US" sz="1500" b="1" dirty="0" err="1" smtClean="0">
                <a:solidFill>
                  <a:srgbClr val="FF0000"/>
                </a:solidFill>
                <a:latin typeface="Consolas" pitchFamily="49" charset="0"/>
                <a:cs typeface="Consolas" pitchFamily="49" charset="0"/>
              </a:rPr>
              <a:t>RandDelay</a:t>
            </a:r>
            <a:r>
              <a:rPr lang="en-US" sz="1500" b="1" dirty="0" smtClean="0">
                <a:solidFill>
                  <a:srgbClr val="FF0000"/>
                </a:solidFill>
                <a:latin typeface="Consolas" pitchFamily="49" charset="0"/>
                <a:cs typeface="Consolas" pitchFamily="49" charset="0"/>
              </a:rPr>
              <a:t>();</a:t>
            </a:r>
          </a:p>
          <a:p>
            <a:pPr>
              <a:lnSpc>
                <a:spcPct val="150000"/>
              </a:lnSpc>
            </a:pPr>
            <a:r>
              <a:rPr lang="en-US" sz="1500" b="1" dirty="0" smtClean="0">
                <a:latin typeface="Consolas" pitchFamily="49" charset="0"/>
                <a:cs typeface="Consolas" pitchFamily="49" charset="0"/>
              </a:rPr>
              <a:t>p-&gt;f ++;</a:t>
            </a:r>
            <a:endParaRPr lang="en-US" sz="1500" b="1" dirty="0">
              <a:latin typeface="Consolas" pitchFamily="49" charset="0"/>
              <a:cs typeface="Consolas" pitchFamily="49" charset="0"/>
            </a:endParaRPr>
          </a:p>
        </p:txBody>
      </p:sp>
      <p:cxnSp>
        <p:nvCxnSpPr>
          <p:cNvPr id="21" name="Straight Arrow Connector 20"/>
          <p:cNvCxnSpPr/>
          <p:nvPr/>
        </p:nvCxnSpPr>
        <p:spPr>
          <a:xfrm flipH="1">
            <a:off x="1828800" y="4114800"/>
            <a:ext cx="1371600" cy="990600"/>
          </a:xfrm>
          <a:prstGeom prst="straightConnector1">
            <a:avLst/>
          </a:prstGeom>
          <a:ln w="28575">
            <a:solidFill>
              <a:srgbClr val="FF0000"/>
            </a:solidFill>
            <a:headEnd type="none" w="med" len="med"/>
            <a:tailEnd type="triangle" w="lg" len="lg"/>
          </a:ln>
        </p:spPr>
        <p:style>
          <a:lnRef idx="1">
            <a:schemeClr val="dk1"/>
          </a:lnRef>
          <a:fillRef idx="0">
            <a:schemeClr val="dk1"/>
          </a:fillRef>
          <a:effectRef idx="0">
            <a:schemeClr val="dk1"/>
          </a:effectRef>
          <a:fontRef idx="minor">
            <a:schemeClr val="tx1"/>
          </a:fontRef>
        </p:style>
      </p:cxnSp>
      <p:pic>
        <p:nvPicPr>
          <p:cNvPr id="1026" name="Picture 2" descr="C:\Users\madanm\AppData\Local\Microsoft\Windows\Temporary Internet Files\Content.IE5\493X9KU1\MC900320422[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7914" y="4419600"/>
            <a:ext cx="532486" cy="53301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591070" y="4800600"/>
            <a:ext cx="1066800" cy="1066800"/>
          </a:xfrm>
          <a:prstGeom prst="rect">
            <a:avLst/>
          </a:prstGeom>
        </p:spPr>
      </p:pic>
      <p:sp>
        <p:nvSpPr>
          <p:cNvPr id="26" name="TextBox 25"/>
          <p:cNvSpPr txBox="1"/>
          <p:nvPr/>
        </p:nvSpPr>
        <p:spPr>
          <a:xfrm>
            <a:off x="5898334" y="4953000"/>
            <a:ext cx="1816716" cy="1200329"/>
          </a:xfrm>
          <a:prstGeom prst="rect">
            <a:avLst/>
          </a:prstGeom>
          <a:noFill/>
        </p:spPr>
        <p:txBody>
          <a:bodyPr wrap="none" rtlCol="0">
            <a:spAutoFit/>
          </a:bodyPr>
          <a:lstStyle/>
          <a:p>
            <a:r>
              <a:rPr lang="en-US" dirty="0" smtClean="0">
                <a:solidFill>
                  <a:schemeClr val="bg1"/>
                </a:solidFill>
              </a:rPr>
              <a:t>This is where all </a:t>
            </a:r>
          </a:p>
          <a:p>
            <a:r>
              <a:rPr lang="en-US" dirty="0" smtClean="0">
                <a:solidFill>
                  <a:schemeClr val="bg1"/>
                </a:solidFill>
              </a:rPr>
              <a:t>the magic </a:t>
            </a:r>
            <a:r>
              <a:rPr lang="en-US" dirty="0" smtClean="0">
                <a:solidFill>
                  <a:schemeClr val="bg1"/>
                </a:solidFill>
              </a:rPr>
              <a:t/>
            </a:r>
            <a:br>
              <a:rPr lang="en-US" dirty="0" smtClean="0">
                <a:solidFill>
                  <a:schemeClr val="bg1"/>
                </a:solidFill>
              </a:rPr>
            </a:br>
            <a:r>
              <a:rPr lang="en-US" dirty="0" smtClean="0">
                <a:solidFill>
                  <a:schemeClr val="bg1"/>
                </a:solidFill>
              </a:rPr>
              <a:t>(probabilistic </a:t>
            </a:r>
            <a:br>
              <a:rPr lang="en-US" dirty="0" smtClean="0">
                <a:solidFill>
                  <a:schemeClr val="bg1"/>
                </a:solidFill>
              </a:rPr>
            </a:br>
            <a:r>
              <a:rPr lang="en-US" dirty="0" smtClean="0">
                <a:solidFill>
                  <a:schemeClr val="bg1"/>
                </a:solidFill>
              </a:rPr>
              <a:t>analysis) is</a:t>
            </a:r>
            <a:endParaRPr lang="en-US" dirty="0">
              <a:solidFill>
                <a:schemeClr val="bg1"/>
              </a:solidFill>
            </a:endParaRPr>
          </a:p>
        </p:txBody>
      </p:sp>
      <p:sp>
        <p:nvSpPr>
          <p:cNvPr id="30" name="Up Arrow 29"/>
          <p:cNvSpPr/>
          <p:nvPr/>
        </p:nvSpPr>
        <p:spPr>
          <a:xfrm rot="19330795">
            <a:off x="7518984" y="4081170"/>
            <a:ext cx="484632" cy="978408"/>
          </a:xfrm>
          <a:prstGeom prst="upArrow">
            <a:avLst/>
          </a:prstGeom>
          <a:ln>
            <a:solidFill>
              <a:srgbClr val="C00000"/>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Rectangle 30"/>
          <p:cNvSpPr/>
          <p:nvPr/>
        </p:nvSpPr>
        <p:spPr>
          <a:xfrm>
            <a:off x="5867400" y="3120947"/>
            <a:ext cx="2667000" cy="914400"/>
          </a:xfrm>
          <a:prstGeom prst="rect">
            <a:avLst/>
          </a:prstGeom>
          <a:solidFill>
            <a:schemeClr val="lt1">
              <a:alpha val="0"/>
            </a:schemeClr>
          </a:solidFill>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Rectangle 2"/>
          <p:cNvSpPr/>
          <p:nvPr/>
        </p:nvSpPr>
        <p:spPr>
          <a:xfrm>
            <a:off x="583022" y="6017398"/>
            <a:ext cx="6365461" cy="646331"/>
          </a:xfrm>
          <a:prstGeom prst="rect">
            <a:avLst/>
          </a:prstGeom>
        </p:spPr>
        <p:txBody>
          <a:bodyPr wrap="none">
            <a:spAutoFit/>
          </a:bodyPr>
          <a:lstStyle/>
          <a:p>
            <a:pPr lvl="1"/>
            <a:r>
              <a:rPr lang="en-US" dirty="0" err="1" smtClean="0">
                <a:solidFill>
                  <a:schemeClr val="bg1"/>
                </a:solidFill>
              </a:rPr>
              <a:t>Cuzz</a:t>
            </a:r>
            <a:r>
              <a:rPr lang="en-US" dirty="0" smtClean="0">
                <a:solidFill>
                  <a:schemeClr val="bg1"/>
                </a:solidFill>
              </a:rPr>
              <a:t> by </a:t>
            </a:r>
            <a:r>
              <a:rPr lang="en-US" dirty="0" err="1" smtClean="0">
                <a:solidFill>
                  <a:schemeClr val="bg1"/>
                </a:solidFill>
              </a:rPr>
              <a:t>Madan</a:t>
            </a:r>
            <a:r>
              <a:rPr lang="en-US" dirty="0" smtClean="0">
                <a:solidFill>
                  <a:schemeClr val="bg1"/>
                </a:solidFill>
              </a:rPr>
              <a:t> </a:t>
            </a:r>
            <a:r>
              <a:rPr lang="en-US" dirty="0" err="1" smtClean="0">
                <a:solidFill>
                  <a:schemeClr val="bg1"/>
                </a:solidFill>
              </a:rPr>
              <a:t>Musuvathi</a:t>
            </a:r>
            <a:r>
              <a:rPr lang="en-US" dirty="0" smtClean="0">
                <a:solidFill>
                  <a:schemeClr val="bg1"/>
                </a:solidFill>
              </a:rPr>
              <a:t>, Sebastian </a:t>
            </a:r>
            <a:r>
              <a:rPr lang="en-US" dirty="0">
                <a:solidFill>
                  <a:schemeClr val="bg1"/>
                </a:solidFill>
              </a:rPr>
              <a:t>Burckhardt</a:t>
            </a:r>
            <a:r>
              <a:rPr lang="en-US" dirty="0" smtClean="0">
                <a:solidFill>
                  <a:schemeClr val="bg1"/>
                </a:solidFill>
              </a:rPr>
              <a:t/>
            </a:r>
            <a:br>
              <a:rPr lang="en-US" dirty="0" smtClean="0">
                <a:solidFill>
                  <a:schemeClr val="bg1"/>
                </a:solidFill>
              </a:rPr>
            </a:br>
            <a:r>
              <a:rPr lang="en-US" dirty="0" smtClean="0">
                <a:solidFill>
                  <a:schemeClr val="bg1"/>
                </a:solidFill>
              </a:rPr>
              <a:t>- in </a:t>
            </a:r>
            <a:r>
              <a:rPr lang="en-US" dirty="0" err="1" smtClean="0">
                <a:solidFill>
                  <a:schemeClr val="bg1"/>
                </a:solidFill>
              </a:rPr>
              <a:t>AppVerifier</a:t>
            </a:r>
            <a:r>
              <a:rPr lang="en-US" smtClean="0">
                <a:solidFill>
                  <a:schemeClr val="bg1"/>
                </a:solidFill>
              </a:rPr>
              <a:t>, used </a:t>
            </a:r>
            <a:r>
              <a:rPr lang="en-US" dirty="0" smtClean="0">
                <a:solidFill>
                  <a:schemeClr val="bg1"/>
                </a:solidFill>
              </a:rPr>
              <a:t>to find bugs in </a:t>
            </a:r>
            <a:r>
              <a:rPr lang="en-US" dirty="0">
                <a:solidFill>
                  <a:schemeClr val="bg1"/>
                </a:solidFill>
              </a:rPr>
              <a:t>SQL, IE, ACPI, Kernel</a:t>
            </a:r>
          </a:p>
        </p:txBody>
      </p:sp>
    </p:spTree>
    <p:extLst>
      <p:ext uri="{BB962C8B-B14F-4D97-AF65-F5344CB8AC3E}">
        <p14:creationId xmlns:p14="http://schemas.microsoft.com/office/powerpoint/2010/main" val="29268468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0"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xit" presetSubtype="0" fill="hold" grpId="0" nodeType="withEffect">
                                  <p:stCondLst>
                                    <p:cond delay="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xit" presetSubtype="0" fill="hold" grpId="1" nodeType="withEffect">
                                  <p:stCondLst>
                                    <p:cond delay="0"/>
                                  </p:stCondLst>
                                  <p:childTnLst>
                                    <p:animEffect transition="out" filter="fade">
                                      <p:cBhvr>
                                        <p:cTn id="32" dur="500"/>
                                        <p:tgtEl>
                                          <p:spTgt spid="13"/>
                                        </p:tgtEl>
                                      </p:cBhvr>
                                    </p:animEffect>
                                    <p:set>
                                      <p:cBhvr>
                                        <p:cTn id="33" dur="1" fill="hold">
                                          <p:stCondLst>
                                            <p:cond delay="499"/>
                                          </p:stCondLst>
                                        </p:cTn>
                                        <p:tgtEl>
                                          <p:spTgt spid="13"/>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2"/>
                                        </p:tgtEl>
                                      </p:cBhvr>
                                    </p:animEffect>
                                    <p:set>
                                      <p:cBhvr>
                                        <p:cTn id="36" dur="1" fill="hold">
                                          <p:stCondLst>
                                            <p:cond delay="499"/>
                                          </p:stCondLst>
                                        </p:cTn>
                                        <p:tgtEl>
                                          <p:spTgt spid="12"/>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xEl>
                                              <p:pRg st="4" end="4"/>
                                            </p:txEl>
                                          </p:spTgt>
                                        </p:tgtEl>
                                        <p:attrNameLst>
                                          <p:attrName>style.visibility</p:attrName>
                                        </p:attrNameLst>
                                      </p:cBhvr>
                                      <p:to>
                                        <p:strVal val="visible"/>
                                      </p:to>
                                    </p:set>
                                  </p:childTnLst>
                                </p:cTn>
                              </p:par>
                            </p:childTnLst>
                          </p:cTn>
                        </p:par>
                        <p:par>
                          <p:cTn id="41" fill="hold">
                            <p:stCondLst>
                              <p:cond delay="0"/>
                            </p:stCondLst>
                            <p:childTnLst>
                              <p:par>
                                <p:cTn id="42" presetID="10" presetClass="entr" presetSubtype="0" fill="hold" grpId="0"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1000"/>
                                        <p:tgtEl>
                                          <p:spTgt spid="1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 presetClass="exit" presetSubtype="0" fill="hold" grpId="1" nodeType="withEffect">
                                  <p:stCondLst>
                                    <p:cond delay="0"/>
                                  </p:stCondLst>
                                  <p:childTnLst>
                                    <p:set>
                                      <p:cBhvr>
                                        <p:cTn id="49" dur="1" fill="hold">
                                          <p:stCondLst>
                                            <p:cond delay="0"/>
                                          </p:stCondLst>
                                        </p:cTn>
                                        <p:tgtEl>
                                          <p:spTgt spid="14"/>
                                        </p:tgtEl>
                                        <p:attrNameLst>
                                          <p:attrName>style.visibility</p:attrName>
                                        </p:attrNameLst>
                                      </p:cBhvr>
                                      <p:to>
                                        <p:strVal val="hidden"/>
                                      </p:to>
                                    </p:set>
                                  </p:childTnLst>
                                </p:cTn>
                              </p:par>
                              <p:par>
                                <p:cTn id="50" presetID="42" presetClass="path" presetSubtype="0" accel="50000" decel="50000" fill="hold" grpId="1" nodeType="withEffect">
                                  <p:stCondLst>
                                    <p:cond delay="0"/>
                                  </p:stCondLst>
                                  <p:childTnLst>
                                    <p:animMotion origin="layout" path="M 0 0 L 0 0.25 E" pathEditMode="relative" ptsTypes="">
                                      <p:cBhvr>
                                        <p:cTn id="51" dur="2000" fill="hold"/>
                                        <p:tgtEl>
                                          <p:spTgt spid="17"/>
                                        </p:tgtEl>
                                        <p:attrNameLst>
                                          <p:attrName>ppt_x</p:attrName>
                                          <p:attrName>ppt_y</p:attrName>
                                        </p:attrNameLst>
                                      </p:cBhvr>
                                    </p:animMotion>
                                  </p:childTnLst>
                                </p:cTn>
                              </p:par>
                            </p:childTnLst>
                          </p:cTn>
                        </p:par>
                        <p:par>
                          <p:cTn id="52" fill="hold">
                            <p:stCondLst>
                              <p:cond delay="2000"/>
                            </p:stCondLst>
                            <p:childTnLst>
                              <p:par>
                                <p:cTn id="53" presetID="53" presetClass="entr" presetSubtype="16" fill="hold" nodeType="after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p:cTn id="55" dur="500" fill="hold"/>
                                        <p:tgtEl>
                                          <p:spTgt spid="21"/>
                                        </p:tgtEl>
                                        <p:attrNameLst>
                                          <p:attrName>ppt_w</p:attrName>
                                        </p:attrNameLst>
                                      </p:cBhvr>
                                      <p:tavLst>
                                        <p:tav tm="0">
                                          <p:val>
                                            <p:fltVal val="0"/>
                                          </p:val>
                                        </p:tav>
                                        <p:tav tm="100000">
                                          <p:val>
                                            <p:strVal val="#ppt_w"/>
                                          </p:val>
                                        </p:tav>
                                      </p:tavLst>
                                    </p:anim>
                                    <p:anim calcmode="lin" valueType="num">
                                      <p:cBhvr>
                                        <p:cTn id="56" dur="500" fill="hold"/>
                                        <p:tgtEl>
                                          <p:spTgt spid="21"/>
                                        </p:tgtEl>
                                        <p:attrNameLst>
                                          <p:attrName>ppt_h</p:attrName>
                                        </p:attrNameLst>
                                      </p:cBhvr>
                                      <p:tavLst>
                                        <p:tav tm="0">
                                          <p:val>
                                            <p:fltVal val="0"/>
                                          </p:val>
                                        </p:tav>
                                        <p:tav tm="100000">
                                          <p:val>
                                            <p:strVal val="#ppt_h"/>
                                          </p:val>
                                        </p:tav>
                                      </p:tavLst>
                                    </p:anim>
                                    <p:animEffect transition="in" filter="fade">
                                      <p:cBhvr>
                                        <p:cTn id="57" dur="500"/>
                                        <p:tgtEl>
                                          <p:spTgt spid="21"/>
                                        </p:tgtEl>
                                      </p:cBhvr>
                                    </p:animEffect>
                                  </p:childTnLst>
                                </p:cTn>
                              </p:par>
                              <p:par>
                                <p:cTn id="58" presetID="53" presetClass="entr" presetSubtype="16" fill="hold" nodeType="withEffect">
                                  <p:stCondLst>
                                    <p:cond delay="0"/>
                                  </p:stCondLst>
                                  <p:childTnLst>
                                    <p:set>
                                      <p:cBhvr>
                                        <p:cTn id="59" dur="1" fill="hold">
                                          <p:stCondLst>
                                            <p:cond delay="0"/>
                                          </p:stCondLst>
                                        </p:cTn>
                                        <p:tgtEl>
                                          <p:spTgt spid="1026"/>
                                        </p:tgtEl>
                                        <p:attrNameLst>
                                          <p:attrName>style.visibility</p:attrName>
                                        </p:attrNameLst>
                                      </p:cBhvr>
                                      <p:to>
                                        <p:strVal val="visible"/>
                                      </p:to>
                                    </p:set>
                                    <p:anim calcmode="lin" valueType="num">
                                      <p:cBhvr>
                                        <p:cTn id="60" dur="500" fill="hold"/>
                                        <p:tgtEl>
                                          <p:spTgt spid="1026"/>
                                        </p:tgtEl>
                                        <p:attrNameLst>
                                          <p:attrName>ppt_w</p:attrName>
                                        </p:attrNameLst>
                                      </p:cBhvr>
                                      <p:tavLst>
                                        <p:tav tm="0">
                                          <p:val>
                                            <p:fltVal val="0"/>
                                          </p:val>
                                        </p:tav>
                                        <p:tav tm="100000">
                                          <p:val>
                                            <p:strVal val="#ppt_w"/>
                                          </p:val>
                                        </p:tav>
                                      </p:tavLst>
                                    </p:anim>
                                    <p:anim calcmode="lin" valueType="num">
                                      <p:cBhvr>
                                        <p:cTn id="61" dur="500" fill="hold"/>
                                        <p:tgtEl>
                                          <p:spTgt spid="1026"/>
                                        </p:tgtEl>
                                        <p:attrNameLst>
                                          <p:attrName>ppt_h</p:attrName>
                                        </p:attrNameLst>
                                      </p:cBhvr>
                                      <p:tavLst>
                                        <p:tav tm="0">
                                          <p:val>
                                            <p:fltVal val="0"/>
                                          </p:val>
                                        </p:tav>
                                        <p:tav tm="100000">
                                          <p:val>
                                            <p:strVal val="#ppt_h"/>
                                          </p:val>
                                        </p:tav>
                                      </p:tavLst>
                                    </p:anim>
                                    <p:animEffect transition="in" filter="fade">
                                      <p:cBhvr>
                                        <p:cTn id="62" dur="500"/>
                                        <p:tgtEl>
                                          <p:spTgt spid="102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500"/>
                                        <p:tgtEl>
                                          <p:spTgt spid="1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500"/>
                                        <p:tgtEl>
                                          <p:spTgt spid="19"/>
                                        </p:tgtEl>
                                      </p:cBhvr>
                                    </p:animEffect>
                                  </p:childTnLst>
                                </p:cTn>
                              </p:par>
                              <p:par>
                                <p:cTn id="71" presetID="1" presetClass="exit" presetSubtype="0" fill="hold" grpId="1" nodeType="withEffect">
                                  <p:stCondLst>
                                    <p:cond delay="0"/>
                                  </p:stCondLst>
                                  <p:childTnLst>
                                    <p:set>
                                      <p:cBhvr>
                                        <p:cTn id="72" dur="1" fill="hold">
                                          <p:stCondLst>
                                            <p:cond delay="0"/>
                                          </p:stCondLst>
                                        </p:cTn>
                                        <p:tgtEl>
                                          <p:spTgt spid="15"/>
                                        </p:tgtEl>
                                        <p:attrNameLst>
                                          <p:attrName>style.visibility</p:attrName>
                                        </p:attrNameLst>
                                      </p:cBhvr>
                                      <p:to>
                                        <p:strVal val="hidden"/>
                                      </p:to>
                                    </p:set>
                                  </p:childTnLst>
                                </p:cTn>
                              </p:par>
                            </p:childTnLst>
                          </p:cTn>
                        </p:par>
                        <p:par>
                          <p:cTn id="73" fill="hold">
                            <p:stCondLst>
                              <p:cond delay="500"/>
                            </p:stCondLst>
                            <p:childTnLst>
                              <p:par>
                                <p:cTn id="74" presetID="42" presetClass="path" presetSubtype="0" accel="50000" decel="50000" fill="hold" grpId="1" nodeType="afterEffect">
                                  <p:stCondLst>
                                    <p:cond delay="0"/>
                                  </p:stCondLst>
                                  <p:childTnLst>
                                    <p:animMotion origin="layout" path="M 0 0 L 0 0.25 E" pathEditMode="relative" ptsTypes="">
                                      <p:cBhvr>
                                        <p:cTn id="75" dur="1000" fill="hold"/>
                                        <p:tgtEl>
                                          <p:spTgt spid="19"/>
                                        </p:tgtEl>
                                        <p:attrNameLst>
                                          <p:attrName>ppt_x</p:attrName>
                                          <p:attrName>ppt_y</p:attrName>
                                        </p:attrNameLst>
                                      </p:cBhvr>
                                    </p:animMotion>
                                  </p:childTnLst>
                                </p:cTn>
                              </p:par>
                              <p:par>
                                <p:cTn id="76" presetID="53" presetClass="exit" presetSubtype="32" fill="hold" nodeType="withEffect">
                                  <p:stCondLst>
                                    <p:cond delay="0"/>
                                  </p:stCondLst>
                                  <p:childTnLst>
                                    <p:anim calcmode="lin" valueType="num">
                                      <p:cBhvr>
                                        <p:cTn id="77" dur="500"/>
                                        <p:tgtEl>
                                          <p:spTgt spid="21"/>
                                        </p:tgtEl>
                                        <p:attrNameLst>
                                          <p:attrName>ppt_w</p:attrName>
                                        </p:attrNameLst>
                                      </p:cBhvr>
                                      <p:tavLst>
                                        <p:tav tm="0">
                                          <p:val>
                                            <p:strVal val="ppt_w"/>
                                          </p:val>
                                        </p:tav>
                                        <p:tav tm="100000">
                                          <p:val>
                                            <p:fltVal val="0"/>
                                          </p:val>
                                        </p:tav>
                                      </p:tavLst>
                                    </p:anim>
                                    <p:anim calcmode="lin" valueType="num">
                                      <p:cBhvr>
                                        <p:cTn id="78" dur="500"/>
                                        <p:tgtEl>
                                          <p:spTgt spid="21"/>
                                        </p:tgtEl>
                                        <p:attrNameLst>
                                          <p:attrName>ppt_h</p:attrName>
                                        </p:attrNameLst>
                                      </p:cBhvr>
                                      <p:tavLst>
                                        <p:tav tm="0">
                                          <p:val>
                                            <p:strVal val="ppt_h"/>
                                          </p:val>
                                        </p:tav>
                                        <p:tav tm="100000">
                                          <p:val>
                                            <p:fltVal val="0"/>
                                          </p:val>
                                        </p:tav>
                                      </p:tavLst>
                                    </p:anim>
                                    <p:animEffect transition="out" filter="fade">
                                      <p:cBhvr>
                                        <p:cTn id="79" dur="500"/>
                                        <p:tgtEl>
                                          <p:spTgt spid="21"/>
                                        </p:tgtEl>
                                      </p:cBhvr>
                                    </p:animEffect>
                                    <p:set>
                                      <p:cBhvr>
                                        <p:cTn id="80" dur="1" fill="hold">
                                          <p:stCondLst>
                                            <p:cond delay="499"/>
                                          </p:stCondLst>
                                        </p:cTn>
                                        <p:tgtEl>
                                          <p:spTgt spid="21"/>
                                        </p:tgtEl>
                                        <p:attrNameLst>
                                          <p:attrName>style.visibility</p:attrName>
                                        </p:attrNameLst>
                                      </p:cBhvr>
                                      <p:to>
                                        <p:strVal val="hidden"/>
                                      </p:to>
                                    </p:set>
                                  </p:childTnLst>
                                </p:cTn>
                              </p:par>
                              <p:par>
                                <p:cTn id="81" presetID="31" presetClass="exit" presetSubtype="0" fill="hold" nodeType="withEffect">
                                  <p:stCondLst>
                                    <p:cond delay="0"/>
                                  </p:stCondLst>
                                  <p:childTnLst>
                                    <p:anim calcmode="lin" valueType="num">
                                      <p:cBhvr>
                                        <p:cTn id="82" dur="1000"/>
                                        <p:tgtEl>
                                          <p:spTgt spid="1026"/>
                                        </p:tgtEl>
                                        <p:attrNameLst>
                                          <p:attrName>ppt_w</p:attrName>
                                        </p:attrNameLst>
                                      </p:cBhvr>
                                      <p:tavLst>
                                        <p:tav tm="0">
                                          <p:val>
                                            <p:strVal val="ppt_w"/>
                                          </p:val>
                                        </p:tav>
                                        <p:tav tm="100000">
                                          <p:val>
                                            <p:fltVal val="0"/>
                                          </p:val>
                                        </p:tav>
                                      </p:tavLst>
                                    </p:anim>
                                    <p:anim calcmode="lin" valueType="num">
                                      <p:cBhvr>
                                        <p:cTn id="83" dur="1000"/>
                                        <p:tgtEl>
                                          <p:spTgt spid="1026"/>
                                        </p:tgtEl>
                                        <p:attrNameLst>
                                          <p:attrName>ppt_h</p:attrName>
                                        </p:attrNameLst>
                                      </p:cBhvr>
                                      <p:tavLst>
                                        <p:tav tm="0">
                                          <p:val>
                                            <p:strVal val="ppt_h"/>
                                          </p:val>
                                        </p:tav>
                                        <p:tav tm="100000">
                                          <p:val>
                                            <p:fltVal val="0"/>
                                          </p:val>
                                        </p:tav>
                                      </p:tavLst>
                                    </p:anim>
                                    <p:anim calcmode="lin" valueType="num">
                                      <p:cBhvr>
                                        <p:cTn id="84" dur="1000"/>
                                        <p:tgtEl>
                                          <p:spTgt spid="1026"/>
                                        </p:tgtEl>
                                        <p:attrNameLst>
                                          <p:attrName>style.rotation</p:attrName>
                                        </p:attrNameLst>
                                      </p:cBhvr>
                                      <p:tavLst>
                                        <p:tav tm="0">
                                          <p:val>
                                            <p:fltVal val="0"/>
                                          </p:val>
                                        </p:tav>
                                        <p:tav tm="100000">
                                          <p:val>
                                            <p:fltVal val="90"/>
                                          </p:val>
                                        </p:tav>
                                      </p:tavLst>
                                    </p:anim>
                                    <p:animEffect transition="out" filter="fade">
                                      <p:cBhvr>
                                        <p:cTn id="85" dur="1000"/>
                                        <p:tgtEl>
                                          <p:spTgt spid="1026"/>
                                        </p:tgtEl>
                                      </p:cBhvr>
                                    </p:animEffect>
                                    <p:set>
                                      <p:cBhvr>
                                        <p:cTn id="86" dur="1" fill="hold">
                                          <p:stCondLst>
                                            <p:cond delay="999"/>
                                          </p:stCondLst>
                                        </p:cTn>
                                        <p:tgtEl>
                                          <p:spTgt spid="1026"/>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1"/>
                                        </p:tgtEl>
                                        <p:attrNameLst>
                                          <p:attrName>style.visibility</p:attrName>
                                        </p:attrNameLst>
                                      </p:cBhvr>
                                      <p:to>
                                        <p:strVal val="visible"/>
                                      </p:to>
                                    </p:set>
                                  </p:childTnLst>
                                </p:cTn>
                              </p:par>
                            </p:childTnLst>
                          </p:cTn>
                        </p:par>
                        <p:par>
                          <p:cTn id="91" fill="hold">
                            <p:stCondLst>
                              <p:cond delay="0"/>
                            </p:stCondLst>
                            <p:childTnLst>
                              <p:par>
                                <p:cTn id="92" presetID="1" presetClass="entr" presetSubtype="0" fill="hold" nodeType="afterEffect">
                                  <p:stCondLst>
                                    <p:cond delay="0"/>
                                  </p:stCondLst>
                                  <p:childTnLst>
                                    <p:set>
                                      <p:cBhvr>
                                        <p:cTn id="93" dur="1" fill="hold">
                                          <p:stCondLst>
                                            <p:cond delay="0"/>
                                          </p:stCondLst>
                                        </p:cTn>
                                        <p:tgtEl>
                                          <p:spTgt spid="25"/>
                                        </p:tgtEl>
                                        <p:attrNameLst>
                                          <p:attrName>style.visibility</p:attrName>
                                        </p:attrNameLst>
                                      </p:cBhvr>
                                      <p:to>
                                        <p:strVal val="visible"/>
                                      </p:to>
                                    </p:set>
                                  </p:childTnLst>
                                </p:cTn>
                              </p:par>
                              <p:par>
                                <p:cTn id="94" presetID="32" presetClass="emph" presetSubtype="0" fill="hold" nodeType="withEffect">
                                  <p:stCondLst>
                                    <p:cond delay="0"/>
                                  </p:stCondLst>
                                  <p:childTnLst>
                                    <p:animRot by="120000">
                                      <p:cBhvr>
                                        <p:cTn id="95" dur="100" fill="hold">
                                          <p:stCondLst>
                                            <p:cond delay="0"/>
                                          </p:stCondLst>
                                        </p:cTn>
                                        <p:tgtEl>
                                          <p:spTgt spid="25"/>
                                        </p:tgtEl>
                                        <p:attrNameLst>
                                          <p:attrName>r</p:attrName>
                                        </p:attrNameLst>
                                      </p:cBhvr>
                                    </p:animRot>
                                    <p:animRot by="-240000">
                                      <p:cBhvr>
                                        <p:cTn id="96" dur="200" fill="hold">
                                          <p:stCondLst>
                                            <p:cond delay="200"/>
                                          </p:stCondLst>
                                        </p:cTn>
                                        <p:tgtEl>
                                          <p:spTgt spid="25"/>
                                        </p:tgtEl>
                                        <p:attrNameLst>
                                          <p:attrName>r</p:attrName>
                                        </p:attrNameLst>
                                      </p:cBhvr>
                                    </p:animRot>
                                    <p:animRot by="240000">
                                      <p:cBhvr>
                                        <p:cTn id="97" dur="200" fill="hold">
                                          <p:stCondLst>
                                            <p:cond delay="400"/>
                                          </p:stCondLst>
                                        </p:cTn>
                                        <p:tgtEl>
                                          <p:spTgt spid="25"/>
                                        </p:tgtEl>
                                        <p:attrNameLst>
                                          <p:attrName>r</p:attrName>
                                        </p:attrNameLst>
                                      </p:cBhvr>
                                    </p:animRot>
                                    <p:animRot by="-240000">
                                      <p:cBhvr>
                                        <p:cTn id="98" dur="200" fill="hold">
                                          <p:stCondLst>
                                            <p:cond delay="600"/>
                                          </p:stCondLst>
                                        </p:cTn>
                                        <p:tgtEl>
                                          <p:spTgt spid="25"/>
                                        </p:tgtEl>
                                        <p:attrNameLst>
                                          <p:attrName>r</p:attrName>
                                        </p:attrNameLst>
                                      </p:cBhvr>
                                    </p:animRot>
                                    <p:animRot by="120000">
                                      <p:cBhvr>
                                        <p:cTn id="99" dur="200" fill="hold">
                                          <p:stCondLst>
                                            <p:cond delay="800"/>
                                          </p:stCondLst>
                                        </p:cTn>
                                        <p:tgtEl>
                                          <p:spTgt spid="25"/>
                                        </p:tgtEl>
                                        <p:attrNameLst>
                                          <p:attrName>r</p:attrName>
                                        </p:attrNameLst>
                                      </p:cBhvr>
                                    </p:animRot>
                                  </p:childTnLst>
                                </p:cTn>
                              </p:par>
                              <p:par>
                                <p:cTn id="100" presetID="1" presetClass="entr" presetSubtype="0" fill="hold" grpId="0" nodeType="withEffect">
                                  <p:stCondLst>
                                    <p:cond delay="0"/>
                                  </p:stCondLst>
                                  <p:childTnLst>
                                    <p:set>
                                      <p:cBhvr>
                                        <p:cTn id="101" dur="1" fill="hold">
                                          <p:stCondLst>
                                            <p:cond delay="0"/>
                                          </p:stCondLst>
                                        </p:cTn>
                                        <p:tgtEl>
                                          <p:spTgt spid="26"/>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1" grpId="0" animBg="1"/>
      <p:bldP spid="12" grpId="0" animBg="1"/>
      <p:bldP spid="12" grpId="1" animBg="1"/>
      <p:bldP spid="13" grpId="0" animBg="1"/>
      <p:bldP spid="13" grpId="1" animBg="1"/>
      <p:bldP spid="14" grpId="0" animBg="1"/>
      <p:bldP spid="14" grpId="1" animBg="1"/>
      <p:bldP spid="15" grpId="0" animBg="1"/>
      <p:bldP spid="15" grpId="1" animBg="1"/>
      <p:bldP spid="16" grpId="0" animBg="1"/>
      <p:bldP spid="17" grpId="0" animBg="1"/>
      <p:bldP spid="17" grpId="1" animBg="1"/>
      <p:bldP spid="18" grpId="0" animBg="1"/>
      <p:bldP spid="19" grpId="0" animBg="1"/>
      <p:bldP spid="19" grpId="1" animBg="1"/>
      <p:bldP spid="26" grpId="0"/>
      <p:bldP spid="30" grpId="0" animBg="1"/>
      <p:bldP spid="3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Interaction – </a:t>
            </a:r>
            <a:r>
              <a:rPr lang="en-US" dirty="0" err="1" smtClean="0"/>
              <a:t>unsat</a:t>
            </a:r>
            <a:r>
              <a:rPr lang="en-US" dirty="0" smtClean="0"/>
              <a:t> cores</a:t>
            </a:r>
            <a:endParaRPr lang="en-US" dirty="0"/>
          </a:p>
        </p:txBody>
      </p:sp>
      <p:sp>
        <p:nvSpPr>
          <p:cNvPr id="9" name="Right Arrow 8"/>
          <p:cNvSpPr/>
          <p:nvPr/>
        </p:nvSpPr>
        <p:spPr>
          <a:xfrm>
            <a:off x="4927943" y="2135794"/>
            <a:ext cx="2410249" cy="1289958"/>
          </a:xfrm>
          <a:prstGeom prst="rightArrow">
            <a:avLst/>
          </a:prstGeom>
          <a:ln>
            <a:noFill/>
          </a:ln>
          <a:effectLst/>
          <a:scene3d>
            <a:camera prst="orthographicFront">
              <a:rot lat="0" lon="0" rev="0"/>
            </a:camera>
            <a:lightRig rig="contrasting" dir="t">
              <a:rot lat="0" lon="0" rev="7800000"/>
            </a:lightRig>
          </a:scene3d>
          <a:sp3d>
            <a:bevelT w="139700" h="139700"/>
          </a:sp3d>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effectLst>
                  <a:outerShdw blurRad="38100" dist="38100" dir="2700000" algn="tl">
                    <a:srgbClr val="000000">
                      <a:alpha val="43137"/>
                    </a:srgbClr>
                  </a:outerShdw>
                </a:effectLst>
              </a:rPr>
              <a:t>Logical Formula</a:t>
            </a:r>
          </a:p>
        </p:txBody>
      </p:sp>
      <p:sp>
        <p:nvSpPr>
          <p:cNvPr id="18" name="Right Arrow 17"/>
          <p:cNvSpPr/>
          <p:nvPr/>
        </p:nvSpPr>
        <p:spPr>
          <a:xfrm flipH="1">
            <a:off x="4886990" y="5078752"/>
            <a:ext cx="2492156" cy="782323"/>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800" dirty="0" err="1" smtClean="0"/>
              <a:t>Unsat</a:t>
            </a:r>
            <a:r>
              <a:rPr lang="en-US" sz="2800" dirty="0" smtClean="0"/>
              <a:t>. Core</a:t>
            </a:r>
            <a:endParaRPr lang="en-US" sz="2800" dirty="0"/>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78" t="24338" r="65564" b="15155"/>
          <a:stretch/>
        </p:blipFill>
        <p:spPr bwMode="auto">
          <a:xfrm>
            <a:off x="708338" y="1648496"/>
            <a:ext cx="4018209" cy="4610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7066470"/>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896785" y="3648519"/>
            <a:ext cx="7043208" cy="1384995"/>
          </a:xfrm>
        </p:spPr>
        <p:txBody>
          <a:bodyPr/>
          <a:lstStyle/>
          <a:p>
            <a:r>
              <a:rPr lang="en-US" dirty="0" smtClean="0"/>
              <a:t>Directions</a:t>
            </a:r>
            <a:endParaRPr lang="en-US" dirty="0"/>
          </a:p>
        </p:txBody>
      </p:sp>
      <p:sp>
        <p:nvSpPr>
          <p:cNvPr id="6" name="TextBox 5"/>
          <p:cNvSpPr txBox="1"/>
          <p:nvPr/>
        </p:nvSpPr>
        <p:spPr>
          <a:xfrm>
            <a:off x="476517" y="1244888"/>
            <a:ext cx="3131819" cy="3416320"/>
          </a:xfrm>
          <a:prstGeom prst="rect">
            <a:avLst/>
          </a:prstGeom>
          <a:noFill/>
        </p:spPr>
        <p:txBody>
          <a:bodyPr wrap="none" rtlCol="0">
            <a:spAutoFit/>
          </a:bodyPr>
          <a:lstStyle/>
          <a:p>
            <a:r>
              <a:rPr lang="en-US" sz="2400" dirty="0" err="1" smtClean="0">
                <a:solidFill>
                  <a:schemeClr val="tx1">
                    <a:lumMod val="75000"/>
                  </a:schemeClr>
                </a:solidFill>
                <a:effectLst>
                  <a:outerShdw blurRad="38100" dist="38100" dir="2700000" algn="tl">
                    <a:srgbClr val="000000">
                      <a:alpha val="43137"/>
                    </a:srgbClr>
                  </a:outerShdw>
                </a:effectLst>
                <a:latin typeface="+mj-lt"/>
                <a:cs typeface="Aharoni" pitchFamily="2" charset="-79"/>
              </a:rPr>
              <a:t>RiSE</a:t>
            </a:r>
            <a:r>
              <a:rPr lang="en-US" sz="2400" dirty="0" smtClean="0">
                <a:solidFill>
                  <a:schemeClr val="tx1">
                    <a:lumMod val="75000"/>
                  </a:schemeClr>
                </a:solidFill>
                <a:effectLst>
                  <a:outerShdw blurRad="38100" dist="38100" dir="2700000" algn="tl">
                    <a:srgbClr val="000000">
                      <a:alpha val="43137"/>
                    </a:srgbClr>
                  </a:outerShdw>
                </a:effectLst>
                <a:latin typeface="+mj-lt"/>
                <a:cs typeface="Aharoni" pitchFamily="2" charset="-79"/>
              </a:rPr>
              <a:t> </a:t>
            </a:r>
            <a:r>
              <a:rPr lang="en-US" sz="2400" dirty="0">
                <a:solidFill>
                  <a:schemeClr val="tx1">
                    <a:lumMod val="75000"/>
                  </a:schemeClr>
                </a:solidFill>
                <a:effectLst>
                  <a:outerShdw blurRad="38100" dist="38100" dir="2700000" algn="tl">
                    <a:srgbClr val="000000">
                      <a:alpha val="43137"/>
                    </a:srgbClr>
                  </a:outerShdw>
                </a:effectLst>
                <a:latin typeface="+mj-lt"/>
                <a:cs typeface="Aharoni" pitchFamily="2" charset="-79"/>
              </a:rPr>
              <a:t>- a primer</a:t>
            </a:r>
          </a:p>
          <a:p>
            <a:r>
              <a:rPr lang="en-US" sz="2400" dirty="0">
                <a:solidFill>
                  <a:schemeClr val="tx1">
                    <a:lumMod val="65000"/>
                  </a:schemeClr>
                </a:solidFill>
                <a:effectLst>
                  <a:outerShdw blurRad="38100" dist="38100" dir="2700000" algn="tl">
                    <a:srgbClr val="000000">
                      <a:alpha val="43137"/>
                    </a:srgbClr>
                  </a:outerShdw>
                </a:effectLst>
                <a:latin typeface="+mj-lt"/>
                <a:cs typeface="Aharoni" pitchFamily="2" charset="-79"/>
              </a:rPr>
              <a:t>Symbolic Reasoning</a:t>
            </a:r>
          </a:p>
          <a:p>
            <a:r>
              <a:rPr lang="en-US" sz="2400" dirty="0">
                <a:solidFill>
                  <a:schemeClr val="tx1">
                    <a:lumMod val="65000"/>
                  </a:schemeClr>
                </a:solidFill>
                <a:effectLst>
                  <a:outerShdw blurRad="38100" dist="38100" dir="2700000" algn="tl">
                    <a:srgbClr val="000000">
                      <a:alpha val="43137"/>
                    </a:srgbClr>
                  </a:outerShdw>
                </a:effectLst>
                <a:latin typeface="+mj-lt"/>
                <a:cs typeface="Aharoni" pitchFamily="2" charset="-79"/>
              </a:rPr>
              <a:t>Engines using Z3</a:t>
            </a:r>
          </a:p>
          <a:p>
            <a:r>
              <a:rPr lang="en-US" sz="2400" dirty="0">
                <a:solidFill>
                  <a:schemeClr val="tx1">
                    <a:lumMod val="65000"/>
                  </a:schemeClr>
                </a:solidFill>
                <a:effectLst>
                  <a:outerShdw blurRad="38100" dist="38100" dir="2700000" algn="tl">
                    <a:srgbClr val="000000">
                      <a:alpha val="43137"/>
                    </a:srgbClr>
                  </a:outerShdw>
                </a:effectLst>
                <a:latin typeface="+mj-lt"/>
                <a:cs typeface="Aharoni" pitchFamily="2" charset="-79"/>
              </a:rPr>
              <a:t>What is SMT?</a:t>
            </a:r>
          </a:p>
          <a:p>
            <a:r>
              <a:rPr lang="en-US" sz="2400" dirty="0">
                <a:solidFill>
                  <a:schemeClr val="tx1">
                    <a:lumMod val="65000"/>
                  </a:schemeClr>
                </a:solidFill>
                <a:effectLst>
                  <a:outerShdw blurRad="38100" dist="38100" dir="2700000" algn="tl">
                    <a:srgbClr val="000000">
                      <a:alpha val="43137"/>
                    </a:srgbClr>
                  </a:outerShdw>
                </a:effectLst>
                <a:latin typeface="+mj-lt"/>
                <a:cs typeface="Aharoni" pitchFamily="2" charset="-79"/>
              </a:rPr>
              <a:t>Little </a:t>
            </a:r>
            <a:r>
              <a:rPr lang="en-US" sz="2400" dirty="0" smtClean="0">
                <a:solidFill>
                  <a:schemeClr val="tx1">
                    <a:lumMod val="65000"/>
                  </a:schemeClr>
                </a:solidFill>
                <a:effectLst>
                  <a:outerShdw blurRad="38100" dist="38100" dir="2700000" algn="tl">
                    <a:srgbClr val="000000">
                      <a:alpha val="43137"/>
                    </a:srgbClr>
                  </a:outerShdw>
                </a:effectLst>
                <a:latin typeface="+mj-lt"/>
                <a:cs typeface="Aharoni" pitchFamily="2" charset="-79"/>
              </a:rPr>
              <a:t>Engines </a:t>
            </a:r>
            <a:r>
              <a:rPr lang="en-US" sz="2400" dirty="0">
                <a:solidFill>
                  <a:schemeClr val="tx1">
                    <a:lumMod val="65000"/>
                  </a:schemeClr>
                </a:solidFill>
                <a:effectLst>
                  <a:outerShdw blurRad="38100" dist="38100" dir="2700000" algn="tl">
                    <a:srgbClr val="000000">
                      <a:alpha val="43137"/>
                    </a:srgbClr>
                  </a:outerShdw>
                </a:effectLst>
                <a:latin typeface="+mj-lt"/>
                <a:cs typeface="Aharoni" pitchFamily="2" charset="-79"/>
              </a:rPr>
              <a:t>of Proof</a:t>
            </a:r>
          </a:p>
          <a:p>
            <a:r>
              <a:rPr lang="en-US" sz="2400" dirty="0">
                <a:solidFill>
                  <a:schemeClr val="tx1">
                    <a:lumMod val="65000"/>
                  </a:schemeClr>
                </a:solidFill>
                <a:effectLst>
                  <a:outerShdw blurRad="38100" dist="38100" dir="2700000" algn="tl">
                    <a:srgbClr val="000000">
                      <a:alpha val="43137"/>
                    </a:srgbClr>
                  </a:outerShdw>
                </a:effectLst>
                <a:latin typeface="+mj-lt"/>
                <a:cs typeface="Aharoni" pitchFamily="2" charset="-79"/>
              </a:rPr>
              <a:t>Solver: Interaction</a:t>
            </a:r>
          </a:p>
          <a:p>
            <a:r>
              <a:rPr lang="en-US" sz="2400" dirty="0" smtClean="0">
                <a:solidFill>
                  <a:srgbClr val="00B0F0"/>
                </a:solidFill>
                <a:effectLst>
                  <a:outerShdw blurRad="38100" dist="38100" dir="2700000" algn="tl">
                    <a:srgbClr val="000000">
                      <a:alpha val="43137"/>
                    </a:srgbClr>
                  </a:outerShdw>
                </a:effectLst>
                <a:latin typeface="+mj-lt"/>
                <a:cs typeface="Aharoni" pitchFamily="2" charset="-79"/>
              </a:rPr>
              <a:t>Directions</a:t>
            </a:r>
          </a:p>
          <a:p>
            <a:endParaRPr lang="en-US" sz="2400" dirty="0" smtClean="0">
              <a:solidFill>
                <a:srgbClr val="00B0F0"/>
              </a:solidFill>
              <a:effectLst>
                <a:outerShdw blurRad="38100" dist="38100" dir="2700000" algn="tl">
                  <a:srgbClr val="000000">
                    <a:alpha val="43137"/>
                  </a:srgbClr>
                </a:outerShdw>
              </a:effectLst>
              <a:latin typeface="+mj-lt"/>
              <a:cs typeface="Aharoni" pitchFamily="2" charset="-79"/>
            </a:endParaRPr>
          </a:p>
          <a:p>
            <a:r>
              <a:rPr lang="en-US" sz="2400" dirty="0" smtClean="0">
                <a:solidFill>
                  <a:schemeClr val="tx1">
                    <a:lumMod val="75000"/>
                  </a:schemeClr>
                </a:solidFill>
                <a:effectLst>
                  <a:outerShdw blurRad="38100" dist="38100" dir="2700000" algn="tl">
                    <a:srgbClr val="000000">
                      <a:alpha val="43137"/>
                    </a:srgbClr>
                  </a:outerShdw>
                </a:effectLst>
                <a:cs typeface="Aharoni" pitchFamily="2" charset="-79"/>
              </a:rPr>
              <a:t>Extra: </a:t>
            </a:r>
            <a:r>
              <a:rPr lang="en-US" sz="2400" dirty="0">
                <a:solidFill>
                  <a:schemeClr val="tx1">
                    <a:lumMod val="75000"/>
                  </a:schemeClr>
                </a:solidFill>
                <a:effectLst>
                  <a:outerShdw blurRad="38100" dist="38100" dir="2700000" algn="tl">
                    <a:srgbClr val="000000">
                      <a:alpha val="43137"/>
                    </a:srgbClr>
                  </a:outerShdw>
                </a:effectLst>
                <a:cs typeface="Aharoni" pitchFamily="2" charset="-79"/>
              </a:rPr>
              <a:t>Nuts and </a:t>
            </a:r>
            <a:r>
              <a:rPr lang="en-US" sz="2400" dirty="0" smtClean="0">
                <a:solidFill>
                  <a:schemeClr val="tx1">
                    <a:lumMod val="75000"/>
                  </a:schemeClr>
                </a:solidFill>
                <a:effectLst>
                  <a:outerShdw blurRad="38100" dist="38100" dir="2700000" algn="tl">
                    <a:srgbClr val="000000">
                      <a:alpha val="43137"/>
                    </a:srgbClr>
                  </a:outerShdw>
                </a:effectLst>
                <a:cs typeface="Aharoni" pitchFamily="2" charset="-79"/>
              </a:rPr>
              <a:t>Bolts</a:t>
            </a:r>
            <a:endParaRPr lang="en-US" sz="2400" dirty="0">
              <a:solidFill>
                <a:schemeClr val="tx1">
                  <a:lumMod val="75000"/>
                </a:schemeClr>
              </a:solidFill>
              <a:effectLst>
                <a:outerShdw blurRad="38100" dist="38100" dir="2700000" algn="tl">
                  <a:srgbClr val="000000">
                    <a:alpha val="43137"/>
                  </a:srgbClr>
                </a:outerShdw>
              </a:effectLst>
              <a:cs typeface="Aharoni" pitchFamily="2" charset="-79"/>
            </a:endParaRPr>
          </a:p>
        </p:txBody>
      </p:sp>
    </p:spTree>
    <p:extLst>
      <p:ext uri="{BB962C8B-B14F-4D97-AF65-F5344CB8AC3E}">
        <p14:creationId xmlns:p14="http://schemas.microsoft.com/office/powerpoint/2010/main" val="1278642122"/>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36602"/>
            <a:ext cx="8382000" cy="553998"/>
          </a:xfrm>
        </p:spPr>
        <p:txBody>
          <a:bodyPr/>
          <a:lstStyle/>
          <a:p>
            <a:r>
              <a:rPr lang="en-US" sz="4000" dirty="0" smtClean="0"/>
              <a:t>Research around Z3</a:t>
            </a:r>
            <a:endParaRPr lang="en-US" sz="4000" dirty="0"/>
          </a:p>
        </p:txBody>
      </p:sp>
      <p:sp>
        <p:nvSpPr>
          <p:cNvPr id="11" name="TextBox 10"/>
          <p:cNvSpPr txBox="1"/>
          <p:nvPr/>
        </p:nvSpPr>
        <p:spPr>
          <a:xfrm>
            <a:off x="0" y="5534561"/>
            <a:ext cx="300082" cy="1077218"/>
          </a:xfrm>
          <a:prstGeom prst="rect">
            <a:avLst/>
          </a:prstGeom>
          <a:noFill/>
        </p:spPr>
        <p:txBody>
          <a:bodyPr wrap="none" rtlCol="0">
            <a:spAutoFit/>
          </a:bodyPr>
          <a:lstStyle/>
          <a:p>
            <a:pPr lvl="0"/>
            <a:r>
              <a:rPr lang="en-US" sz="1600" dirty="0" smtClean="0">
                <a:solidFill>
                  <a:schemeClr val="bg1"/>
                </a:solidFill>
              </a:rPr>
              <a:t>. </a:t>
            </a:r>
          </a:p>
          <a:p>
            <a:r>
              <a:rPr lang="en-US" sz="1600" dirty="0" smtClean="0">
                <a:solidFill>
                  <a:schemeClr val="bg1"/>
                </a:solidFill>
              </a:rPr>
              <a:t>.</a:t>
            </a:r>
          </a:p>
          <a:p>
            <a:pPr lvl="0"/>
            <a:r>
              <a:rPr lang="en-US" sz="1600" dirty="0" smtClean="0">
                <a:solidFill>
                  <a:schemeClr val="bg1"/>
                </a:solidFill>
              </a:rPr>
              <a:t> </a:t>
            </a:r>
          </a:p>
          <a:p>
            <a:r>
              <a:rPr lang="en-US" sz="1600" dirty="0" smtClean="0">
                <a:solidFill>
                  <a:schemeClr val="bg1"/>
                </a:solidFill>
              </a:rPr>
              <a:t>. </a:t>
            </a:r>
          </a:p>
        </p:txBody>
      </p:sp>
      <p:sp>
        <p:nvSpPr>
          <p:cNvPr id="5" name="Rectangle 4"/>
          <p:cNvSpPr/>
          <p:nvPr/>
        </p:nvSpPr>
        <p:spPr bwMode="auto">
          <a:xfrm>
            <a:off x="0" y="1066800"/>
            <a:ext cx="9144000" cy="14478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Decision Procedures</a:t>
            </a:r>
          </a:p>
          <a:p>
            <a:r>
              <a:rPr lang="en-US" sz="1600" dirty="0" smtClean="0">
                <a:solidFill>
                  <a:schemeClr val="tx1"/>
                </a:solidFill>
              </a:rPr>
              <a:t>Modular Difference Logic is Hard 		           	TR 08 B, Blass Gurevich, </a:t>
            </a:r>
            <a:r>
              <a:rPr lang="en-US" sz="1600" dirty="0" err="1" smtClean="0">
                <a:solidFill>
                  <a:schemeClr val="tx1"/>
                </a:solidFill>
              </a:rPr>
              <a:t>Muthuvathi</a:t>
            </a:r>
            <a:r>
              <a:rPr lang="en-US" sz="1600" dirty="0" smtClean="0">
                <a:solidFill>
                  <a:schemeClr val="tx1"/>
                </a:solidFill>
              </a:rPr>
              <a:t>.</a:t>
            </a:r>
          </a:p>
          <a:p>
            <a:r>
              <a:rPr lang="en-US" sz="1600" dirty="0" smtClean="0">
                <a:solidFill>
                  <a:schemeClr val="tx1"/>
                </a:solidFill>
              </a:rPr>
              <a:t>Linear Functional Fixed-points. 			CAV 09  B. &amp; Hendrix. </a:t>
            </a:r>
          </a:p>
          <a:p>
            <a:r>
              <a:rPr lang="en-US" sz="1600" dirty="0" smtClean="0">
                <a:solidFill>
                  <a:schemeClr val="tx1"/>
                </a:solidFill>
              </a:rPr>
              <a:t>A Priori Reductions to Zero for Strategy-Independent </a:t>
            </a:r>
            <a:r>
              <a:rPr lang="en-US" sz="1600" dirty="0" err="1" smtClean="0">
                <a:solidFill>
                  <a:schemeClr val="tx1"/>
                </a:solidFill>
              </a:rPr>
              <a:t>Gröbner</a:t>
            </a:r>
            <a:r>
              <a:rPr lang="en-US" sz="1600" dirty="0" smtClean="0">
                <a:solidFill>
                  <a:schemeClr val="tx1"/>
                </a:solidFill>
              </a:rPr>
              <a:t> Bases SYNASC 09 M&amp; </a:t>
            </a:r>
            <a:r>
              <a:rPr lang="en-US" sz="1600" dirty="0" err="1" smtClean="0">
                <a:solidFill>
                  <a:schemeClr val="tx1"/>
                </a:solidFill>
              </a:rPr>
              <a:t>Passmore</a:t>
            </a:r>
            <a:r>
              <a:rPr lang="en-US" sz="1600" dirty="0" smtClean="0">
                <a:solidFill>
                  <a:schemeClr val="tx1"/>
                </a:solidFill>
              </a:rPr>
              <a:t>. </a:t>
            </a:r>
          </a:p>
          <a:p>
            <a:r>
              <a:rPr lang="en-US" sz="1600" dirty="0" smtClean="0">
                <a:solidFill>
                  <a:schemeClr val="tx1"/>
                </a:solidFill>
              </a:rPr>
              <a:t>Efficient, Generalized Array Decision Procedures 	           	FMCAD 09  M &amp; B</a:t>
            </a:r>
            <a:endParaRPr lang="en-US" sz="280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 name="Rectangle 5"/>
          <p:cNvSpPr/>
          <p:nvPr/>
        </p:nvSpPr>
        <p:spPr bwMode="auto">
          <a:xfrm>
            <a:off x="0" y="2514600"/>
            <a:ext cx="9144000" cy="1600200"/>
          </a:xfrm>
          <a:prstGeom prst="rect">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Combining Decision Procedures</a:t>
            </a:r>
          </a:p>
          <a:p>
            <a:pPr lvl="0"/>
            <a:r>
              <a:rPr lang="en-US" sz="1600" dirty="0" smtClean="0">
                <a:solidFill>
                  <a:schemeClr val="tx1"/>
                </a:solidFill>
              </a:rPr>
              <a:t>Model-based Theory Combination 		           	SMT 07   M &amp; B. . </a:t>
            </a:r>
          </a:p>
          <a:p>
            <a:r>
              <a:rPr lang="en-US" sz="1600" dirty="0" smtClean="0">
                <a:solidFill>
                  <a:schemeClr val="tx1"/>
                </a:solidFill>
              </a:rPr>
              <a:t>Accelerating Lemma learning using DPLL(U)		LPAR 08  B, </a:t>
            </a:r>
            <a:r>
              <a:rPr lang="en-US" sz="1600" dirty="0" err="1" smtClean="0">
                <a:solidFill>
                  <a:schemeClr val="tx1"/>
                </a:solidFill>
              </a:rPr>
              <a:t>Dutetre</a:t>
            </a:r>
            <a:r>
              <a:rPr lang="en-US" sz="1600" dirty="0" smtClean="0">
                <a:solidFill>
                  <a:schemeClr val="tx1"/>
                </a:solidFill>
              </a:rPr>
              <a:t> &amp; M</a:t>
            </a:r>
          </a:p>
          <a:p>
            <a:r>
              <a:rPr lang="en-US" sz="1600" dirty="0" smtClean="0">
                <a:solidFill>
                  <a:schemeClr val="tx1"/>
                </a:solidFill>
              </a:rPr>
              <a:t>Proofs, Refutations and Z3				IWIL 08 M &amp; B</a:t>
            </a:r>
          </a:p>
          <a:p>
            <a:r>
              <a:rPr lang="en-US" sz="1600" dirty="0" smtClean="0">
                <a:solidFill>
                  <a:schemeClr val="tx1"/>
                </a:solidFill>
              </a:rPr>
              <a:t>On Locally Minimal </a:t>
            </a:r>
            <a:r>
              <a:rPr lang="en-US" sz="1600" dirty="0" err="1" smtClean="0">
                <a:solidFill>
                  <a:schemeClr val="tx1"/>
                </a:solidFill>
              </a:rPr>
              <a:t>Nullstellensatz</a:t>
            </a:r>
            <a:r>
              <a:rPr lang="en-US" sz="1600" dirty="0" smtClean="0">
                <a:solidFill>
                  <a:schemeClr val="tx1"/>
                </a:solidFill>
              </a:rPr>
              <a:t> Proofs.		SMT 09  M &amp; </a:t>
            </a:r>
            <a:r>
              <a:rPr lang="en-US" sz="1600" dirty="0" err="1" smtClean="0">
                <a:solidFill>
                  <a:schemeClr val="tx1"/>
                </a:solidFill>
              </a:rPr>
              <a:t>Passmore</a:t>
            </a:r>
            <a:r>
              <a:rPr lang="en-US" sz="1600" dirty="0" smtClean="0">
                <a:solidFill>
                  <a:schemeClr val="tx1"/>
                </a:solidFill>
              </a:rPr>
              <a:t>. </a:t>
            </a:r>
          </a:p>
          <a:p>
            <a:pPr lvl="0"/>
            <a:r>
              <a:rPr lang="en-US" sz="1600" dirty="0" smtClean="0">
                <a:solidFill>
                  <a:schemeClr val="tx1"/>
                </a:solidFill>
              </a:rPr>
              <a:t>A Concurrent Portfolio Approach to SMT Solving		CAV 09   </a:t>
            </a:r>
            <a:r>
              <a:rPr lang="en-US" sz="1600" dirty="0" err="1" smtClean="0">
                <a:solidFill>
                  <a:schemeClr val="tx1"/>
                </a:solidFill>
              </a:rPr>
              <a:t>Wintersteiger</a:t>
            </a:r>
            <a:r>
              <a:rPr lang="en-US" sz="1600" dirty="0" smtClean="0">
                <a:solidFill>
                  <a:schemeClr val="tx1"/>
                </a:solidFill>
              </a:rPr>
              <a:t>, </a:t>
            </a:r>
            <a:r>
              <a:rPr lang="en-US" sz="1600" dirty="0" err="1" smtClean="0">
                <a:solidFill>
                  <a:schemeClr val="tx1"/>
                </a:solidFill>
              </a:rPr>
              <a:t>Hamadi</a:t>
            </a:r>
            <a:r>
              <a:rPr lang="en-US" sz="1600" dirty="0" smtClean="0">
                <a:solidFill>
                  <a:schemeClr val="tx1"/>
                </a:solidFill>
              </a:rPr>
              <a:t> &amp; M</a:t>
            </a:r>
          </a:p>
        </p:txBody>
      </p:sp>
      <p:sp>
        <p:nvSpPr>
          <p:cNvPr id="7" name="Rectangle 6"/>
          <p:cNvSpPr/>
          <p:nvPr/>
        </p:nvSpPr>
        <p:spPr bwMode="auto">
          <a:xfrm>
            <a:off x="0" y="4114800"/>
            <a:ext cx="9144000" cy="2607972"/>
          </a:xfrm>
          <a:prstGeom prst="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Quantifiers, quantifiers, quantifiers</a:t>
            </a:r>
          </a:p>
          <a:p>
            <a:pPr lvl="0"/>
            <a:r>
              <a:rPr lang="en-US" sz="1600" dirty="0" smtClean="0">
                <a:solidFill>
                  <a:schemeClr val="tx1"/>
                </a:solidFill>
              </a:rPr>
              <a:t>Efficient E-matching for SMT Solvers. . 		 	CADE 07 M &amp; B. </a:t>
            </a:r>
          </a:p>
          <a:p>
            <a:pPr lvl="0"/>
            <a:r>
              <a:rPr lang="en-US" sz="1600" dirty="0" smtClean="0">
                <a:solidFill>
                  <a:schemeClr val="tx1"/>
                </a:solidFill>
              </a:rPr>
              <a:t>Relevancy Propagation. 		 		TR 07      M &amp; B. </a:t>
            </a:r>
          </a:p>
          <a:p>
            <a:r>
              <a:rPr lang="en-US" sz="1600" dirty="0" smtClean="0">
                <a:solidFill>
                  <a:schemeClr val="tx1"/>
                </a:solidFill>
              </a:rPr>
              <a:t>Deciding Effectively Propositional Logic using DPLL(</a:t>
            </a:r>
            <a:r>
              <a:rPr lang="en-US" sz="1600" dirty="0" err="1" smtClean="0">
                <a:solidFill>
                  <a:schemeClr val="tx1"/>
                </a:solidFill>
              </a:rPr>
              <a:t>Sx</a:t>
            </a:r>
            <a:r>
              <a:rPr lang="en-US" sz="1600" dirty="0" smtClean="0">
                <a:solidFill>
                  <a:schemeClr val="tx1"/>
                </a:solidFill>
              </a:rPr>
              <a:t>)  	IJCAR 08 M &amp; B.</a:t>
            </a:r>
          </a:p>
          <a:p>
            <a:pPr lvl="0"/>
            <a:r>
              <a:rPr lang="en-US" sz="1600" dirty="0" smtClean="0">
                <a:solidFill>
                  <a:schemeClr val="tx1"/>
                </a:solidFill>
              </a:rPr>
              <a:t>Engineering DPLL(T) + saturation. 			IJCAR 08 M &amp; B. </a:t>
            </a:r>
          </a:p>
          <a:p>
            <a:r>
              <a:rPr lang="en-US" sz="1600" dirty="0" smtClean="0">
                <a:solidFill>
                  <a:schemeClr val="tx1"/>
                </a:solidFill>
              </a:rPr>
              <a:t>Complete instantiation for quantified SMT formulas		CAV 09   </a:t>
            </a:r>
            <a:r>
              <a:rPr lang="en-US" sz="1600" dirty="0" err="1" smtClean="0">
                <a:solidFill>
                  <a:schemeClr val="tx1"/>
                </a:solidFill>
              </a:rPr>
              <a:t>Ge</a:t>
            </a:r>
            <a:r>
              <a:rPr lang="en-US" sz="1600" dirty="0" smtClean="0">
                <a:solidFill>
                  <a:schemeClr val="tx1"/>
                </a:solidFill>
              </a:rPr>
              <a:t> &amp; M. </a:t>
            </a:r>
          </a:p>
          <a:p>
            <a:r>
              <a:rPr lang="en-US" sz="1600" dirty="0" smtClean="0">
                <a:solidFill>
                  <a:schemeClr val="tx1"/>
                </a:solidFill>
              </a:rPr>
              <a:t>On deciding </a:t>
            </a:r>
            <a:r>
              <a:rPr lang="en-US" sz="1600" dirty="0" err="1" smtClean="0">
                <a:solidFill>
                  <a:schemeClr val="tx1"/>
                </a:solidFill>
              </a:rPr>
              <a:t>satisfiability</a:t>
            </a:r>
            <a:r>
              <a:rPr lang="en-US" sz="1600" dirty="0" smtClean="0">
                <a:solidFill>
                  <a:schemeClr val="tx1"/>
                </a:solidFill>
              </a:rPr>
              <a:t> by DPLL(</a:t>
            </a:r>
            <a:r>
              <a:rPr lang="en-US" sz="1600" dirty="0" smtClean="0">
                <a:solidFill>
                  <a:schemeClr val="tx1"/>
                </a:solidFill>
                <a:sym typeface="Symbol"/>
              </a:rPr>
              <a:t></a:t>
            </a:r>
            <a:r>
              <a:rPr lang="en-US" sz="1600" dirty="0" smtClean="0">
                <a:solidFill>
                  <a:schemeClr val="tx1"/>
                </a:solidFill>
              </a:rPr>
              <a:t>+ T). </a:t>
            </a:r>
            <a:r>
              <a:rPr lang="en-US" sz="1600" dirty="0">
                <a:solidFill>
                  <a:schemeClr val="tx1"/>
                </a:solidFill>
              </a:rPr>
              <a:t>	</a:t>
            </a:r>
            <a:r>
              <a:rPr lang="en-US" sz="1600" dirty="0" smtClean="0">
                <a:solidFill>
                  <a:schemeClr val="tx1"/>
                </a:solidFill>
              </a:rPr>
              <a:t>		CADE 09  </a:t>
            </a:r>
            <a:r>
              <a:rPr lang="en-US" sz="1600" dirty="0" err="1" smtClean="0">
                <a:solidFill>
                  <a:schemeClr val="tx1"/>
                </a:solidFill>
              </a:rPr>
              <a:t>Bonachina</a:t>
            </a:r>
            <a:r>
              <a:rPr lang="en-US" sz="1600" dirty="0" smtClean="0">
                <a:solidFill>
                  <a:schemeClr val="tx1"/>
                </a:solidFill>
              </a:rPr>
              <a:t>, M &amp; Lynch.</a:t>
            </a:r>
          </a:p>
          <a:p>
            <a:r>
              <a:rPr lang="en-US" sz="1600" dirty="0" smtClean="0">
                <a:solidFill>
                  <a:schemeClr val="tx1"/>
                </a:solidFill>
              </a:rPr>
              <a:t>Linear Quantifier Elimination as Abstract Decision Proc.	IJCAR 10, B. </a:t>
            </a:r>
          </a:p>
          <a:p>
            <a:r>
              <a:rPr lang="en-US" sz="1600" dirty="0"/>
              <a:t>Efficiently Solving Quantified Bit-Vector </a:t>
            </a:r>
            <a:r>
              <a:rPr lang="en-US" sz="1600" dirty="0" smtClean="0"/>
              <a:t>Formulas		FMCAD 10, Wintersteiger, Hamadi, M</a:t>
            </a:r>
            <a:r>
              <a:rPr lang="en-US" sz="1600" dirty="0" smtClean="0">
                <a:solidFill>
                  <a:schemeClr val="bg1"/>
                </a:solidFill>
              </a:rPr>
              <a:t>.</a:t>
            </a:r>
          </a:p>
        </p:txBody>
      </p:sp>
    </p:spTree>
    <p:extLst>
      <p:ext uri="{BB962C8B-B14F-4D97-AF65-F5344CB8AC3E}">
        <p14:creationId xmlns:p14="http://schemas.microsoft.com/office/powerpoint/2010/main" val="39368379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Efforts</a:t>
            </a:r>
            <a:endParaRPr lang="en-US" dirty="0"/>
          </a:p>
        </p:txBody>
      </p:sp>
      <p:sp>
        <p:nvSpPr>
          <p:cNvPr id="5" name="Content Placeholder 4"/>
          <p:cNvSpPr>
            <a:spLocks noGrp="1"/>
          </p:cNvSpPr>
          <p:nvPr>
            <p:ph sz="half" idx="1"/>
          </p:nvPr>
        </p:nvSpPr>
        <p:spPr>
          <a:xfrm>
            <a:off x="380999" y="1411553"/>
            <a:ext cx="4538731" cy="4431983"/>
          </a:xfrm>
        </p:spPr>
        <p:txBody>
          <a:bodyPr/>
          <a:lstStyle/>
          <a:p>
            <a:pPr marL="0" indent="0">
              <a:buNone/>
            </a:pPr>
            <a:r>
              <a:rPr lang="en-US" dirty="0" smtClean="0"/>
              <a:t>Model-based Quantifier Elimination</a:t>
            </a:r>
          </a:p>
          <a:p>
            <a:endParaRPr lang="en-US" dirty="0"/>
          </a:p>
          <a:p>
            <a:endParaRPr lang="en-US" dirty="0" smtClean="0"/>
          </a:p>
          <a:p>
            <a:endParaRPr lang="en-US" dirty="0"/>
          </a:p>
          <a:p>
            <a:endParaRPr lang="en-US" dirty="0" smtClean="0"/>
          </a:p>
          <a:p>
            <a:endParaRPr lang="en-US" dirty="0"/>
          </a:p>
          <a:p>
            <a:endParaRPr lang="en-US" dirty="0" smtClean="0"/>
          </a:p>
          <a:p>
            <a:pPr marL="0" indent="0">
              <a:buNone/>
            </a:pPr>
            <a:endParaRPr lang="en-US" dirty="0" smtClean="0"/>
          </a:p>
          <a:p>
            <a:pPr marL="0" indent="0">
              <a:buNone/>
            </a:pPr>
            <a:r>
              <a:rPr lang="en-US" sz="2000" dirty="0" smtClean="0"/>
              <a:t>Theories  + Quantifiers from Models</a:t>
            </a:r>
          </a:p>
        </p:txBody>
      </p:sp>
      <p:sp>
        <p:nvSpPr>
          <p:cNvPr id="6" name="Content Placeholder 5"/>
          <p:cNvSpPr>
            <a:spLocks noGrp="1"/>
          </p:cNvSpPr>
          <p:nvPr>
            <p:ph sz="half" idx="2"/>
          </p:nvPr>
        </p:nvSpPr>
        <p:spPr>
          <a:xfrm>
            <a:off x="4892901" y="1411553"/>
            <a:ext cx="4114800" cy="5306068"/>
          </a:xfrm>
        </p:spPr>
        <p:txBody>
          <a:bodyPr/>
          <a:lstStyle/>
          <a:p>
            <a:pPr marL="0" indent="0">
              <a:buNone/>
            </a:pPr>
            <a:r>
              <a:rPr lang="en-US" dirty="0" smtClean="0">
                <a:sym typeface="Symbol"/>
              </a:rPr>
              <a:t>Z – An Efficient Engine For Fixed-points</a:t>
            </a:r>
            <a:br>
              <a:rPr lang="en-US" dirty="0" smtClean="0">
                <a:sym typeface="Symbol"/>
              </a:rPr>
            </a:br>
            <a:r>
              <a:rPr lang="en-US" dirty="0" smtClean="0">
                <a:sym typeface="Symbol"/>
              </a:rPr>
              <a:t/>
            </a:r>
            <a:br>
              <a:rPr lang="en-US" dirty="0" smtClean="0">
                <a:sym typeface="Symbol"/>
              </a:rPr>
            </a:br>
            <a:r>
              <a:rPr lang="en-US" dirty="0" smtClean="0">
                <a:sym typeface="Symbol"/>
              </a:rPr>
              <a:t/>
            </a:r>
            <a:br>
              <a:rPr lang="en-US" dirty="0" smtClean="0">
                <a:sym typeface="Symbol"/>
              </a:rPr>
            </a:br>
            <a:r>
              <a:rPr lang="en-US" dirty="0" smtClean="0">
                <a:sym typeface="Symbol"/>
              </a:rPr>
              <a:t/>
            </a:r>
            <a:br>
              <a:rPr lang="en-US" dirty="0" smtClean="0">
                <a:sym typeface="Symbol"/>
              </a:rPr>
            </a:br>
            <a:r>
              <a:rPr lang="en-US" dirty="0" smtClean="0">
                <a:sym typeface="Symbol"/>
              </a:rPr>
              <a:t/>
            </a:r>
            <a:br>
              <a:rPr lang="en-US" dirty="0" smtClean="0">
                <a:sym typeface="Symbol"/>
              </a:rPr>
            </a:br>
            <a:r>
              <a:rPr lang="en-US" dirty="0" smtClean="0">
                <a:sym typeface="Symbol"/>
              </a:rPr>
              <a:t/>
            </a:r>
            <a:br>
              <a:rPr lang="en-US" dirty="0" smtClean="0">
                <a:sym typeface="Symbol"/>
              </a:rPr>
            </a:br>
            <a:r>
              <a:rPr lang="en-US" dirty="0" smtClean="0">
                <a:sym typeface="Symbol"/>
              </a:rPr>
              <a:t/>
            </a:r>
            <a:br>
              <a:rPr lang="en-US" dirty="0" smtClean="0">
                <a:sym typeface="Symbol"/>
              </a:rPr>
            </a:br>
            <a:r>
              <a:rPr lang="en-US" dirty="0" smtClean="0">
                <a:sym typeface="Symbol"/>
              </a:rPr>
              <a:t/>
            </a:r>
            <a:br>
              <a:rPr lang="en-US" dirty="0" smtClean="0">
                <a:sym typeface="Symbol"/>
              </a:rPr>
            </a:br>
            <a:r>
              <a:rPr lang="en-US" dirty="0" smtClean="0">
                <a:sym typeface="Symbol"/>
              </a:rPr>
              <a:t/>
            </a:r>
            <a:br>
              <a:rPr lang="en-US" dirty="0" smtClean="0">
                <a:sym typeface="Symbol"/>
              </a:rPr>
            </a:br>
            <a:r>
              <a:rPr lang="en-US" dirty="0" smtClean="0">
                <a:sym typeface="Symbol"/>
              </a:rPr>
              <a:t/>
            </a:r>
            <a:br>
              <a:rPr lang="en-US" dirty="0" smtClean="0">
                <a:sym typeface="Symbol"/>
              </a:rPr>
            </a:br>
            <a:r>
              <a:rPr lang="en-US" sz="2000" dirty="0" err="1" smtClean="0">
                <a:sym typeface="Symbol"/>
              </a:rPr>
              <a:t>Datalog</a:t>
            </a:r>
            <a:r>
              <a:rPr lang="en-US" sz="2000" dirty="0" smtClean="0">
                <a:sym typeface="Symbol"/>
              </a:rPr>
              <a:t> + Abstract Constraints</a:t>
            </a:r>
          </a:p>
          <a:p>
            <a:pPr marL="0" indent="0">
              <a:buNone/>
            </a:pPr>
            <a:endParaRPr lang="en-US" sz="1600" dirty="0" smtClean="0">
              <a:sym typeface="Symbol"/>
            </a:endParaRPr>
          </a:p>
          <a:p>
            <a:pPr marL="0" indent="0">
              <a:buNone/>
            </a:pPr>
            <a:r>
              <a:rPr lang="en-US" sz="1600" dirty="0" smtClean="0">
                <a:sym typeface="Symbol"/>
              </a:rPr>
              <a:t>Points-to analysis, </a:t>
            </a:r>
            <a:br>
              <a:rPr lang="en-US" sz="1600" dirty="0" smtClean="0">
                <a:sym typeface="Symbol"/>
              </a:rPr>
            </a:br>
            <a:r>
              <a:rPr lang="en-US" sz="1600" dirty="0" smtClean="0">
                <a:sym typeface="Symbol"/>
              </a:rPr>
              <a:t>Knowledge bases, ..</a:t>
            </a:r>
            <a:endParaRPr lang="en-US" sz="2000" dirty="0"/>
          </a:p>
        </p:txBody>
      </p:sp>
      <p:pic>
        <p:nvPicPr>
          <p:cNvPr id="8194" name="Picture 2">
            <a:hlinkClick r:id="rId2"/>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05" t="19652" r="34891" b="7827"/>
          <a:stretch/>
        </p:blipFill>
        <p:spPr bwMode="auto">
          <a:xfrm>
            <a:off x="506756" y="2438214"/>
            <a:ext cx="4127688" cy="2932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a:hlinkClick r:id="rId4"/>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87" t="16493" r="38377" b="19282"/>
          <a:stretch/>
        </p:blipFill>
        <p:spPr bwMode="auto">
          <a:xfrm>
            <a:off x="4919356" y="2438214"/>
            <a:ext cx="3940935" cy="2932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2796632"/>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a:xfrm>
            <a:off x="533400" y="1600200"/>
            <a:ext cx="8382000" cy="4912114"/>
          </a:xfrm>
        </p:spPr>
        <p:txBody>
          <a:bodyPr/>
          <a:lstStyle/>
          <a:p>
            <a:r>
              <a:rPr lang="en-US" sz="3200" dirty="0" smtClean="0"/>
              <a:t>SMT solvers are a great fit for software tools</a:t>
            </a:r>
          </a:p>
          <a:p>
            <a:endParaRPr lang="en-US" sz="3200" dirty="0" smtClean="0"/>
          </a:p>
          <a:p>
            <a:r>
              <a:rPr lang="en-US" sz="3200" dirty="0" smtClean="0"/>
              <a:t>Current main applications:</a:t>
            </a:r>
          </a:p>
          <a:p>
            <a:pPr lvl="1"/>
            <a:r>
              <a:rPr lang="en-US" sz="2800" dirty="0" smtClean="0"/>
              <a:t>Test-case generation.</a:t>
            </a:r>
          </a:p>
          <a:p>
            <a:pPr lvl="1"/>
            <a:r>
              <a:rPr lang="en-US" sz="2800" dirty="0" smtClean="0"/>
              <a:t>Verifying compilers.</a:t>
            </a:r>
          </a:p>
          <a:p>
            <a:pPr lvl="1"/>
            <a:r>
              <a:rPr lang="en-US" sz="2800" dirty="0" smtClean="0"/>
              <a:t>Model Checking &amp; Predicate Abstraction.</a:t>
            </a:r>
          </a:p>
          <a:p>
            <a:pPr lvl="1"/>
            <a:r>
              <a:rPr lang="en-US" sz="2800" dirty="0" smtClean="0"/>
              <a:t>Model-based testing and development</a:t>
            </a:r>
          </a:p>
          <a:p>
            <a:pPr>
              <a:buNone/>
            </a:pPr>
            <a:endParaRPr lang="en-US" sz="3200" dirty="0" smtClean="0"/>
          </a:p>
          <a:p>
            <a:r>
              <a:rPr lang="en-US" sz="3200" dirty="0" smtClean="0"/>
              <a:t>New </a:t>
            </a:r>
            <a:r>
              <a:rPr lang="en-US" sz="3200" dirty="0" smtClean="0"/>
              <a:t>applications </a:t>
            </a:r>
            <a:r>
              <a:rPr lang="en-US" sz="3200" dirty="0" smtClean="0"/>
              <a:t>keep appearing:</a:t>
            </a:r>
          </a:p>
          <a:p>
            <a:pPr lvl="1"/>
            <a:r>
              <a:rPr lang="en-US" dirty="0" smtClean="0"/>
              <a:t>Synthesis, Compiler optimization, Trace-based optimization,..</a:t>
            </a:r>
            <a:endParaRPr lang="en-US" dirty="0" smtClean="0"/>
          </a:p>
        </p:txBody>
      </p:sp>
    </p:spTree>
    <p:extLst>
      <p:ext uri="{BB962C8B-B14F-4D97-AF65-F5344CB8AC3E}">
        <p14:creationId xmlns:p14="http://schemas.microsoft.com/office/powerpoint/2010/main" val="3832438818"/>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790768" y="1220102"/>
            <a:ext cx="7043208" cy="4462760"/>
          </a:xfrm>
        </p:spPr>
        <p:txBody>
          <a:bodyPr/>
          <a:lstStyle/>
          <a:p>
            <a:r>
              <a:rPr lang="en-US" dirty="0" smtClean="0"/>
              <a:t>Extra:</a:t>
            </a:r>
          </a:p>
          <a:p>
            <a:r>
              <a:rPr lang="en-US" dirty="0" smtClean="0"/>
              <a:t>Nuts and Bolts</a:t>
            </a:r>
            <a:endParaRPr lang="en-US" dirty="0"/>
          </a:p>
        </p:txBody>
      </p:sp>
      <p:sp>
        <p:nvSpPr>
          <p:cNvPr id="6" name="TextBox 5"/>
          <p:cNvSpPr txBox="1"/>
          <p:nvPr/>
        </p:nvSpPr>
        <p:spPr>
          <a:xfrm>
            <a:off x="476517" y="1244888"/>
            <a:ext cx="3132076" cy="3785652"/>
          </a:xfrm>
          <a:prstGeom prst="rect">
            <a:avLst/>
          </a:prstGeom>
          <a:noFill/>
        </p:spPr>
        <p:txBody>
          <a:bodyPr wrap="none" rtlCol="0">
            <a:spAutoFit/>
          </a:bodyPr>
          <a:lstStyle/>
          <a:p>
            <a:r>
              <a:rPr lang="en-US" sz="2400" dirty="0" err="1" smtClean="0">
                <a:solidFill>
                  <a:schemeClr val="tx1">
                    <a:lumMod val="75000"/>
                  </a:schemeClr>
                </a:solidFill>
                <a:effectLst>
                  <a:outerShdw blurRad="38100" dist="38100" dir="2700000" algn="tl">
                    <a:srgbClr val="000000">
                      <a:alpha val="43137"/>
                    </a:srgbClr>
                  </a:outerShdw>
                </a:effectLst>
                <a:latin typeface="+mj-lt"/>
                <a:cs typeface="Aharoni" pitchFamily="2" charset="-79"/>
              </a:rPr>
              <a:t>RiSE</a:t>
            </a:r>
            <a:r>
              <a:rPr lang="en-US" sz="2400" dirty="0" smtClean="0">
                <a:solidFill>
                  <a:schemeClr val="tx1">
                    <a:lumMod val="75000"/>
                  </a:schemeClr>
                </a:solidFill>
                <a:effectLst>
                  <a:outerShdw blurRad="38100" dist="38100" dir="2700000" algn="tl">
                    <a:srgbClr val="000000">
                      <a:alpha val="43137"/>
                    </a:srgbClr>
                  </a:outerShdw>
                </a:effectLst>
                <a:latin typeface="+mj-lt"/>
                <a:cs typeface="Aharoni" pitchFamily="2" charset="-79"/>
              </a:rPr>
              <a:t> </a:t>
            </a:r>
            <a:r>
              <a:rPr lang="en-US" sz="2400" dirty="0">
                <a:solidFill>
                  <a:schemeClr val="tx1">
                    <a:lumMod val="75000"/>
                  </a:schemeClr>
                </a:solidFill>
                <a:effectLst>
                  <a:outerShdw blurRad="38100" dist="38100" dir="2700000" algn="tl">
                    <a:srgbClr val="000000">
                      <a:alpha val="43137"/>
                    </a:srgbClr>
                  </a:outerShdw>
                </a:effectLst>
                <a:latin typeface="+mj-lt"/>
                <a:cs typeface="Aharoni" pitchFamily="2" charset="-79"/>
              </a:rPr>
              <a:t>- a primer</a:t>
            </a:r>
          </a:p>
          <a:p>
            <a:r>
              <a:rPr lang="en-US" sz="2400" dirty="0">
                <a:solidFill>
                  <a:schemeClr val="tx1">
                    <a:lumMod val="65000"/>
                  </a:schemeClr>
                </a:solidFill>
                <a:effectLst>
                  <a:outerShdw blurRad="38100" dist="38100" dir="2700000" algn="tl">
                    <a:srgbClr val="000000">
                      <a:alpha val="43137"/>
                    </a:srgbClr>
                  </a:outerShdw>
                </a:effectLst>
                <a:latin typeface="+mj-lt"/>
                <a:cs typeface="Aharoni" pitchFamily="2" charset="-79"/>
              </a:rPr>
              <a:t>Symbolic Reasoning</a:t>
            </a:r>
          </a:p>
          <a:p>
            <a:r>
              <a:rPr lang="en-US" sz="2400" dirty="0">
                <a:solidFill>
                  <a:schemeClr val="tx1">
                    <a:lumMod val="65000"/>
                  </a:schemeClr>
                </a:solidFill>
                <a:effectLst>
                  <a:outerShdw blurRad="38100" dist="38100" dir="2700000" algn="tl">
                    <a:srgbClr val="000000">
                      <a:alpha val="43137"/>
                    </a:srgbClr>
                  </a:outerShdw>
                </a:effectLst>
                <a:latin typeface="+mj-lt"/>
                <a:cs typeface="Aharoni" pitchFamily="2" charset="-79"/>
              </a:rPr>
              <a:t>Engines using Z3</a:t>
            </a:r>
          </a:p>
          <a:p>
            <a:r>
              <a:rPr lang="en-US" sz="2400" dirty="0">
                <a:solidFill>
                  <a:schemeClr val="tx1">
                    <a:lumMod val="65000"/>
                  </a:schemeClr>
                </a:solidFill>
                <a:effectLst>
                  <a:outerShdw blurRad="38100" dist="38100" dir="2700000" algn="tl">
                    <a:srgbClr val="000000">
                      <a:alpha val="43137"/>
                    </a:srgbClr>
                  </a:outerShdw>
                </a:effectLst>
                <a:latin typeface="+mj-lt"/>
                <a:cs typeface="Aharoni" pitchFamily="2" charset="-79"/>
              </a:rPr>
              <a:t>What is SMT?</a:t>
            </a:r>
          </a:p>
          <a:p>
            <a:r>
              <a:rPr lang="en-US" sz="2400" dirty="0">
                <a:solidFill>
                  <a:schemeClr val="tx1">
                    <a:lumMod val="65000"/>
                  </a:schemeClr>
                </a:solidFill>
                <a:effectLst>
                  <a:outerShdw blurRad="38100" dist="38100" dir="2700000" algn="tl">
                    <a:srgbClr val="000000">
                      <a:alpha val="43137"/>
                    </a:srgbClr>
                  </a:outerShdw>
                </a:effectLst>
                <a:latin typeface="+mj-lt"/>
                <a:cs typeface="Aharoni" pitchFamily="2" charset="-79"/>
              </a:rPr>
              <a:t>Little </a:t>
            </a:r>
            <a:r>
              <a:rPr lang="en-US" sz="2400" dirty="0" smtClean="0">
                <a:solidFill>
                  <a:schemeClr val="tx1">
                    <a:lumMod val="65000"/>
                  </a:schemeClr>
                </a:solidFill>
                <a:effectLst>
                  <a:outerShdw blurRad="38100" dist="38100" dir="2700000" algn="tl">
                    <a:srgbClr val="000000">
                      <a:alpha val="43137"/>
                    </a:srgbClr>
                  </a:outerShdw>
                </a:effectLst>
                <a:latin typeface="+mj-lt"/>
                <a:cs typeface="Aharoni" pitchFamily="2" charset="-79"/>
              </a:rPr>
              <a:t>Engines </a:t>
            </a:r>
            <a:r>
              <a:rPr lang="en-US" sz="2400" dirty="0">
                <a:solidFill>
                  <a:schemeClr val="tx1">
                    <a:lumMod val="65000"/>
                  </a:schemeClr>
                </a:solidFill>
                <a:effectLst>
                  <a:outerShdw blurRad="38100" dist="38100" dir="2700000" algn="tl">
                    <a:srgbClr val="000000">
                      <a:alpha val="43137"/>
                    </a:srgbClr>
                  </a:outerShdw>
                </a:effectLst>
                <a:latin typeface="+mj-lt"/>
                <a:cs typeface="Aharoni" pitchFamily="2" charset="-79"/>
              </a:rPr>
              <a:t>of Proof</a:t>
            </a:r>
          </a:p>
          <a:p>
            <a:r>
              <a:rPr lang="en-US" sz="2400" dirty="0">
                <a:solidFill>
                  <a:schemeClr val="tx1">
                    <a:lumMod val="65000"/>
                  </a:schemeClr>
                </a:solidFill>
                <a:effectLst>
                  <a:outerShdw blurRad="38100" dist="38100" dir="2700000" algn="tl">
                    <a:srgbClr val="000000">
                      <a:alpha val="43137"/>
                    </a:srgbClr>
                  </a:outerShdw>
                </a:effectLst>
                <a:latin typeface="+mj-lt"/>
                <a:cs typeface="Aharoni" pitchFamily="2" charset="-79"/>
              </a:rPr>
              <a:t>Solver: Interaction</a:t>
            </a:r>
          </a:p>
          <a:p>
            <a:r>
              <a:rPr lang="en-US" sz="2400" dirty="0" smtClean="0">
                <a:solidFill>
                  <a:schemeClr val="tx1">
                    <a:lumMod val="75000"/>
                  </a:schemeClr>
                </a:solidFill>
                <a:effectLst>
                  <a:outerShdw blurRad="38100" dist="38100" dir="2700000" algn="tl">
                    <a:srgbClr val="000000">
                      <a:alpha val="43137"/>
                    </a:srgbClr>
                  </a:outerShdw>
                </a:effectLst>
                <a:latin typeface="+mj-lt"/>
                <a:cs typeface="Aharoni" pitchFamily="2" charset="-79"/>
              </a:rPr>
              <a:t>Directions</a:t>
            </a:r>
          </a:p>
          <a:p>
            <a:endParaRPr lang="en-US" sz="2400" dirty="0" smtClean="0">
              <a:solidFill>
                <a:srgbClr val="00B0F0"/>
              </a:solidFill>
              <a:effectLst>
                <a:outerShdw blurRad="38100" dist="38100" dir="2700000" algn="tl">
                  <a:srgbClr val="000000">
                    <a:alpha val="43137"/>
                  </a:srgbClr>
                </a:outerShdw>
              </a:effectLst>
              <a:latin typeface="+mj-lt"/>
              <a:cs typeface="Aharoni" pitchFamily="2" charset="-79"/>
            </a:endParaRPr>
          </a:p>
          <a:p>
            <a:r>
              <a:rPr lang="en-US" sz="2400" dirty="0" smtClean="0">
                <a:solidFill>
                  <a:srgbClr val="00B0F0"/>
                </a:solidFill>
                <a:effectLst>
                  <a:outerShdw blurRad="38100" dist="38100" dir="2700000" algn="tl">
                    <a:srgbClr val="000000">
                      <a:alpha val="43137"/>
                    </a:srgbClr>
                  </a:outerShdw>
                </a:effectLst>
                <a:cs typeface="Aharoni" pitchFamily="2" charset="-79"/>
              </a:rPr>
              <a:t>Extra: </a:t>
            </a:r>
            <a:r>
              <a:rPr lang="en-US" sz="2400" dirty="0">
                <a:solidFill>
                  <a:srgbClr val="00B0F0"/>
                </a:solidFill>
                <a:effectLst>
                  <a:outerShdw blurRad="38100" dist="38100" dir="2700000" algn="tl">
                    <a:srgbClr val="000000">
                      <a:alpha val="43137"/>
                    </a:srgbClr>
                  </a:outerShdw>
                </a:effectLst>
                <a:cs typeface="Aharoni" pitchFamily="2" charset="-79"/>
              </a:rPr>
              <a:t>Nuts and Bolts</a:t>
            </a:r>
          </a:p>
          <a:p>
            <a:endParaRPr lang="en-US" sz="2400" dirty="0" smtClean="0">
              <a:solidFill>
                <a:srgbClr val="00B0F0"/>
              </a:solidFill>
              <a:effectLst>
                <a:outerShdw blurRad="38100" dist="38100" dir="2700000" algn="tl">
                  <a:srgbClr val="000000">
                    <a:alpha val="43137"/>
                  </a:srgbClr>
                </a:outerShdw>
              </a:effectLst>
              <a:latin typeface="+mj-lt"/>
              <a:cs typeface="Aharoni" pitchFamily="2" charset="-79"/>
            </a:endParaRPr>
          </a:p>
        </p:txBody>
      </p:sp>
    </p:spTree>
    <p:extLst>
      <p:ext uri="{BB962C8B-B14F-4D97-AF65-F5344CB8AC3E}">
        <p14:creationId xmlns:p14="http://schemas.microsoft.com/office/powerpoint/2010/main" val="1333203555"/>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664797"/>
          </a:xfrm>
        </p:spPr>
        <p:txBody>
          <a:bodyPr/>
          <a:lstStyle/>
          <a:p>
            <a:r>
              <a:rPr lang="en-US" sz="4800" dirty="0"/>
              <a:t>Model-based Theory Combination</a:t>
            </a:r>
          </a:p>
        </p:txBody>
      </p:sp>
      <p:sp>
        <p:nvSpPr>
          <p:cNvPr id="4" name="Right Arrow 3"/>
          <p:cNvSpPr/>
          <p:nvPr/>
        </p:nvSpPr>
        <p:spPr bwMode="auto">
          <a:xfrm rot="5400000">
            <a:off x="3362741" y="3210341"/>
            <a:ext cx="2494718" cy="533400"/>
          </a:xfrm>
          <a:prstGeom prst="right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9" name="TextBox 8"/>
          <p:cNvSpPr txBox="1"/>
          <p:nvPr/>
        </p:nvSpPr>
        <p:spPr>
          <a:xfrm>
            <a:off x="291535" y="1981200"/>
            <a:ext cx="4211409" cy="2585323"/>
          </a:xfrm>
          <a:prstGeom prst="rect">
            <a:avLst/>
          </a:prstGeom>
          <a:noFill/>
        </p:spPr>
        <p:txBody>
          <a:bodyPr wrap="none" rtlCol="0">
            <a:spAutoFit/>
          </a:bodyPr>
          <a:lstStyle/>
          <a:p>
            <a:r>
              <a:rPr lang="en-US" dirty="0" smtClean="0">
                <a:solidFill>
                  <a:schemeClr val="bg1"/>
                </a:solidFill>
              </a:rPr>
              <a:t>1979 Nelson, </a:t>
            </a:r>
            <a:r>
              <a:rPr lang="en-US" dirty="0" err="1" smtClean="0">
                <a:solidFill>
                  <a:schemeClr val="bg1"/>
                </a:solidFill>
              </a:rPr>
              <a:t>Oppen</a:t>
            </a:r>
            <a:r>
              <a:rPr lang="en-US" dirty="0" smtClean="0">
                <a:solidFill>
                  <a:schemeClr val="bg1"/>
                </a:solidFill>
              </a:rPr>
              <a:t> - Framework</a:t>
            </a:r>
          </a:p>
          <a:p>
            <a:endParaRPr lang="en-US" dirty="0" smtClean="0">
              <a:solidFill>
                <a:schemeClr val="bg1"/>
              </a:solidFill>
            </a:endParaRPr>
          </a:p>
          <a:p>
            <a:r>
              <a:rPr lang="en-US" dirty="0" smtClean="0">
                <a:solidFill>
                  <a:schemeClr val="bg1"/>
                </a:solidFill>
              </a:rPr>
              <a:t>1996 </a:t>
            </a:r>
            <a:r>
              <a:rPr lang="en-US" dirty="0" err="1" smtClean="0">
                <a:solidFill>
                  <a:schemeClr val="bg1"/>
                </a:solidFill>
              </a:rPr>
              <a:t>Tinelli</a:t>
            </a:r>
            <a:r>
              <a:rPr lang="en-US" dirty="0" smtClean="0">
                <a:solidFill>
                  <a:schemeClr val="bg1"/>
                </a:solidFill>
              </a:rPr>
              <a:t> &amp; </a:t>
            </a:r>
            <a:r>
              <a:rPr lang="en-US" dirty="0" err="1" smtClean="0">
                <a:solidFill>
                  <a:schemeClr val="bg1"/>
                </a:solidFill>
              </a:rPr>
              <a:t>Harindi</a:t>
            </a:r>
            <a:r>
              <a:rPr lang="en-US" dirty="0" smtClean="0">
                <a:solidFill>
                  <a:schemeClr val="bg1"/>
                </a:solidFill>
              </a:rPr>
              <a:t>. N.O Fix</a:t>
            </a:r>
          </a:p>
          <a:p>
            <a:endParaRPr lang="en-US" dirty="0" smtClean="0">
              <a:solidFill>
                <a:schemeClr val="bg1"/>
              </a:solidFill>
            </a:endParaRPr>
          </a:p>
          <a:p>
            <a:r>
              <a:rPr lang="en-US" dirty="0" smtClean="0">
                <a:solidFill>
                  <a:schemeClr val="bg1"/>
                </a:solidFill>
              </a:rPr>
              <a:t>2000 Barrett et.al N.O + Rewriting</a:t>
            </a:r>
          </a:p>
          <a:p>
            <a:endParaRPr lang="en-US" dirty="0" smtClean="0">
              <a:solidFill>
                <a:schemeClr val="bg1"/>
              </a:solidFill>
            </a:endParaRPr>
          </a:p>
          <a:p>
            <a:r>
              <a:rPr lang="en-US" dirty="0" smtClean="0">
                <a:solidFill>
                  <a:schemeClr val="bg1"/>
                </a:solidFill>
              </a:rPr>
              <a:t>2002 </a:t>
            </a:r>
            <a:r>
              <a:rPr lang="en-US" dirty="0" err="1" smtClean="0">
                <a:solidFill>
                  <a:schemeClr val="bg1"/>
                </a:solidFill>
              </a:rPr>
              <a:t>Zarba</a:t>
            </a:r>
            <a:r>
              <a:rPr lang="en-US" dirty="0" smtClean="0">
                <a:solidFill>
                  <a:schemeClr val="bg1"/>
                </a:solidFill>
              </a:rPr>
              <a:t> &amp; Manna. “Nice” Theories</a:t>
            </a:r>
          </a:p>
          <a:p>
            <a:endParaRPr lang="en-US" dirty="0" smtClean="0">
              <a:solidFill>
                <a:schemeClr val="bg1"/>
              </a:solidFill>
            </a:endParaRPr>
          </a:p>
          <a:p>
            <a:r>
              <a:rPr lang="en-US" dirty="0" smtClean="0">
                <a:solidFill>
                  <a:schemeClr val="bg1"/>
                </a:solidFill>
              </a:rPr>
              <a:t>2004 </a:t>
            </a:r>
            <a:r>
              <a:rPr lang="en-US" dirty="0" err="1" smtClean="0">
                <a:solidFill>
                  <a:schemeClr val="bg1"/>
                </a:solidFill>
              </a:rPr>
              <a:t>Ghilardi</a:t>
            </a:r>
            <a:r>
              <a:rPr lang="en-US" dirty="0" smtClean="0">
                <a:solidFill>
                  <a:schemeClr val="bg1"/>
                </a:solidFill>
              </a:rPr>
              <a:t> et.al. N.O. Generalized</a:t>
            </a:r>
          </a:p>
        </p:txBody>
      </p:sp>
      <p:sp>
        <p:nvSpPr>
          <p:cNvPr id="12" name="TextBox 11"/>
          <p:cNvSpPr txBox="1"/>
          <p:nvPr/>
        </p:nvSpPr>
        <p:spPr>
          <a:xfrm>
            <a:off x="1156252" y="5743545"/>
            <a:ext cx="7010400" cy="400110"/>
          </a:xfrm>
          <a:prstGeom prst="rect">
            <a:avLst/>
          </a:prstGeom>
          <a:noFill/>
        </p:spPr>
        <p:txBody>
          <a:bodyPr wrap="square" rtlCol="0">
            <a:spAutoFit/>
          </a:bodyPr>
          <a:lstStyle/>
          <a:p>
            <a:r>
              <a:rPr lang="en-US" sz="2000" dirty="0" smtClean="0">
                <a:solidFill>
                  <a:schemeClr val="bg1"/>
                </a:solidFill>
                <a:effectLst>
                  <a:outerShdw blurRad="38100" dist="38100" dir="2700000" algn="tl">
                    <a:srgbClr val="000000">
                      <a:alpha val="43137"/>
                    </a:srgbClr>
                  </a:outerShdw>
                </a:effectLst>
              </a:rPr>
              <a:t>2007 de Moura &amp; B. Model-based Theory Combination</a:t>
            </a:r>
          </a:p>
        </p:txBody>
      </p:sp>
      <p:sp>
        <p:nvSpPr>
          <p:cNvPr id="14" name="TextBox 13"/>
          <p:cNvSpPr txBox="1"/>
          <p:nvPr/>
        </p:nvSpPr>
        <p:spPr>
          <a:xfrm>
            <a:off x="1219200" y="5345668"/>
            <a:ext cx="6477000" cy="369332"/>
          </a:xfrm>
          <a:prstGeom prst="rect">
            <a:avLst/>
          </a:prstGeom>
          <a:noFill/>
        </p:spPr>
        <p:txBody>
          <a:bodyPr wrap="square" rtlCol="0">
            <a:spAutoFit/>
          </a:bodyPr>
          <a:lstStyle/>
          <a:p>
            <a:r>
              <a:rPr lang="en-US" dirty="0" smtClean="0">
                <a:solidFill>
                  <a:schemeClr val="bg1"/>
                </a:solidFill>
              </a:rPr>
              <a:t>2006 </a:t>
            </a:r>
            <a:r>
              <a:rPr lang="en-US" dirty="0" err="1" smtClean="0">
                <a:solidFill>
                  <a:schemeClr val="bg1"/>
                </a:solidFill>
              </a:rPr>
              <a:t>Bruttomesso</a:t>
            </a:r>
            <a:r>
              <a:rPr lang="en-US" dirty="0" smtClean="0">
                <a:solidFill>
                  <a:schemeClr val="bg1"/>
                </a:solidFill>
              </a:rPr>
              <a:t> et.al. Delayed Theory Combination</a:t>
            </a:r>
          </a:p>
        </p:txBody>
      </p:sp>
      <p:sp>
        <p:nvSpPr>
          <p:cNvPr id="16" name="TextBox 15"/>
          <p:cNvSpPr txBox="1"/>
          <p:nvPr/>
        </p:nvSpPr>
        <p:spPr>
          <a:xfrm>
            <a:off x="4876800" y="1924883"/>
            <a:ext cx="4267200" cy="2585323"/>
          </a:xfrm>
          <a:prstGeom prst="rect">
            <a:avLst/>
          </a:prstGeom>
          <a:noFill/>
        </p:spPr>
        <p:txBody>
          <a:bodyPr wrap="square" rtlCol="0">
            <a:spAutoFit/>
          </a:bodyPr>
          <a:lstStyle/>
          <a:p>
            <a:r>
              <a:rPr lang="en-US" dirty="0" smtClean="0">
                <a:solidFill>
                  <a:schemeClr val="bg1"/>
                </a:solidFill>
              </a:rPr>
              <a:t>1984 </a:t>
            </a:r>
            <a:r>
              <a:rPr lang="en-US" dirty="0" err="1" smtClean="0">
                <a:solidFill>
                  <a:schemeClr val="bg1"/>
                </a:solidFill>
              </a:rPr>
              <a:t>Shostak</a:t>
            </a:r>
            <a:r>
              <a:rPr lang="en-US" dirty="0" smtClean="0">
                <a:solidFill>
                  <a:schemeClr val="bg1"/>
                </a:solidFill>
              </a:rPr>
              <a:t>. Theory solvers</a:t>
            </a:r>
          </a:p>
          <a:p>
            <a:endParaRPr lang="en-US" dirty="0" smtClean="0">
              <a:solidFill>
                <a:schemeClr val="bg1"/>
              </a:solidFill>
            </a:endParaRPr>
          </a:p>
          <a:p>
            <a:r>
              <a:rPr lang="en-US" dirty="0" smtClean="0">
                <a:solidFill>
                  <a:schemeClr val="bg1"/>
                </a:solidFill>
              </a:rPr>
              <a:t>1996 </a:t>
            </a:r>
            <a:r>
              <a:rPr lang="en-US" dirty="0" err="1" smtClean="0">
                <a:solidFill>
                  <a:schemeClr val="bg1"/>
                </a:solidFill>
              </a:rPr>
              <a:t>Cyrluk</a:t>
            </a:r>
            <a:r>
              <a:rPr lang="en-US" dirty="0" smtClean="0">
                <a:solidFill>
                  <a:schemeClr val="bg1"/>
                </a:solidFill>
              </a:rPr>
              <a:t> et.al </a:t>
            </a:r>
            <a:r>
              <a:rPr lang="en-US" dirty="0" err="1" smtClean="0">
                <a:solidFill>
                  <a:schemeClr val="bg1"/>
                </a:solidFill>
              </a:rPr>
              <a:t>Shostak</a:t>
            </a:r>
            <a:r>
              <a:rPr lang="en-US" dirty="0" smtClean="0">
                <a:solidFill>
                  <a:schemeClr val="bg1"/>
                </a:solidFill>
              </a:rPr>
              <a:t> Fix #1</a:t>
            </a:r>
          </a:p>
          <a:p>
            <a:endParaRPr lang="en-US" dirty="0" smtClean="0">
              <a:solidFill>
                <a:schemeClr val="bg1"/>
              </a:solidFill>
            </a:endParaRPr>
          </a:p>
          <a:p>
            <a:r>
              <a:rPr lang="en-US" dirty="0" smtClean="0">
                <a:solidFill>
                  <a:schemeClr val="bg1"/>
                </a:solidFill>
              </a:rPr>
              <a:t>1998 B. </a:t>
            </a:r>
            <a:r>
              <a:rPr lang="en-US" dirty="0" err="1" smtClean="0">
                <a:solidFill>
                  <a:schemeClr val="bg1"/>
                </a:solidFill>
              </a:rPr>
              <a:t>Shostak</a:t>
            </a:r>
            <a:r>
              <a:rPr lang="en-US" dirty="0" smtClean="0">
                <a:solidFill>
                  <a:schemeClr val="bg1"/>
                </a:solidFill>
              </a:rPr>
              <a:t> with Constraints </a:t>
            </a:r>
          </a:p>
          <a:p>
            <a:endParaRPr lang="en-US" dirty="0" smtClean="0">
              <a:solidFill>
                <a:schemeClr val="bg1"/>
              </a:solidFill>
            </a:endParaRPr>
          </a:p>
          <a:p>
            <a:r>
              <a:rPr lang="en-US" dirty="0" smtClean="0">
                <a:solidFill>
                  <a:schemeClr val="bg1"/>
                </a:solidFill>
              </a:rPr>
              <a:t>2001 </a:t>
            </a:r>
            <a:r>
              <a:rPr lang="en-US" dirty="0" err="1" smtClean="0">
                <a:solidFill>
                  <a:schemeClr val="bg1"/>
                </a:solidFill>
              </a:rPr>
              <a:t>Rueß</a:t>
            </a:r>
            <a:r>
              <a:rPr lang="en-US" dirty="0" smtClean="0">
                <a:solidFill>
                  <a:schemeClr val="bg1"/>
                </a:solidFill>
              </a:rPr>
              <a:t> &amp; Shankar </a:t>
            </a:r>
            <a:r>
              <a:rPr lang="en-US" dirty="0" err="1" smtClean="0">
                <a:solidFill>
                  <a:schemeClr val="bg1"/>
                </a:solidFill>
              </a:rPr>
              <a:t>Shostak</a:t>
            </a:r>
            <a:r>
              <a:rPr lang="en-US" dirty="0" smtClean="0">
                <a:solidFill>
                  <a:schemeClr val="bg1"/>
                </a:solidFill>
              </a:rPr>
              <a:t> Fix #2</a:t>
            </a:r>
          </a:p>
          <a:p>
            <a:endParaRPr lang="en-US" dirty="0" smtClean="0">
              <a:solidFill>
                <a:schemeClr val="bg1"/>
              </a:solidFill>
            </a:endParaRPr>
          </a:p>
          <a:p>
            <a:r>
              <a:rPr lang="en-US" dirty="0" smtClean="0">
                <a:solidFill>
                  <a:schemeClr val="bg1"/>
                </a:solidFill>
              </a:rPr>
              <a:t>2004 </a:t>
            </a:r>
            <a:r>
              <a:rPr lang="en-US" dirty="0" err="1" smtClean="0">
                <a:solidFill>
                  <a:schemeClr val="bg1"/>
                </a:solidFill>
              </a:rPr>
              <a:t>Ranise</a:t>
            </a:r>
            <a:r>
              <a:rPr lang="en-US" dirty="0" smtClean="0">
                <a:solidFill>
                  <a:schemeClr val="bg1"/>
                </a:solidFill>
              </a:rPr>
              <a:t> et.al. N.O + Superposition</a:t>
            </a:r>
          </a:p>
        </p:txBody>
      </p:sp>
      <p:sp>
        <p:nvSpPr>
          <p:cNvPr id="22" name="TextBox 21"/>
          <p:cNvSpPr txBox="1"/>
          <p:nvPr/>
        </p:nvSpPr>
        <p:spPr>
          <a:xfrm>
            <a:off x="334081" y="1447800"/>
            <a:ext cx="2028119" cy="461665"/>
          </a:xfrm>
          <a:prstGeom prst="rect">
            <a:avLst/>
          </a:prstGeom>
          <a:noFill/>
        </p:spPr>
        <p:txBody>
          <a:bodyPr wrap="none" rtlCol="0">
            <a:spAutoFit/>
          </a:bodyPr>
          <a:lstStyle/>
          <a:p>
            <a:r>
              <a:rPr lang="en-US" sz="2400" b="1" dirty="0" smtClean="0">
                <a:solidFill>
                  <a:schemeClr val="bg1"/>
                </a:solidFill>
              </a:rPr>
              <a:t>Foundations</a:t>
            </a:r>
          </a:p>
        </p:txBody>
      </p:sp>
      <p:sp>
        <p:nvSpPr>
          <p:cNvPr id="23" name="TextBox 22"/>
          <p:cNvSpPr txBox="1"/>
          <p:nvPr/>
        </p:nvSpPr>
        <p:spPr>
          <a:xfrm>
            <a:off x="4876800" y="1447800"/>
            <a:ext cx="3926075" cy="461665"/>
          </a:xfrm>
          <a:prstGeom prst="rect">
            <a:avLst/>
          </a:prstGeom>
          <a:noFill/>
        </p:spPr>
        <p:txBody>
          <a:bodyPr wrap="none" rtlCol="0">
            <a:spAutoFit/>
          </a:bodyPr>
          <a:lstStyle/>
          <a:p>
            <a:r>
              <a:rPr lang="en-US" sz="2400" b="1" dirty="0" smtClean="0">
                <a:solidFill>
                  <a:schemeClr val="bg1"/>
                </a:solidFill>
              </a:rPr>
              <a:t>Efficiency using rewriting</a:t>
            </a:r>
          </a:p>
        </p:txBody>
      </p:sp>
      <p:sp>
        <p:nvSpPr>
          <p:cNvPr id="26" name="TextBox 25"/>
          <p:cNvSpPr txBox="1"/>
          <p:nvPr/>
        </p:nvSpPr>
        <p:spPr>
          <a:xfrm>
            <a:off x="1419314" y="4812268"/>
            <a:ext cx="6353086" cy="369332"/>
          </a:xfrm>
          <a:prstGeom prst="rect">
            <a:avLst/>
          </a:prstGeom>
        </p:spPr>
        <p:style>
          <a:lnRef idx="0">
            <a:scrgbClr r="0" g="0" b="0"/>
          </a:lnRef>
          <a:fillRef idx="1003">
            <a:schemeClr val="lt1"/>
          </a:fillRef>
          <a:effectRef idx="0">
            <a:scrgbClr r="0" g="0" b="0"/>
          </a:effectRef>
          <a:fontRef idx="major"/>
        </p:style>
        <p:txBody>
          <a:bodyPr wrap="none" rtlCol="0">
            <a:spAutoFit/>
          </a:bodyPr>
          <a:lstStyle/>
          <a:p>
            <a:r>
              <a:rPr lang="en-US" dirty="0" smtClean="0">
                <a:solidFill>
                  <a:schemeClr val="bg1"/>
                </a:solidFill>
                <a:effectLst>
                  <a:outerShdw blurRad="38100" dist="38100" dir="2700000" algn="tl">
                    <a:srgbClr val="000000">
                      <a:alpha val="43137"/>
                    </a:srgbClr>
                  </a:outerShdw>
                </a:effectLst>
                <a:latin typeface="Segoe" pitchFamily="34" charset="0"/>
              </a:rPr>
              <a:t>2001: </a:t>
            </a:r>
            <a:r>
              <a:rPr lang="en-US" dirty="0" err="1" smtClean="0">
                <a:solidFill>
                  <a:schemeClr val="bg1"/>
                </a:solidFill>
                <a:effectLst>
                  <a:outerShdw blurRad="38100" dist="38100" dir="2700000" algn="tl">
                    <a:srgbClr val="000000">
                      <a:alpha val="43137"/>
                    </a:srgbClr>
                  </a:outerShdw>
                </a:effectLst>
                <a:latin typeface="Segoe" pitchFamily="34" charset="0"/>
              </a:rPr>
              <a:t>Moskewicz</a:t>
            </a:r>
            <a:r>
              <a:rPr lang="en-US" dirty="0" smtClean="0">
                <a:solidFill>
                  <a:schemeClr val="bg1"/>
                </a:solidFill>
                <a:effectLst>
                  <a:outerShdw blurRad="38100" dist="38100" dir="2700000" algn="tl">
                    <a:srgbClr val="000000">
                      <a:alpha val="43137"/>
                    </a:srgbClr>
                  </a:outerShdw>
                </a:effectLst>
                <a:latin typeface="Segoe" pitchFamily="34" charset="0"/>
              </a:rPr>
              <a:t> et.al. Efficient DPLL made guessing cheap</a:t>
            </a:r>
          </a:p>
        </p:txBody>
      </p:sp>
      <p:sp>
        <p:nvSpPr>
          <p:cNvPr id="11" name="TextBox 10"/>
          <p:cNvSpPr txBox="1"/>
          <p:nvPr/>
        </p:nvSpPr>
        <p:spPr>
          <a:xfrm>
            <a:off x="1752600" y="6187997"/>
            <a:ext cx="4747860" cy="369332"/>
          </a:xfrm>
          <a:prstGeom prst="rect">
            <a:avLst/>
          </a:prstGeom>
          <a:noFill/>
        </p:spPr>
        <p:txBody>
          <a:bodyPr wrap="square" rtlCol="0">
            <a:spAutoFit/>
          </a:bodyPr>
          <a:lstStyle/>
          <a:p>
            <a:r>
              <a:rPr lang="en-US" dirty="0">
                <a:solidFill>
                  <a:schemeClr val="bg1"/>
                </a:solidFill>
              </a:rPr>
              <a:t>2010 </a:t>
            </a:r>
            <a:r>
              <a:rPr lang="en-US" dirty="0" err="1" smtClean="0">
                <a:solidFill>
                  <a:schemeClr val="bg1"/>
                </a:solidFill>
              </a:rPr>
              <a:t>Jovanovic</a:t>
            </a:r>
            <a:r>
              <a:rPr lang="en-US" dirty="0" smtClean="0">
                <a:solidFill>
                  <a:schemeClr val="bg1"/>
                </a:solidFill>
              </a:rPr>
              <a:t> &amp; Barrett. Sharing is Caring</a:t>
            </a:r>
          </a:p>
        </p:txBody>
      </p:sp>
    </p:spTree>
    <p:extLst>
      <p:ext uri="{BB962C8B-B14F-4D97-AF65-F5344CB8AC3E}">
        <p14:creationId xmlns:p14="http://schemas.microsoft.com/office/powerpoint/2010/main" val="37130716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26" grpId="0" animBg="1"/>
      <p:bldP spid="1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Combinatory Array Logic</a:t>
            </a:r>
            <a:endParaRPr lang="en-US" dirty="0"/>
          </a:p>
        </p:txBody>
      </p:sp>
      <p:sp>
        <p:nvSpPr>
          <p:cNvPr id="6" name="Content Placeholder 5"/>
          <p:cNvSpPr>
            <a:spLocks noGrp="1"/>
          </p:cNvSpPr>
          <p:nvPr>
            <p:ph idx="1"/>
          </p:nvPr>
        </p:nvSpPr>
        <p:spPr>
          <a:xfrm>
            <a:off x="381000" y="1412875"/>
            <a:ext cx="8382000" cy="1015663"/>
          </a:xfrm>
        </p:spPr>
        <p:txBody>
          <a:bodyPr/>
          <a:lstStyle/>
          <a:p>
            <a:r>
              <a:rPr lang="en-US" dirty="0" smtClean="0"/>
              <a:t>A basis of operations</a:t>
            </a:r>
            <a:endParaRPr lang="en-US" i="1" dirty="0" smtClean="0"/>
          </a:p>
          <a:p>
            <a:endParaRPr lang="en-US" i="1" dirty="0" smtClean="0"/>
          </a:p>
        </p:txBody>
      </p:sp>
      <p:graphicFrame>
        <p:nvGraphicFramePr>
          <p:cNvPr id="4" name="Object 3"/>
          <p:cNvGraphicFramePr>
            <a:graphicFrameLocks noChangeAspect="1"/>
          </p:cNvGraphicFramePr>
          <p:nvPr>
            <p:extLst>
              <p:ext uri="{D42A27DB-BD31-4B8C-83A1-F6EECF244321}">
                <p14:modId xmlns:p14="http://schemas.microsoft.com/office/powerpoint/2010/main" val="2022816883"/>
              </p:ext>
            </p:extLst>
          </p:nvPr>
        </p:nvGraphicFramePr>
        <p:xfrm>
          <a:off x="457200" y="2286000"/>
          <a:ext cx="6111875" cy="596900"/>
        </p:xfrm>
        <a:graphic>
          <a:graphicData uri="http://schemas.openxmlformats.org/presentationml/2006/ole">
            <mc:AlternateContent xmlns:mc="http://schemas.openxmlformats.org/markup-compatibility/2006">
              <mc:Choice xmlns:v="urn:schemas-microsoft-com:vml" Requires="v">
                <p:oleObj spid="_x0000_s7354" name="Equation" r:id="rId3" imgW="2082600" imgH="203040" progId="Equation.DSMT4">
                  <p:embed/>
                </p:oleObj>
              </mc:Choice>
              <mc:Fallback>
                <p:oleObj name="Equation" r:id="rId3" imgW="2082600" imgH="203040" progId="Equation.DSMT4">
                  <p:embed/>
                  <p:pic>
                    <p:nvPicPr>
                      <p:cNvPr id="0" name=""/>
                      <p:cNvPicPr>
                        <a:picLocks noChangeAspect="1" noChangeArrowheads="1"/>
                      </p:cNvPicPr>
                      <p:nvPr/>
                    </p:nvPicPr>
                    <p:blipFill>
                      <a:blip r:embed="rId4"/>
                      <a:srcRect/>
                      <a:stretch>
                        <a:fillRect/>
                      </a:stretch>
                    </p:blipFill>
                    <p:spPr bwMode="auto">
                      <a:xfrm>
                        <a:off x="457200" y="2286000"/>
                        <a:ext cx="6111875"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554122495"/>
              </p:ext>
            </p:extLst>
          </p:nvPr>
        </p:nvGraphicFramePr>
        <p:xfrm>
          <a:off x="457200" y="3200400"/>
          <a:ext cx="2235200" cy="595313"/>
        </p:xfrm>
        <a:graphic>
          <a:graphicData uri="http://schemas.openxmlformats.org/presentationml/2006/ole">
            <mc:AlternateContent xmlns:mc="http://schemas.openxmlformats.org/markup-compatibility/2006">
              <mc:Choice xmlns:v="urn:schemas-microsoft-com:vml" Requires="v">
                <p:oleObj spid="_x0000_s7355" name="Equation" r:id="rId5" imgW="761760" imgH="203040" progId="Equation.DSMT4">
                  <p:embed/>
                </p:oleObj>
              </mc:Choice>
              <mc:Fallback>
                <p:oleObj name="Equation" r:id="rId5" imgW="761760" imgH="203040" progId="Equation.DSMT4">
                  <p:embed/>
                  <p:pic>
                    <p:nvPicPr>
                      <p:cNvPr id="0" name=""/>
                      <p:cNvPicPr>
                        <a:picLocks noChangeAspect="1" noChangeArrowheads="1"/>
                      </p:cNvPicPr>
                      <p:nvPr/>
                    </p:nvPicPr>
                    <p:blipFill>
                      <a:blip r:embed="rId6"/>
                      <a:srcRect/>
                      <a:stretch>
                        <a:fillRect/>
                      </a:stretch>
                    </p:blipFill>
                    <p:spPr bwMode="auto">
                      <a:xfrm>
                        <a:off x="457200" y="3200400"/>
                        <a:ext cx="2235200"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576433673"/>
              </p:ext>
            </p:extLst>
          </p:nvPr>
        </p:nvGraphicFramePr>
        <p:xfrm>
          <a:off x="500062" y="4114800"/>
          <a:ext cx="5367338" cy="708025"/>
        </p:xfrm>
        <a:graphic>
          <a:graphicData uri="http://schemas.openxmlformats.org/presentationml/2006/ole">
            <mc:AlternateContent xmlns:mc="http://schemas.openxmlformats.org/markup-compatibility/2006">
              <mc:Choice xmlns:v="urn:schemas-microsoft-com:vml" Requires="v">
                <p:oleObj spid="_x0000_s7356" name="Equation" r:id="rId7" imgW="1828800" imgH="241200" progId="Equation.DSMT4">
                  <p:embed/>
                </p:oleObj>
              </mc:Choice>
              <mc:Fallback>
                <p:oleObj name="Equation" r:id="rId7" imgW="1828800" imgH="241200" progId="Equation.DSMT4">
                  <p:embed/>
                  <p:pic>
                    <p:nvPicPr>
                      <p:cNvPr id="0" name=""/>
                      <p:cNvPicPr>
                        <a:picLocks noChangeAspect="1" noChangeArrowheads="1"/>
                      </p:cNvPicPr>
                      <p:nvPr/>
                    </p:nvPicPr>
                    <p:blipFill>
                      <a:blip r:embed="rId8"/>
                      <a:srcRect/>
                      <a:stretch>
                        <a:fillRect/>
                      </a:stretch>
                    </p:blipFill>
                    <p:spPr bwMode="auto">
                      <a:xfrm>
                        <a:off x="500062" y="4114800"/>
                        <a:ext cx="53673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076003440"/>
              </p:ext>
            </p:extLst>
          </p:nvPr>
        </p:nvGraphicFramePr>
        <p:xfrm>
          <a:off x="533400" y="5105400"/>
          <a:ext cx="2682875" cy="596900"/>
        </p:xfrm>
        <a:graphic>
          <a:graphicData uri="http://schemas.openxmlformats.org/presentationml/2006/ole">
            <mc:AlternateContent xmlns:mc="http://schemas.openxmlformats.org/markup-compatibility/2006">
              <mc:Choice xmlns:v="urn:schemas-microsoft-com:vml" Requires="v">
                <p:oleObj spid="_x0000_s7357" name="Equation" r:id="rId9" imgW="914400" imgH="203040" progId="Equation.DSMT4">
                  <p:embed/>
                </p:oleObj>
              </mc:Choice>
              <mc:Fallback>
                <p:oleObj name="Equation" r:id="rId9" imgW="914400" imgH="203040" progId="Equation.DSMT4">
                  <p:embed/>
                  <p:pic>
                    <p:nvPicPr>
                      <p:cNvPr id="0" name=""/>
                      <p:cNvPicPr>
                        <a:picLocks noChangeAspect="1" noChangeArrowheads="1"/>
                      </p:cNvPicPr>
                      <p:nvPr/>
                    </p:nvPicPr>
                    <p:blipFill>
                      <a:blip r:embed="rId10"/>
                      <a:srcRect/>
                      <a:stretch>
                        <a:fillRect/>
                      </a:stretch>
                    </p:blipFill>
                    <p:spPr bwMode="auto">
                      <a:xfrm>
                        <a:off x="533400" y="5105400"/>
                        <a:ext cx="2682875"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TextBox 2"/>
          <p:cNvSpPr txBox="1"/>
          <p:nvPr/>
        </p:nvSpPr>
        <p:spPr>
          <a:xfrm>
            <a:off x="7406771" y="6453809"/>
            <a:ext cx="1710725" cy="369332"/>
          </a:xfrm>
          <a:prstGeom prst="rect">
            <a:avLst/>
          </a:prstGeom>
          <a:noFill/>
        </p:spPr>
        <p:txBody>
          <a:bodyPr wrap="none" rtlCol="0">
            <a:spAutoFit/>
          </a:bodyPr>
          <a:lstStyle/>
          <a:p>
            <a:r>
              <a:rPr lang="en-US" dirty="0" smtClean="0">
                <a:solidFill>
                  <a:schemeClr val="bg1"/>
                </a:solidFill>
              </a:rPr>
              <a:t>[FMCAD 2009]</a:t>
            </a:r>
          </a:p>
        </p:txBody>
      </p:sp>
    </p:spTree>
    <p:extLst>
      <p:ext uri="{BB962C8B-B14F-4D97-AF65-F5344CB8AC3E}">
        <p14:creationId xmlns:p14="http://schemas.microsoft.com/office/powerpoint/2010/main" val="26149640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Efficient E-graph Matching </a:t>
            </a:r>
            <a:endParaRPr lang="en-US" dirty="0"/>
          </a:p>
        </p:txBody>
      </p:sp>
      <p:sp>
        <p:nvSpPr>
          <p:cNvPr id="6" name="Content Placeholder 2"/>
          <p:cNvSpPr txBox="1">
            <a:spLocks/>
          </p:cNvSpPr>
          <p:nvPr/>
        </p:nvSpPr>
        <p:spPr bwMode="auto">
          <a:xfrm>
            <a:off x="457200" y="1412875"/>
            <a:ext cx="8382000" cy="4718215"/>
          </a:xfrm>
          <a:prstGeom prst="rect">
            <a:avLst/>
          </a:prstGeom>
          <a:extLst/>
        </p:spPr>
        <p:txBody>
          <a:bodyPr vert="horz" wrap="square" lIns="0" tIns="0" rIns="0" bIns="0" numCol="1" anchor="t" anchorCtr="0" compatLnSpc="1">
            <a:prstTxWarp prst="textNoShape">
              <a:avLst/>
            </a:prstTxWarp>
            <a:spAutoFit/>
          </a:bodyPr>
          <a:lstStyle>
            <a:lvl1pPr marL="384175" indent="-384175" algn="l" defTabSz="912813" rtl="0" fontAlgn="base">
              <a:lnSpc>
                <a:spcPct val="90000"/>
              </a:lnSpc>
              <a:spcBef>
                <a:spcPct val="20000"/>
              </a:spcBef>
              <a:spcAft>
                <a:spcPct val="0"/>
              </a:spcAft>
              <a:buSzPct val="90000"/>
              <a:buBlip>
                <a:blip r:embed="rId2"/>
              </a:buBlip>
              <a:defRPr sz="3300" kern="1200">
                <a:solidFill>
                  <a:schemeClr val="bg1"/>
                </a:solidFill>
                <a:latin typeface="+mn-lt"/>
                <a:ea typeface="+mn-ea"/>
                <a:cs typeface="+mn-cs"/>
              </a:defRPr>
            </a:lvl1pPr>
            <a:lvl2pPr marL="738188" indent="-361950" algn="l" defTabSz="912813" rtl="0" fontAlgn="base">
              <a:lnSpc>
                <a:spcPct val="90000"/>
              </a:lnSpc>
              <a:spcBef>
                <a:spcPct val="20000"/>
              </a:spcBef>
              <a:spcAft>
                <a:spcPct val="0"/>
              </a:spcAft>
              <a:buSzPct val="90000"/>
              <a:buBlip>
                <a:blip r:embed="rId2"/>
              </a:buBlip>
              <a:defRPr sz="3000" kern="1200">
                <a:solidFill>
                  <a:schemeClr val="bg1"/>
                </a:solidFill>
                <a:latin typeface="+mn-lt"/>
                <a:ea typeface="+mn-ea"/>
                <a:cs typeface="+mn-cs"/>
              </a:defRPr>
            </a:lvl2pPr>
            <a:lvl3pPr marL="1101725" indent="-347663" algn="l" defTabSz="912813" rtl="0" fontAlgn="base">
              <a:lnSpc>
                <a:spcPct val="90000"/>
              </a:lnSpc>
              <a:spcBef>
                <a:spcPct val="20000"/>
              </a:spcBef>
              <a:spcAft>
                <a:spcPct val="0"/>
              </a:spcAft>
              <a:buSzPct val="90000"/>
              <a:buBlip>
                <a:blip r:embed="rId2"/>
              </a:buBlip>
              <a:defRPr sz="2700" kern="1200">
                <a:solidFill>
                  <a:schemeClr val="bg1"/>
                </a:solidFill>
                <a:latin typeface="+mn-lt"/>
                <a:ea typeface="+mn-ea"/>
                <a:cs typeface="+mn-cs"/>
              </a:defRPr>
            </a:lvl3pPr>
            <a:lvl4pPr marL="1419225" indent="-317500" algn="l" defTabSz="912813" rtl="0" fontAlgn="base">
              <a:lnSpc>
                <a:spcPct val="90000"/>
              </a:lnSpc>
              <a:spcBef>
                <a:spcPct val="20000"/>
              </a:spcBef>
              <a:spcAft>
                <a:spcPct val="0"/>
              </a:spcAft>
              <a:buSzPct val="90000"/>
              <a:buBlip>
                <a:blip r:embed="rId2"/>
              </a:buBlip>
              <a:defRPr sz="2300" kern="1200">
                <a:solidFill>
                  <a:schemeClr val="bg1"/>
                </a:solidFill>
                <a:latin typeface="+mn-lt"/>
                <a:ea typeface="+mn-ea"/>
                <a:cs typeface="+mn-cs"/>
              </a:defRPr>
            </a:lvl4pPr>
            <a:lvl5pPr marL="1760538" indent="-317500" algn="l" defTabSz="912813" rtl="0" fontAlgn="base">
              <a:lnSpc>
                <a:spcPct val="90000"/>
              </a:lnSpc>
              <a:spcBef>
                <a:spcPct val="20000"/>
              </a:spcBef>
              <a:spcAft>
                <a:spcPct val="0"/>
              </a:spcAft>
              <a:buSzPct val="90000"/>
              <a:buBlip>
                <a:blip r:embed="rId2"/>
              </a:buBlip>
              <a:defRPr sz="2300" kern="1200">
                <a:solidFill>
                  <a:schemeClr val="bg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700" dirty="0" smtClean="0">
                <a:sym typeface="Symbol"/>
              </a:rPr>
              <a:t>Match: </a:t>
            </a:r>
            <a:r>
              <a:rPr lang="en-US" sz="2400" b="1" i="1" dirty="0" smtClean="0">
                <a:sym typeface="Symbol"/>
              </a:rPr>
              <a:t>read(write(</a:t>
            </a:r>
            <a:r>
              <a:rPr lang="en-US" sz="2400" b="1" i="1" dirty="0" smtClean="0">
                <a:solidFill>
                  <a:srgbClr val="FF0000"/>
                </a:solidFill>
                <a:sym typeface="Symbol"/>
              </a:rPr>
              <a:t>A</a:t>
            </a:r>
            <a:r>
              <a:rPr lang="en-US" sz="2400" b="1" i="1" dirty="0" smtClean="0">
                <a:sym typeface="Symbol"/>
              </a:rPr>
              <a:t>,</a:t>
            </a:r>
            <a:r>
              <a:rPr lang="en-US" sz="2400" b="1" i="1" dirty="0" smtClean="0">
                <a:solidFill>
                  <a:srgbClr val="FF0000"/>
                </a:solidFill>
                <a:sym typeface="Symbol"/>
              </a:rPr>
              <a:t>I</a:t>
            </a:r>
            <a:r>
              <a:rPr lang="en-US" sz="2400" b="1" i="1" dirty="0" smtClean="0">
                <a:sym typeface="Symbol"/>
              </a:rPr>
              <a:t>,</a:t>
            </a:r>
            <a:r>
              <a:rPr lang="en-US" sz="2400" b="1" i="1" dirty="0" smtClean="0">
                <a:solidFill>
                  <a:srgbClr val="FF0000"/>
                </a:solidFill>
                <a:sym typeface="Symbol"/>
              </a:rPr>
              <a:t>V</a:t>
            </a:r>
            <a:r>
              <a:rPr lang="en-US" sz="2400" b="1" i="1" dirty="0" smtClean="0">
                <a:sym typeface="Symbol"/>
              </a:rPr>
              <a:t>),</a:t>
            </a:r>
            <a:r>
              <a:rPr lang="en-US" sz="2400" b="1" i="1" dirty="0" smtClean="0">
                <a:solidFill>
                  <a:srgbClr val="FF0000"/>
                </a:solidFill>
                <a:sym typeface="Symbol"/>
              </a:rPr>
              <a:t>I</a:t>
            </a:r>
            <a:r>
              <a:rPr lang="en-US" sz="2400" b="1" i="1" dirty="0" smtClean="0">
                <a:sym typeface="Symbol"/>
              </a:rPr>
              <a:t>) = read(write(</a:t>
            </a:r>
            <a:r>
              <a:rPr lang="en-US" sz="2400" b="1" i="1" dirty="0" err="1" smtClean="0">
                <a:sym typeface="Symbol"/>
              </a:rPr>
              <a:t>a,g</a:t>
            </a:r>
            <a:r>
              <a:rPr lang="en-US" sz="2400" b="1" i="1" dirty="0" smtClean="0">
                <a:sym typeface="Symbol"/>
              </a:rPr>
              <a:t>(c),c),f(</a:t>
            </a:r>
            <a:r>
              <a:rPr lang="en-US" sz="2400" b="1" i="1" dirty="0" err="1" smtClean="0">
                <a:sym typeface="Symbol"/>
              </a:rPr>
              <a:t>d,a</a:t>
            </a:r>
            <a:r>
              <a:rPr lang="en-US" sz="2400" b="1" i="1" dirty="0" smtClean="0">
                <a:sym typeface="Symbol"/>
              </a:rPr>
              <a:t>))</a:t>
            </a:r>
            <a:endParaRPr lang="en-US" sz="2400" i="1" dirty="0" smtClean="0">
              <a:sym typeface="Symbol"/>
            </a:endParaRPr>
          </a:p>
          <a:p>
            <a:pPr marL="376238" lvl="1" indent="0">
              <a:buNone/>
            </a:pPr>
            <a:r>
              <a:rPr lang="en-US" dirty="0" smtClean="0"/>
              <a:t>Assuming</a:t>
            </a:r>
          </a:p>
          <a:p>
            <a:pPr lvl="1"/>
            <a:r>
              <a:rPr lang="en-US" i="1" dirty="0" smtClean="0"/>
              <a:t>E = </a:t>
            </a:r>
            <a:r>
              <a:rPr lang="en-US" dirty="0" smtClean="0"/>
              <a:t>{</a:t>
            </a:r>
            <a:r>
              <a:rPr lang="en-US" i="1" dirty="0" smtClean="0"/>
              <a:t> g(a) = f(b, c), b = d, a = c </a:t>
            </a:r>
            <a:r>
              <a:rPr lang="en-US" dirty="0" smtClean="0"/>
              <a:t>}</a:t>
            </a:r>
          </a:p>
          <a:p>
            <a:pPr lvl="1"/>
            <a:endParaRPr lang="en-US" dirty="0" smtClean="0"/>
          </a:p>
          <a:p>
            <a:r>
              <a:rPr lang="en-US" dirty="0" smtClean="0"/>
              <a:t>Efficiency through:</a:t>
            </a:r>
          </a:p>
          <a:p>
            <a:pPr lvl="1"/>
            <a:r>
              <a:rPr lang="en-US" b="1" dirty="0" smtClean="0"/>
              <a:t>Code trees: </a:t>
            </a:r>
            <a:br>
              <a:rPr lang="en-US" b="1" dirty="0" smtClean="0"/>
            </a:br>
            <a:r>
              <a:rPr lang="en-US" dirty="0" smtClean="0"/>
              <a:t>Runtime program specialization.</a:t>
            </a:r>
          </a:p>
          <a:p>
            <a:pPr lvl="1"/>
            <a:r>
              <a:rPr lang="en-US" b="1" dirty="0" smtClean="0"/>
              <a:t>Inverted path indexing</a:t>
            </a:r>
            <a:r>
              <a:rPr lang="en-US" dirty="0" smtClean="0"/>
              <a:t>: </a:t>
            </a:r>
            <a:br>
              <a:rPr lang="en-US" dirty="0" smtClean="0"/>
            </a:br>
            <a:r>
              <a:rPr lang="en-US" dirty="0" smtClean="0"/>
              <a:t>When new equality enters, walk from sub-terms upwards to roots in index.</a:t>
            </a:r>
            <a:endParaRPr lang="en-US" i="1" dirty="0" smtClean="0"/>
          </a:p>
        </p:txBody>
      </p:sp>
      <p:sp>
        <p:nvSpPr>
          <p:cNvPr id="7" name="TextBox 6"/>
          <p:cNvSpPr txBox="1"/>
          <p:nvPr/>
        </p:nvSpPr>
        <p:spPr>
          <a:xfrm>
            <a:off x="7406771" y="6453809"/>
            <a:ext cx="1531188" cy="369332"/>
          </a:xfrm>
          <a:prstGeom prst="rect">
            <a:avLst/>
          </a:prstGeom>
          <a:noFill/>
        </p:spPr>
        <p:txBody>
          <a:bodyPr wrap="none" rtlCol="0">
            <a:spAutoFit/>
          </a:bodyPr>
          <a:lstStyle/>
          <a:p>
            <a:r>
              <a:rPr lang="en-US" dirty="0" smtClean="0">
                <a:solidFill>
                  <a:schemeClr val="bg1"/>
                </a:solidFill>
              </a:rPr>
              <a:t>[CADE 2007]</a:t>
            </a:r>
          </a:p>
        </p:txBody>
      </p:sp>
    </p:spTree>
    <p:extLst>
      <p:ext uri="{BB962C8B-B14F-4D97-AF65-F5344CB8AC3E}">
        <p14:creationId xmlns:p14="http://schemas.microsoft.com/office/powerpoint/2010/main" val="1094392173"/>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Efficient E-graph Matching </a:t>
            </a:r>
            <a:endParaRPr lang="en-US" dirty="0"/>
          </a:p>
        </p:txBody>
      </p:sp>
      <p:sp>
        <p:nvSpPr>
          <p:cNvPr id="6" name="Content Placeholder 2"/>
          <p:cNvSpPr txBox="1">
            <a:spLocks/>
          </p:cNvSpPr>
          <p:nvPr/>
        </p:nvSpPr>
        <p:spPr bwMode="auto">
          <a:xfrm>
            <a:off x="457200" y="1412875"/>
            <a:ext cx="8382000" cy="4718215"/>
          </a:xfrm>
          <a:prstGeom prst="rect">
            <a:avLst/>
          </a:prstGeom>
          <a:extLst/>
        </p:spPr>
        <p:txBody>
          <a:bodyPr vert="horz" wrap="square" lIns="0" tIns="0" rIns="0" bIns="0" numCol="1" anchor="t" anchorCtr="0" compatLnSpc="1">
            <a:prstTxWarp prst="textNoShape">
              <a:avLst/>
            </a:prstTxWarp>
            <a:spAutoFit/>
          </a:bodyPr>
          <a:lstStyle>
            <a:lvl1pPr marL="384175" indent="-384175" algn="l" defTabSz="912813" rtl="0" fontAlgn="base">
              <a:lnSpc>
                <a:spcPct val="90000"/>
              </a:lnSpc>
              <a:spcBef>
                <a:spcPct val="20000"/>
              </a:spcBef>
              <a:spcAft>
                <a:spcPct val="0"/>
              </a:spcAft>
              <a:buSzPct val="90000"/>
              <a:buBlip>
                <a:blip r:embed="rId2"/>
              </a:buBlip>
              <a:defRPr sz="3300" kern="1200">
                <a:solidFill>
                  <a:schemeClr val="bg1"/>
                </a:solidFill>
                <a:latin typeface="+mn-lt"/>
                <a:ea typeface="+mn-ea"/>
                <a:cs typeface="+mn-cs"/>
              </a:defRPr>
            </a:lvl1pPr>
            <a:lvl2pPr marL="738188" indent="-361950" algn="l" defTabSz="912813" rtl="0" fontAlgn="base">
              <a:lnSpc>
                <a:spcPct val="90000"/>
              </a:lnSpc>
              <a:spcBef>
                <a:spcPct val="20000"/>
              </a:spcBef>
              <a:spcAft>
                <a:spcPct val="0"/>
              </a:spcAft>
              <a:buSzPct val="90000"/>
              <a:buBlip>
                <a:blip r:embed="rId2"/>
              </a:buBlip>
              <a:defRPr sz="3000" kern="1200">
                <a:solidFill>
                  <a:schemeClr val="bg1"/>
                </a:solidFill>
                <a:latin typeface="+mn-lt"/>
                <a:ea typeface="+mn-ea"/>
                <a:cs typeface="+mn-cs"/>
              </a:defRPr>
            </a:lvl2pPr>
            <a:lvl3pPr marL="1101725" indent="-347663" algn="l" defTabSz="912813" rtl="0" fontAlgn="base">
              <a:lnSpc>
                <a:spcPct val="90000"/>
              </a:lnSpc>
              <a:spcBef>
                <a:spcPct val="20000"/>
              </a:spcBef>
              <a:spcAft>
                <a:spcPct val="0"/>
              </a:spcAft>
              <a:buSzPct val="90000"/>
              <a:buBlip>
                <a:blip r:embed="rId2"/>
              </a:buBlip>
              <a:defRPr sz="2700" kern="1200">
                <a:solidFill>
                  <a:schemeClr val="bg1"/>
                </a:solidFill>
                <a:latin typeface="+mn-lt"/>
                <a:ea typeface="+mn-ea"/>
                <a:cs typeface="+mn-cs"/>
              </a:defRPr>
            </a:lvl3pPr>
            <a:lvl4pPr marL="1419225" indent="-317500" algn="l" defTabSz="912813" rtl="0" fontAlgn="base">
              <a:lnSpc>
                <a:spcPct val="90000"/>
              </a:lnSpc>
              <a:spcBef>
                <a:spcPct val="20000"/>
              </a:spcBef>
              <a:spcAft>
                <a:spcPct val="0"/>
              </a:spcAft>
              <a:buSzPct val="90000"/>
              <a:buBlip>
                <a:blip r:embed="rId2"/>
              </a:buBlip>
              <a:defRPr sz="2300" kern="1200">
                <a:solidFill>
                  <a:schemeClr val="bg1"/>
                </a:solidFill>
                <a:latin typeface="+mn-lt"/>
                <a:ea typeface="+mn-ea"/>
                <a:cs typeface="+mn-cs"/>
              </a:defRPr>
            </a:lvl4pPr>
            <a:lvl5pPr marL="1760538" indent="-317500" algn="l" defTabSz="912813" rtl="0" fontAlgn="base">
              <a:lnSpc>
                <a:spcPct val="90000"/>
              </a:lnSpc>
              <a:spcBef>
                <a:spcPct val="20000"/>
              </a:spcBef>
              <a:spcAft>
                <a:spcPct val="0"/>
              </a:spcAft>
              <a:buSzPct val="90000"/>
              <a:buBlip>
                <a:blip r:embed="rId2"/>
              </a:buBlip>
              <a:defRPr sz="2300" kern="1200">
                <a:solidFill>
                  <a:schemeClr val="bg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700" dirty="0" smtClean="0">
                <a:sym typeface="Symbol"/>
              </a:rPr>
              <a:t>Match: </a:t>
            </a:r>
            <a:r>
              <a:rPr lang="en-US" sz="2400" b="1" i="1" dirty="0" smtClean="0">
                <a:sym typeface="Symbol"/>
              </a:rPr>
              <a:t>read(write(</a:t>
            </a:r>
            <a:r>
              <a:rPr lang="en-US" sz="2400" b="1" i="1" dirty="0" smtClean="0">
                <a:solidFill>
                  <a:srgbClr val="FF0000"/>
                </a:solidFill>
                <a:sym typeface="Symbol"/>
              </a:rPr>
              <a:t>A</a:t>
            </a:r>
            <a:r>
              <a:rPr lang="en-US" sz="2400" b="1" i="1" dirty="0" smtClean="0">
                <a:sym typeface="Symbol"/>
              </a:rPr>
              <a:t>,</a:t>
            </a:r>
            <a:r>
              <a:rPr lang="en-US" sz="2400" b="1" i="1" dirty="0" smtClean="0">
                <a:solidFill>
                  <a:srgbClr val="FF0000"/>
                </a:solidFill>
                <a:sym typeface="Symbol"/>
              </a:rPr>
              <a:t>I</a:t>
            </a:r>
            <a:r>
              <a:rPr lang="en-US" sz="2400" b="1" i="1" dirty="0" smtClean="0">
                <a:sym typeface="Symbol"/>
              </a:rPr>
              <a:t>,</a:t>
            </a:r>
            <a:r>
              <a:rPr lang="en-US" sz="2400" b="1" i="1" dirty="0" smtClean="0">
                <a:solidFill>
                  <a:srgbClr val="FF0000"/>
                </a:solidFill>
                <a:sym typeface="Symbol"/>
              </a:rPr>
              <a:t>V</a:t>
            </a:r>
            <a:r>
              <a:rPr lang="en-US" sz="2400" b="1" i="1" dirty="0" smtClean="0">
                <a:sym typeface="Symbol"/>
              </a:rPr>
              <a:t>),</a:t>
            </a:r>
            <a:r>
              <a:rPr lang="en-US" sz="2400" b="1" i="1" dirty="0" smtClean="0">
                <a:solidFill>
                  <a:srgbClr val="FF0000"/>
                </a:solidFill>
                <a:sym typeface="Symbol"/>
              </a:rPr>
              <a:t>I</a:t>
            </a:r>
            <a:r>
              <a:rPr lang="en-US" sz="2400" b="1" i="1" dirty="0" smtClean="0">
                <a:sym typeface="Symbol"/>
              </a:rPr>
              <a:t>) = read(write(</a:t>
            </a:r>
            <a:r>
              <a:rPr lang="en-US" sz="2400" b="1" i="1" dirty="0" err="1" smtClean="0">
                <a:sym typeface="Symbol"/>
              </a:rPr>
              <a:t>a,g</a:t>
            </a:r>
            <a:r>
              <a:rPr lang="en-US" sz="2400" b="1" i="1" dirty="0" smtClean="0">
                <a:sym typeface="Symbol"/>
              </a:rPr>
              <a:t>(c),c),f(</a:t>
            </a:r>
            <a:r>
              <a:rPr lang="en-US" sz="2400" b="1" i="1" dirty="0" err="1">
                <a:solidFill>
                  <a:schemeClr val="accent5">
                    <a:lumMod val="50000"/>
                  </a:schemeClr>
                </a:solidFill>
                <a:sym typeface="Symbol"/>
              </a:rPr>
              <a:t>b</a:t>
            </a:r>
            <a:r>
              <a:rPr lang="en-US" sz="2400" b="1" i="1" dirty="0" err="1" smtClean="0">
                <a:sym typeface="Symbol"/>
              </a:rPr>
              <a:t>,a</a:t>
            </a:r>
            <a:r>
              <a:rPr lang="en-US" sz="2400" b="1" i="1" dirty="0" smtClean="0">
                <a:sym typeface="Symbol"/>
              </a:rPr>
              <a:t>))</a:t>
            </a:r>
            <a:endParaRPr lang="en-US" sz="2400" i="1" dirty="0" smtClean="0">
              <a:sym typeface="Symbol"/>
            </a:endParaRPr>
          </a:p>
          <a:p>
            <a:pPr marL="376238" lvl="1" indent="0">
              <a:buNone/>
            </a:pPr>
            <a:r>
              <a:rPr lang="en-US" dirty="0" smtClean="0"/>
              <a:t>Assuming</a:t>
            </a:r>
          </a:p>
          <a:p>
            <a:pPr lvl="1"/>
            <a:r>
              <a:rPr lang="en-US" i="1" dirty="0" smtClean="0"/>
              <a:t>E = </a:t>
            </a:r>
            <a:r>
              <a:rPr lang="en-US" dirty="0" smtClean="0"/>
              <a:t>{</a:t>
            </a:r>
            <a:r>
              <a:rPr lang="en-US" i="1" dirty="0" smtClean="0"/>
              <a:t> g(a) = f(b, c), </a:t>
            </a:r>
            <a:r>
              <a:rPr lang="en-US" b="1" i="1" dirty="0" smtClean="0">
                <a:solidFill>
                  <a:srgbClr val="CF6A3D"/>
                </a:solidFill>
              </a:rPr>
              <a:t>b = d</a:t>
            </a:r>
            <a:r>
              <a:rPr lang="en-US" i="1" dirty="0" smtClean="0"/>
              <a:t>, a = c </a:t>
            </a:r>
            <a:r>
              <a:rPr lang="en-US" dirty="0" smtClean="0"/>
              <a:t>}</a:t>
            </a:r>
          </a:p>
          <a:p>
            <a:pPr lvl="1"/>
            <a:endParaRPr lang="en-US" dirty="0" smtClean="0"/>
          </a:p>
          <a:p>
            <a:r>
              <a:rPr lang="en-US" dirty="0" smtClean="0"/>
              <a:t>Efficiency through:</a:t>
            </a:r>
          </a:p>
          <a:p>
            <a:pPr lvl="1"/>
            <a:r>
              <a:rPr lang="en-US" b="1" dirty="0" smtClean="0"/>
              <a:t>Code trees: </a:t>
            </a:r>
            <a:br>
              <a:rPr lang="en-US" b="1" dirty="0" smtClean="0"/>
            </a:br>
            <a:r>
              <a:rPr lang="en-US" dirty="0" smtClean="0"/>
              <a:t>Runtime program specialization.</a:t>
            </a:r>
          </a:p>
          <a:p>
            <a:pPr lvl="1"/>
            <a:r>
              <a:rPr lang="en-US" b="1" dirty="0" smtClean="0"/>
              <a:t>Inverted path indexing</a:t>
            </a:r>
            <a:r>
              <a:rPr lang="en-US" dirty="0" smtClean="0"/>
              <a:t>: </a:t>
            </a:r>
            <a:br>
              <a:rPr lang="en-US" dirty="0" smtClean="0"/>
            </a:br>
            <a:r>
              <a:rPr lang="en-US" dirty="0" smtClean="0"/>
              <a:t>When new equality enters, walk from sub-terms upwards to roots in index.</a:t>
            </a:r>
            <a:endParaRPr lang="en-US" i="1" dirty="0" smtClean="0"/>
          </a:p>
        </p:txBody>
      </p:sp>
      <p:sp>
        <p:nvSpPr>
          <p:cNvPr id="7" name="TextBox 6"/>
          <p:cNvSpPr txBox="1"/>
          <p:nvPr/>
        </p:nvSpPr>
        <p:spPr>
          <a:xfrm>
            <a:off x="7406771" y="6453809"/>
            <a:ext cx="1531188" cy="369332"/>
          </a:xfrm>
          <a:prstGeom prst="rect">
            <a:avLst/>
          </a:prstGeom>
          <a:noFill/>
        </p:spPr>
        <p:txBody>
          <a:bodyPr wrap="none" rtlCol="0">
            <a:spAutoFit/>
          </a:bodyPr>
          <a:lstStyle/>
          <a:p>
            <a:r>
              <a:rPr lang="en-US" dirty="0" smtClean="0">
                <a:solidFill>
                  <a:schemeClr val="bg1"/>
                </a:solidFill>
              </a:rPr>
              <a:t>[CADE 2007]</a:t>
            </a:r>
          </a:p>
        </p:txBody>
      </p:sp>
    </p:spTree>
    <p:extLst>
      <p:ext uri="{BB962C8B-B14F-4D97-AF65-F5344CB8AC3E}">
        <p14:creationId xmlns:p14="http://schemas.microsoft.com/office/powerpoint/2010/main" val="746936306"/>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888760" y="1949564"/>
            <a:ext cx="7043208" cy="3077766"/>
          </a:xfrm>
        </p:spPr>
        <p:txBody>
          <a:bodyPr/>
          <a:lstStyle/>
          <a:p>
            <a:r>
              <a:rPr lang="en-US" dirty="0" smtClean="0"/>
              <a:t>Symbolic</a:t>
            </a:r>
          </a:p>
          <a:p>
            <a:r>
              <a:rPr lang="en-US" dirty="0" smtClean="0"/>
              <a:t>Reasoning</a:t>
            </a:r>
            <a:endParaRPr lang="en-US" dirty="0"/>
          </a:p>
        </p:txBody>
      </p:sp>
      <p:sp>
        <p:nvSpPr>
          <p:cNvPr id="6" name="TextBox 5"/>
          <p:cNvSpPr txBox="1"/>
          <p:nvPr/>
        </p:nvSpPr>
        <p:spPr>
          <a:xfrm>
            <a:off x="476517" y="1244888"/>
            <a:ext cx="3131819" cy="3416320"/>
          </a:xfrm>
          <a:prstGeom prst="rect">
            <a:avLst/>
          </a:prstGeom>
          <a:noFill/>
        </p:spPr>
        <p:txBody>
          <a:bodyPr wrap="none" rtlCol="0">
            <a:spAutoFit/>
          </a:bodyPr>
          <a:lstStyle/>
          <a:p>
            <a:r>
              <a:rPr lang="en-US" sz="2400" dirty="0" err="1" smtClean="0">
                <a:solidFill>
                  <a:schemeClr val="tx1">
                    <a:lumMod val="75000"/>
                  </a:schemeClr>
                </a:solidFill>
                <a:effectLst>
                  <a:outerShdw blurRad="38100" dist="38100" dir="2700000" algn="tl">
                    <a:srgbClr val="000000">
                      <a:alpha val="43137"/>
                    </a:srgbClr>
                  </a:outerShdw>
                </a:effectLst>
                <a:latin typeface="+mj-lt"/>
                <a:cs typeface="Aharoni" pitchFamily="2" charset="-79"/>
              </a:rPr>
              <a:t>RiSE</a:t>
            </a:r>
            <a:r>
              <a:rPr lang="en-US" sz="2400" dirty="0" smtClean="0">
                <a:solidFill>
                  <a:schemeClr val="tx1">
                    <a:lumMod val="75000"/>
                  </a:schemeClr>
                </a:solidFill>
                <a:effectLst>
                  <a:outerShdw blurRad="38100" dist="38100" dir="2700000" algn="tl">
                    <a:srgbClr val="000000">
                      <a:alpha val="43137"/>
                    </a:srgbClr>
                  </a:outerShdw>
                </a:effectLst>
                <a:latin typeface="+mj-lt"/>
                <a:cs typeface="Aharoni" pitchFamily="2" charset="-79"/>
              </a:rPr>
              <a:t> </a:t>
            </a:r>
            <a:r>
              <a:rPr lang="en-US" sz="2400" dirty="0">
                <a:solidFill>
                  <a:schemeClr val="tx1">
                    <a:lumMod val="75000"/>
                  </a:schemeClr>
                </a:solidFill>
                <a:effectLst>
                  <a:outerShdw blurRad="38100" dist="38100" dir="2700000" algn="tl">
                    <a:srgbClr val="000000">
                      <a:alpha val="43137"/>
                    </a:srgbClr>
                  </a:outerShdw>
                </a:effectLst>
                <a:latin typeface="+mj-lt"/>
                <a:cs typeface="Aharoni" pitchFamily="2" charset="-79"/>
              </a:rPr>
              <a:t>- a primer</a:t>
            </a:r>
          </a:p>
          <a:p>
            <a:r>
              <a:rPr lang="en-US" sz="2400" dirty="0">
                <a:solidFill>
                  <a:srgbClr val="00B0F0"/>
                </a:solidFill>
                <a:effectLst>
                  <a:outerShdw blurRad="38100" dist="38100" dir="2700000" algn="tl">
                    <a:srgbClr val="000000">
                      <a:alpha val="43137"/>
                    </a:srgbClr>
                  </a:outerShdw>
                </a:effectLst>
                <a:latin typeface="+mj-lt"/>
                <a:cs typeface="Aharoni" pitchFamily="2" charset="-79"/>
              </a:rPr>
              <a:t>Symbolic Reasoning</a:t>
            </a:r>
          </a:p>
          <a:p>
            <a:r>
              <a:rPr lang="en-US" sz="2400" dirty="0">
                <a:solidFill>
                  <a:schemeClr val="tx1">
                    <a:lumMod val="75000"/>
                  </a:schemeClr>
                </a:solidFill>
                <a:effectLst>
                  <a:outerShdw blurRad="38100" dist="38100" dir="2700000" algn="tl">
                    <a:srgbClr val="000000">
                      <a:alpha val="43137"/>
                    </a:srgbClr>
                  </a:outerShdw>
                </a:effectLst>
                <a:latin typeface="+mj-lt"/>
                <a:cs typeface="Aharoni" pitchFamily="2" charset="-79"/>
              </a:rPr>
              <a:t>Engines using Z3</a:t>
            </a:r>
          </a:p>
          <a:p>
            <a:r>
              <a:rPr lang="en-US" sz="2400" dirty="0">
                <a:solidFill>
                  <a:schemeClr val="tx1">
                    <a:lumMod val="75000"/>
                  </a:schemeClr>
                </a:solidFill>
                <a:effectLst>
                  <a:outerShdw blurRad="38100" dist="38100" dir="2700000" algn="tl">
                    <a:srgbClr val="000000">
                      <a:alpha val="43137"/>
                    </a:srgbClr>
                  </a:outerShdw>
                </a:effectLst>
                <a:latin typeface="+mj-lt"/>
                <a:cs typeface="Aharoni" pitchFamily="2" charset="-79"/>
              </a:rPr>
              <a:t>What is SMT?</a:t>
            </a:r>
          </a:p>
          <a:p>
            <a:r>
              <a:rPr lang="en-US" sz="2400" dirty="0">
                <a:solidFill>
                  <a:schemeClr val="tx1">
                    <a:lumMod val="75000"/>
                  </a:schemeClr>
                </a:solidFill>
                <a:effectLst>
                  <a:outerShdw blurRad="38100" dist="38100" dir="2700000" algn="tl">
                    <a:srgbClr val="000000">
                      <a:alpha val="43137"/>
                    </a:srgbClr>
                  </a:outerShdw>
                </a:effectLst>
                <a:latin typeface="+mj-lt"/>
                <a:cs typeface="Aharoni" pitchFamily="2" charset="-79"/>
              </a:rPr>
              <a:t>Little </a:t>
            </a:r>
            <a:r>
              <a:rPr lang="en-US" sz="2400" dirty="0" smtClean="0">
                <a:solidFill>
                  <a:schemeClr val="tx1">
                    <a:lumMod val="75000"/>
                  </a:schemeClr>
                </a:solidFill>
                <a:effectLst>
                  <a:outerShdw blurRad="38100" dist="38100" dir="2700000" algn="tl">
                    <a:srgbClr val="000000">
                      <a:alpha val="43137"/>
                    </a:srgbClr>
                  </a:outerShdw>
                </a:effectLst>
                <a:latin typeface="+mj-lt"/>
                <a:cs typeface="Aharoni" pitchFamily="2" charset="-79"/>
              </a:rPr>
              <a:t>Engines </a:t>
            </a:r>
            <a:r>
              <a:rPr lang="en-US" sz="2400" dirty="0">
                <a:solidFill>
                  <a:schemeClr val="tx1">
                    <a:lumMod val="75000"/>
                  </a:schemeClr>
                </a:solidFill>
                <a:effectLst>
                  <a:outerShdw blurRad="38100" dist="38100" dir="2700000" algn="tl">
                    <a:srgbClr val="000000">
                      <a:alpha val="43137"/>
                    </a:srgbClr>
                  </a:outerShdw>
                </a:effectLst>
                <a:latin typeface="+mj-lt"/>
                <a:cs typeface="Aharoni" pitchFamily="2" charset="-79"/>
              </a:rPr>
              <a:t>of Proof</a:t>
            </a:r>
          </a:p>
          <a:p>
            <a:r>
              <a:rPr lang="en-US" sz="2400" dirty="0">
                <a:solidFill>
                  <a:schemeClr val="tx1">
                    <a:lumMod val="75000"/>
                  </a:schemeClr>
                </a:solidFill>
                <a:effectLst>
                  <a:outerShdw blurRad="38100" dist="38100" dir="2700000" algn="tl">
                    <a:srgbClr val="000000">
                      <a:alpha val="43137"/>
                    </a:srgbClr>
                  </a:outerShdw>
                </a:effectLst>
                <a:latin typeface="+mj-lt"/>
                <a:cs typeface="Aharoni" pitchFamily="2" charset="-79"/>
              </a:rPr>
              <a:t>Solver: Interaction</a:t>
            </a:r>
          </a:p>
          <a:p>
            <a:r>
              <a:rPr lang="en-US" sz="2400" dirty="0" smtClean="0">
                <a:solidFill>
                  <a:schemeClr val="tx1">
                    <a:lumMod val="75000"/>
                  </a:schemeClr>
                </a:solidFill>
                <a:effectLst>
                  <a:outerShdw blurRad="38100" dist="38100" dir="2700000" algn="tl">
                    <a:srgbClr val="000000">
                      <a:alpha val="43137"/>
                    </a:srgbClr>
                  </a:outerShdw>
                </a:effectLst>
                <a:latin typeface="+mj-lt"/>
                <a:cs typeface="Aharoni" pitchFamily="2" charset="-79"/>
              </a:rPr>
              <a:t>Directions</a:t>
            </a:r>
          </a:p>
          <a:p>
            <a:endParaRPr lang="en-US" sz="2400" dirty="0">
              <a:solidFill>
                <a:schemeClr val="tx1">
                  <a:lumMod val="75000"/>
                </a:schemeClr>
              </a:solidFill>
              <a:effectLst>
                <a:outerShdw blurRad="38100" dist="38100" dir="2700000" algn="tl">
                  <a:srgbClr val="000000">
                    <a:alpha val="43137"/>
                  </a:srgbClr>
                </a:outerShdw>
              </a:effectLst>
              <a:latin typeface="+mj-lt"/>
              <a:cs typeface="Aharoni" pitchFamily="2" charset="-79"/>
            </a:endParaRPr>
          </a:p>
          <a:p>
            <a:r>
              <a:rPr lang="en-US" sz="2400" dirty="0">
                <a:solidFill>
                  <a:schemeClr val="tx1">
                    <a:lumMod val="65000"/>
                  </a:schemeClr>
                </a:solidFill>
                <a:effectLst>
                  <a:outerShdw blurRad="38100" dist="38100" dir="2700000" algn="tl">
                    <a:srgbClr val="000000">
                      <a:alpha val="43137"/>
                    </a:srgbClr>
                  </a:outerShdw>
                </a:effectLst>
                <a:cs typeface="Aharoni" pitchFamily="2" charset="-79"/>
              </a:rPr>
              <a:t>Extra: Nuts and </a:t>
            </a:r>
            <a:r>
              <a:rPr lang="en-US" sz="2400" dirty="0" smtClean="0">
                <a:solidFill>
                  <a:schemeClr val="tx1">
                    <a:lumMod val="65000"/>
                  </a:schemeClr>
                </a:solidFill>
                <a:effectLst>
                  <a:outerShdw blurRad="38100" dist="38100" dir="2700000" algn="tl">
                    <a:srgbClr val="000000">
                      <a:alpha val="43137"/>
                    </a:srgbClr>
                  </a:outerShdw>
                </a:effectLst>
                <a:cs typeface="Aharoni" pitchFamily="2" charset="-79"/>
              </a:rPr>
              <a:t>Bolts</a:t>
            </a:r>
            <a:endParaRPr lang="en-US" sz="2400" dirty="0">
              <a:solidFill>
                <a:schemeClr val="tx1">
                  <a:lumMod val="65000"/>
                </a:schemeClr>
              </a:solidFill>
              <a:effectLst>
                <a:outerShdw blurRad="38100" dist="38100" dir="2700000" algn="tl">
                  <a:srgbClr val="000000">
                    <a:alpha val="43137"/>
                  </a:srgbClr>
                </a:outerShdw>
              </a:effectLst>
              <a:cs typeface="Aharoni" pitchFamily="2" charset="-79"/>
            </a:endParaRPr>
          </a:p>
        </p:txBody>
      </p:sp>
    </p:spTree>
    <p:extLst>
      <p:ext uri="{BB962C8B-B14F-4D97-AF65-F5344CB8AC3E}">
        <p14:creationId xmlns:p14="http://schemas.microsoft.com/office/powerpoint/2010/main" val="890987554"/>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Efficient E-graph Matching </a:t>
            </a:r>
            <a:endParaRPr lang="en-US" dirty="0"/>
          </a:p>
        </p:txBody>
      </p:sp>
      <p:sp>
        <p:nvSpPr>
          <p:cNvPr id="6" name="Content Placeholder 2"/>
          <p:cNvSpPr txBox="1">
            <a:spLocks/>
          </p:cNvSpPr>
          <p:nvPr/>
        </p:nvSpPr>
        <p:spPr bwMode="auto">
          <a:xfrm>
            <a:off x="457200" y="1412875"/>
            <a:ext cx="8382000" cy="4718215"/>
          </a:xfrm>
          <a:prstGeom prst="rect">
            <a:avLst/>
          </a:prstGeom>
          <a:extLst/>
        </p:spPr>
        <p:txBody>
          <a:bodyPr vert="horz" wrap="square" lIns="0" tIns="0" rIns="0" bIns="0" numCol="1" anchor="t" anchorCtr="0" compatLnSpc="1">
            <a:prstTxWarp prst="textNoShape">
              <a:avLst/>
            </a:prstTxWarp>
            <a:spAutoFit/>
          </a:bodyPr>
          <a:lstStyle>
            <a:lvl1pPr marL="384175" indent="-384175" algn="l" defTabSz="912813" rtl="0" fontAlgn="base">
              <a:lnSpc>
                <a:spcPct val="90000"/>
              </a:lnSpc>
              <a:spcBef>
                <a:spcPct val="20000"/>
              </a:spcBef>
              <a:spcAft>
                <a:spcPct val="0"/>
              </a:spcAft>
              <a:buSzPct val="90000"/>
              <a:buBlip>
                <a:blip r:embed="rId2"/>
              </a:buBlip>
              <a:defRPr sz="3300" kern="1200">
                <a:solidFill>
                  <a:schemeClr val="bg1"/>
                </a:solidFill>
                <a:latin typeface="+mn-lt"/>
                <a:ea typeface="+mn-ea"/>
                <a:cs typeface="+mn-cs"/>
              </a:defRPr>
            </a:lvl1pPr>
            <a:lvl2pPr marL="738188" indent="-361950" algn="l" defTabSz="912813" rtl="0" fontAlgn="base">
              <a:lnSpc>
                <a:spcPct val="90000"/>
              </a:lnSpc>
              <a:spcBef>
                <a:spcPct val="20000"/>
              </a:spcBef>
              <a:spcAft>
                <a:spcPct val="0"/>
              </a:spcAft>
              <a:buSzPct val="90000"/>
              <a:buBlip>
                <a:blip r:embed="rId2"/>
              </a:buBlip>
              <a:defRPr sz="3000" kern="1200">
                <a:solidFill>
                  <a:schemeClr val="bg1"/>
                </a:solidFill>
                <a:latin typeface="+mn-lt"/>
                <a:ea typeface="+mn-ea"/>
                <a:cs typeface="+mn-cs"/>
              </a:defRPr>
            </a:lvl2pPr>
            <a:lvl3pPr marL="1101725" indent="-347663" algn="l" defTabSz="912813" rtl="0" fontAlgn="base">
              <a:lnSpc>
                <a:spcPct val="90000"/>
              </a:lnSpc>
              <a:spcBef>
                <a:spcPct val="20000"/>
              </a:spcBef>
              <a:spcAft>
                <a:spcPct val="0"/>
              </a:spcAft>
              <a:buSzPct val="90000"/>
              <a:buBlip>
                <a:blip r:embed="rId2"/>
              </a:buBlip>
              <a:defRPr sz="2700" kern="1200">
                <a:solidFill>
                  <a:schemeClr val="bg1"/>
                </a:solidFill>
                <a:latin typeface="+mn-lt"/>
                <a:ea typeface="+mn-ea"/>
                <a:cs typeface="+mn-cs"/>
              </a:defRPr>
            </a:lvl3pPr>
            <a:lvl4pPr marL="1419225" indent="-317500" algn="l" defTabSz="912813" rtl="0" fontAlgn="base">
              <a:lnSpc>
                <a:spcPct val="90000"/>
              </a:lnSpc>
              <a:spcBef>
                <a:spcPct val="20000"/>
              </a:spcBef>
              <a:spcAft>
                <a:spcPct val="0"/>
              </a:spcAft>
              <a:buSzPct val="90000"/>
              <a:buBlip>
                <a:blip r:embed="rId2"/>
              </a:buBlip>
              <a:defRPr sz="2300" kern="1200">
                <a:solidFill>
                  <a:schemeClr val="bg1"/>
                </a:solidFill>
                <a:latin typeface="+mn-lt"/>
                <a:ea typeface="+mn-ea"/>
                <a:cs typeface="+mn-cs"/>
              </a:defRPr>
            </a:lvl4pPr>
            <a:lvl5pPr marL="1760538" indent="-317500" algn="l" defTabSz="912813" rtl="0" fontAlgn="base">
              <a:lnSpc>
                <a:spcPct val="90000"/>
              </a:lnSpc>
              <a:spcBef>
                <a:spcPct val="20000"/>
              </a:spcBef>
              <a:spcAft>
                <a:spcPct val="0"/>
              </a:spcAft>
              <a:buSzPct val="90000"/>
              <a:buBlip>
                <a:blip r:embed="rId2"/>
              </a:buBlip>
              <a:defRPr sz="2300" kern="1200">
                <a:solidFill>
                  <a:schemeClr val="bg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700" dirty="0" smtClean="0">
                <a:sym typeface="Symbol"/>
              </a:rPr>
              <a:t>Match: </a:t>
            </a:r>
            <a:r>
              <a:rPr lang="en-US" sz="2400" b="1" i="1" dirty="0" smtClean="0">
                <a:sym typeface="Symbol"/>
              </a:rPr>
              <a:t>read(write(</a:t>
            </a:r>
            <a:r>
              <a:rPr lang="en-US" sz="2400" b="1" i="1" dirty="0" smtClean="0">
                <a:solidFill>
                  <a:srgbClr val="FF0000"/>
                </a:solidFill>
                <a:sym typeface="Symbol"/>
              </a:rPr>
              <a:t>A</a:t>
            </a:r>
            <a:r>
              <a:rPr lang="en-US" sz="2400" b="1" i="1" dirty="0" smtClean="0">
                <a:sym typeface="Symbol"/>
              </a:rPr>
              <a:t>,</a:t>
            </a:r>
            <a:r>
              <a:rPr lang="en-US" sz="2400" b="1" i="1" dirty="0" smtClean="0">
                <a:solidFill>
                  <a:srgbClr val="FF0000"/>
                </a:solidFill>
                <a:sym typeface="Symbol"/>
              </a:rPr>
              <a:t>I</a:t>
            </a:r>
            <a:r>
              <a:rPr lang="en-US" sz="2400" b="1" i="1" dirty="0" smtClean="0">
                <a:sym typeface="Symbol"/>
              </a:rPr>
              <a:t>,</a:t>
            </a:r>
            <a:r>
              <a:rPr lang="en-US" sz="2400" b="1" i="1" dirty="0" smtClean="0">
                <a:solidFill>
                  <a:srgbClr val="FF0000"/>
                </a:solidFill>
                <a:sym typeface="Symbol"/>
              </a:rPr>
              <a:t>V</a:t>
            </a:r>
            <a:r>
              <a:rPr lang="en-US" sz="2400" b="1" i="1" dirty="0" smtClean="0">
                <a:sym typeface="Symbol"/>
              </a:rPr>
              <a:t>),</a:t>
            </a:r>
            <a:r>
              <a:rPr lang="en-US" sz="2400" b="1" i="1" dirty="0" smtClean="0">
                <a:solidFill>
                  <a:srgbClr val="FF0000"/>
                </a:solidFill>
                <a:sym typeface="Symbol"/>
              </a:rPr>
              <a:t>I</a:t>
            </a:r>
            <a:r>
              <a:rPr lang="en-US" sz="2400" b="1" i="1" dirty="0" smtClean="0">
                <a:sym typeface="Symbol"/>
              </a:rPr>
              <a:t>) = read(write(</a:t>
            </a:r>
            <a:r>
              <a:rPr lang="en-US" sz="2400" b="1" i="1" dirty="0" err="1" smtClean="0">
                <a:sym typeface="Symbol"/>
              </a:rPr>
              <a:t>a,g</a:t>
            </a:r>
            <a:r>
              <a:rPr lang="en-US" sz="2400" b="1" i="1" dirty="0" smtClean="0">
                <a:sym typeface="Symbol"/>
              </a:rPr>
              <a:t>(c),c),f(</a:t>
            </a:r>
            <a:r>
              <a:rPr lang="en-US" sz="2400" b="1" i="1" dirty="0" err="1" smtClean="0">
                <a:solidFill>
                  <a:schemeClr val="accent5">
                    <a:lumMod val="50000"/>
                  </a:schemeClr>
                </a:solidFill>
                <a:sym typeface="Symbol"/>
              </a:rPr>
              <a:t>b,c</a:t>
            </a:r>
            <a:r>
              <a:rPr lang="en-US" sz="2400" b="1" i="1" dirty="0" smtClean="0">
                <a:sym typeface="Symbol"/>
              </a:rPr>
              <a:t>))</a:t>
            </a:r>
            <a:endParaRPr lang="en-US" sz="2400" i="1" dirty="0" smtClean="0">
              <a:sym typeface="Symbol"/>
            </a:endParaRPr>
          </a:p>
          <a:p>
            <a:pPr marL="376238" lvl="1" indent="0">
              <a:buNone/>
            </a:pPr>
            <a:r>
              <a:rPr lang="en-US" dirty="0" smtClean="0"/>
              <a:t>Assuming</a:t>
            </a:r>
          </a:p>
          <a:p>
            <a:pPr lvl="1"/>
            <a:r>
              <a:rPr lang="en-US" i="1" dirty="0" smtClean="0"/>
              <a:t>E = </a:t>
            </a:r>
            <a:r>
              <a:rPr lang="en-US" dirty="0" smtClean="0"/>
              <a:t>{</a:t>
            </a:r>
            <a:r>
              <a:rPr lang="en-US" i="1" dirty="0" smtClean="0"/>
              <a:t> g(a) = f(b, c), b = d, </a:t>
            </a:r>
            <a:r>
              <a:rPr lang="en-US" b="1" i="1" dirty="0" smtClean="0">
                <a:solidFill>
                  <a:srgbClr val="CF6A3D"/>
                </a:solidFill>
              </a:rPr>
              <a:t>a = c </a:t>
            </a:r>
            <a:r>
              <a:rPr lang="en-US" dirty="0" smtClean="0"/>
              <a:t>}</a:t>
            </a:r>
          </a:p>
          <a:p>
            <a:pPr lvl="1"/>
            <a:endParaRPr lang="en-US" dirty="0" smtClean="0"/>
          </a:p>
          <a:p>
            <a:r>
              <a:rPr lang="en-US" dirty="0" smtClean="0"/>
              <a:t>Efficiency through:</a:t>
            </a:r>
          </a:p>
          <a:p>
            <a:pPr lvl="1"/>
            <a:r>
              <a:rPr lang="en-US" b="1" dirty="0" smtClean="0"/>
              <a:t>Code trees: </a:t>
            </a:r>
            <a:br>
              <a:rPr lang="en-US" b="1" dirty="0" smtClean="0"/>
            </a:br>
            <a:r>
              <a:rPr lang="en-US" dirty="0" smtClean="0"/>
              <a:t>Runtime program specialization.</a:t>
            </a:r>
          </a:p>
          <a:p>
            <a:pPr lvl="1"/>
            <a:r>
              <a:rPr lang="en-US" b="1" dirty="0" smtClean="0"/>
              <a:t>Inverted path indexing</a:t>
            </a:r>
            <a:r>
              <a:rPr lang="en-US" dirty="0" smtClean="0"/>
              <a:t>: </a:t>
            </a:r>
            <a:br>
              <a:rPr lang="en-US" dirty="0" smtClean="0"/>
            </a:br>
            <a:r>
              <a:rPr lang="en-US" dirty="0" smtClean="0"/>
              <a:t>When new equality enters, walk from sub-terms upwards to roots in index.</a:t>
            </a:r>
            <a:endParaRPr lang="en-US" i="1" dirty="0" smtClean="0"/>
          </a:p>
        </p:txBody>
      </p:sp>
      <p:sp>
        <p:nvSpPr>
          <p:cNvPr id="7" name="TextBox 6"/>
          <p:cNvSpPr txBox="1"/>
          <p:nvPr/>
        </p:nvSpPr>
        <p:spPr>
          <a:xfrm>
            <a:off x="7406771" y="6453809"/>
            <a:ext cx="1531188" cy="369332"/>
          </a:xfrm>
          <a:prstGeom prst="rect">
            <a:avLst/>
          </a:prstGeom>
          <a:noFill/>
        </p:spPr>
        <p:txBody>
          <a:bodyPr wrap="none" rtlCol="0">
            <a:spAutoFit/>
          </a:bodyPr>
          <a:lstStyle/>
          <a:p>
            <a:r>
              <a:rPr lang="en-US" dirty="0" smtClean="0">
                <a:solidFill>
                  <a:schemeClr val="bg1"/>
                </a:solidFill>
              </a:rPr>
              <a:t>[CADE 2007]</a:t>
            </a:r>
          </a:p>
        </p:txBody>
      </p:sp>
    </p:spTree>
    <p:extLst>
      <p:ext uri="{BB962C8B-B14F-4D97-AF65-F5344CB8AC3E}">
        <p14:creationId xmlns:p14="http://schemas.microsoft.com/office/powerpoint/2010/main" val="689028620"/>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Efficient E-graph Matching </a:t>
            </a:r>
            <a:endParaRPr lang="en-US" dirty="0"/>
          </a:p>
        </p:txBody>
      </p:sp>
      <p:sp>
        <p:nvSpPr>
          <p:cNvPr id="6" name="Content Placeholder 2"/>
          <p:cNvSpPr txBox="1">
            <a:spLocks/>
          </p:cNvSpPr>
          <p:nvPr/>
        </p:nvSpPr>
        <p:spPr bwMode="auto">
          <a:xfrm>
            <a:off x="457200" y="1412875"/>
            <a:ext cx="8382000" cy="4718215"/>
          </a:xfrm>
          <a:prstGeom prst="rect">
            <a:avLst/>
          </a:prstGeom>
          <a:extLst/>
        </p:spPr>
        <p:txBody>
          <a:bodyPr vert="horz" wrap="square" lIns="0" tIns="0" rIns="0" bIns="0" numCol="1" anchor="t" anchorCtr="0" compatLnSpc="1">
            <a:prstTxWarp prst="textNoShape">
              <a:avLst/>
            </a:prstTxWarp>
            <a:spAutoFit/>
          </a:bodyPr>
          <a:lstStyle>
            <a:lvl1pPr marL="384175" indent="-384175" algn="l" defTabSz="912813" rtl="0" fontAlgn="base">
              <a:lnSpc>
                <a:spcPct val="90000"/>
              </a:lnSpc>
              <a:spcBef>
                <a:spcPct val="20000"/>
              </a:spcBef>
              <a:spcAft>
                <a:spcPct val="0"/>
              </a:spcAft>
              <a:buSzPct val="90000"/>
              <a:buBlip>
                <a:blip r:embed="rId2"/>
              </a:buBlip>
              <a:defRPr sz="3300" kern="1200">
                <a:solidFill>
                  <a:schemeClr val="bg1"/>
                </a:solidFill>
                <a:latin typeface="+mn-lt"/>
                <a:ea typeface="+mn-ea"/>
                <a:cs typeface="+mn-cs"/>
              </a:defRPr>
            </a:lvl1pPr>
            <a:lvl2pPr marL="738188" indent="-361950" algn="l" defTabSz="912813" rtl="0" fontAlgn="base">
              <a:lnSpc>
                <a:spcPct val="90000"/>
              </a:lnSpc>
              <a:spcBef>
                <a:spcPct val="20000"/>
              </a:spcBef>
              <a:spcAft>
                <a:spcPct val="0"/>
              </a:spcAft>
              <a:buSzPct val="90000"/>
              <a:buBlip>
                <a:blip r:embed="rId2"/>
              </a:buBlip>
              <a:defRPr sz="3000" kern="1200">
                <a:solidFill>
                  <a:schemeClr val="bg1"/>
                </a:solidFill>
                <a:latin typeface="+mn-lt"/>
                <a:ea typeface="+mn-ea"/>
                <a:cs typeface="+mn-cs"/>
              </a:defRPr>
            </a:lvl2pPr>
            <a:lvl3pPr marL="1101725" indent="-347663" algn="l" defTabSz="912813" rtl="0" fontAlgn="base">
              <a:lnSpc>
                <a:spcPct val="90000"/>
              </a:lnSpc>
              <a:spcBef>
                <a:spcPct val="20000"/>
              </a:spcBef>
              <a:spcAft>
                <a:spcPct val="0"/>
              </a:spcAft>
              <a:buSzPct val="90000"/>
              <a:buBlip>
                <a:blip r:embed="rId2"/>
              </a:buBlip>
              <a:defRPr sz="2700" kern="1200">
                <a:solidFill>
                  <a:schemeClr val="bg1"/>
                </a:solidFill>
                <a:latin typeface="+mn-lt"/>
                <a:ea typeface="+mn-ea"/>
                <a:cs typeface="+mn-cs"/>
              </a:defRPr>
            </a:lvl3pPr>
            <a:lvl4pPr marL="1419225" indent="-317500" algn="l" defTabSz="912813" rtl="0" fontAlgn="base">
              <a:lnSpc>
                <a:spcPct val="90000"/>
              </a:lnSpc>
              <a:spcBef>
                <a:spcPct val="20000"/>
              </a:spcBef>
              <a:spcAft>
                <a:spcPct val="0"/>
              </a:spcAft>
              <a:buSzPct val="90000"/>
              <a:buBlip>
                <a:blip r:embed="rId2"/>
              </a:buBlip>
              <a:defRPr sz="2300" kern="1200">
                <a:solidFill>
                  <a:schemeClr val="bg1"/>
                </a:solidFill>
                <a:latin typeface="+mn-lt"/>
                <a:ea typeface="+mn-ea"/>
                <a:cs typeface="+mn-cs"/>
              </a:defRPr>
            </a:lvl4pPr>
            <a:lvl5pPr marL="1760538" indent="-317500" algn="l" defTabSz="912813" rtl="0" fontAlgn="base">
              <a:lnSpc>
                <a:spcPct val="90000"/>
              </a:lnSpc>
              <a:spcBef>
                <a:spcPct val="20000"/>
              </a:spcBef>
              <a:spcAft>
                <a:spcPct val="0"/>
              </a:spcAft>
              <a:buSzPct val="90000"/>
              <a:buBlip>
                <a:blip r:embed="rId2"/>
              </a:buBlip>
              <a:defRPr sz="2300" kern="1200">
                <a:solidFill>
                  <a:schemeClr val="bg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700" dirty="0" smtClean="0">
                <a:sym typeface="Symbol"/>
              </a:rPr>
              <a:t>Match: </a:t>
            </a:r>
            <a:r>
              <a:rPr lang="en-US" sz="2400" b="1" i="1" dirty="0" smtClean="0">
                <a:sym typeface="Symbol"/>
              </a:rPr>
              <a:t>read(write(</a:t>
            </a:r>
            <a:r>
              <a:rPr lang="en-US" sz="2400" b="1" i="1" dirty="0" smtClean="0">
                <a:solidFill>
                  <a:srgbClr val="FF0000"/>
                </a:solidFill>
                <a:sym typeface="Symbol"/>
              </a:rPr>
              <a:t>A</a:t>
            </a:r>
            <a:r>
              <a:rPr lang="en-US" sz="2400" b="1" i="1" dirty="0" smtClean="0">
                <a:sym typeface="Symbol"/>
              </a:rPr>
              <a:t>,</a:t>
            </a:r>
            <a:r>
              <a:rPr lang="en-US" sz="2400" b="1" i="1" dirty="0" smtClean="0">
                <a:solidFill>
                  <a:srgbClr val="FF0000"/>
                </a:solidFill>
                <a:sym typeface="Symbol"/>
              </a:rPr>
              <a:t>I</a:t>
            </a:r>
            <a:r>
              <a:rPr lang="en-US" sz="2400" b="1" i="1" dirty="0" smtClean="0">
                <a:sym typeface="Symbol"/>
              </a:rPr>
              <a:t>,</a:t>
            </a:r>
            <a:r>
              <a:rPr lang="en-US" sz="2400" b="1" i="1" dirty="0" smtClean="0">
                <a:solidFill>
                  <a:srgbClr val="FF0000"/>
                </a:solidFill>
                <a:sym typeface="Symbol"/>
              </a:rPr>
              <a:t>V</a:t>
            </a:r>
            <a:r>
              <a:rPr lang="en-US" sz="2400" b="1" i="1" dirty="0" smtClean="0">
                <a:sym typeface="Symbol"/>
              </a:rPr>
              <a:t>),</a:t>
            </a:r>
            <a:r>
              <a:rPr lang="en-US" sz="2400" b="1" i="1" dirty="0" smtClean="0">
                <a:solidFill>
                  <a:srgbClr val="FF0000"/>
                </a:solidFill>
                <a:sym typeface="Symbol"/>
              </a:rPr>
              <a:t>I</a:t>
            </a:r>
            <a:r>
              <a:rPr lang="en-US" sz="2400" b="1" i="1" dirty="0" smtClean="0">
                <a:sym typeface="Symbol"/>
              </a:rPr>
              <a:t>) = read(write(</a:t>
            </a:r>
            <a:r>
              <a:rPr lang="en-US" sz="2400" b="1" i="1" dirty="0" err="1" smtClean="0">
                <a:sym typeface="Symbol"/>
              </a:rPr>
              <a:t>a,g</a:t>
            </a:r>
            <a:r>
              <a:rPr lang="en-US" sz="2400" b="1" i="1" dirty="0" smtClean="0">
                <a:sym typeface="Symbol"/>
              </a:rPr>
              <a:t>(c),c),</a:t>
            </a:r>
            <a:r>
              <a:rPr lang="en-US" sz="2400" b="1" i="1" dirty="0" smtClean="0">
                <a:solidFill>
                  <a:schemeClr val="accent5">
                    <a:lumMod val="50000"/>
                  </a:schemeClr>
                </a:solidFill>
                <a:sym typeface="Symbol"/>
              </a:rPr>
              <a:t>g(a)</a:t>
            </a:r>
            <a:r>
              <a:rPr lang="en-US" sz="2400" b="1" i="1" dirty="0" smtClean="0">
                <a:sym typeface="Symbol"/>
              </a:rPr>
              <a:t>)</a:t>
            </a:r>
            <a:endParaRPr lang="en-US" sz="2400" i="1" dirty="0" smtClean="0">
              <a:sym typeface="Symbol"/>
            </a:endParaRPr>
          </a:p>
          <a:p>
            <a:pPr marL="376238" lvl="1" indent="0">
              <a:buNone/>
            </a:pPr>
            <a:r>
              <a:rPr lang="en-US" dirty="0" smtClean="0"/>
              <a:t>Assuming</a:t>
            </a:r>
          </a:p>
          <a:p>
            <a:pPr lvl="1"/>
            <a:r>
              <a:rPr lang="en-US" i="1" dirty="0" smtClean="0"/>
              <a:t>E = </a:t>
            </a:r>
            <a:r>
              <a:rPr lang="en-US" dirty="0" smtClean="0"/>
              <a:t>{</a:t>
            </a:r>
            <a:r>
              <a:rPr lang="en-US" i="1" dirty="0" smtClean="0"/>
              <a:t> </a:t>
            </a:r>
            <a:r>
              <a:rPr lang="en-US" b="1" i="1" dirty="0" smtClean="0">
                <a:solidFill>
                  <a:srgbClr val="CF6A3D"/>
                </a:solidFill>
              </a:rPr>
              <a:t>g(a) = f(b, c), </a:t>
            </a:r>
            <a:r>
              <a:rPr lang="en-US" i="1" dirty="0" smtClean="0"/>
              <a:t>b = d, a = c </a:t>
            </a:r>
            <a:r>
              <a:rPr lang="en-US" dirty="0" smtClean="0"/>
              <a:t>}</a:t>
            </a:r>
          </a:p>
          <a:p>
            <a:pPr lvl="1"/>
            <a:endParaRPr lang="en-US" dirty="0" smtClean="0"/>
          </a:p>
          <a:p>
            <a:r>
              <a:rPr lang="en-US" dirty="0" smtClean="0"/>
              <a:t>Efficiency through:</a:t>
            </a:r>
          </a:p>
          <a:p>
            <a:pPr lvl="1"/>
            <a:r>
              <a:rPr lang="en-US" b="1" dirty="0" smtClean="0"/>
              <a:t>Code trees: </a:t>
            </a:r>
            <a:br>
              <a:rPr lang="en-US" b="1" dirty="0" smtClean="0"/>
            </a:br>
            <a:r>
              <a:rPr lang="en-US" dirty="0" smtClean="0"/>
              <a:t>Runtime program specialization.</a:t>
            </a:r>
          </a:p>
          <a:p>
            <a:pPr lvl="1"/>
            <a:r>
              <a:rPr lang="en-US" b="1" dirty="0" smtClean="0"/>
              <a:t>Inverted path indexing</a:t>
            </a:r>
            <a:r>
              <a:rPr lang="en-US" dirty="0" smtClean="0"/>
              <a:t>: </a:t>
            </a:r>
            <a:br>
              <a:rPr lang="en-US" dirty="0" smtClean="0"/>
            </a:br>
            <a:r>
              <a:rPr lang="en-US" dirty="0" smtClean="0"/>
              <a:t>When new equality enters, walk from sub-terms upwards to roots in index.</a:t>
            </a:r>
            <a:endParaRPr lang="en-US" i="1" dirty="0" smtClean="0"/>
          </a:p>
        </p:txBody>
      </p:sp>
      <p:sp>
        <p:nvSpPr>
          <p:cNvPr id="7" name="TextBox 6"/>
          <p:cNvSpPr txBox="1"/>
          <p:nvPr/>
        </p:nvSpPr>
        <p:spPr>
          <a:xfrm>
            <a:off x="7406771" y="6453809"/>
            <a:ext cx="1531188" cy="369332"/>
          </a:xfrm>
          <a:prstGeom prst="rect">
            <a:avLst/>
          </a:prstGeom>
          <a:noFill/>
        </p:spPr>
        <p:txBody>
          <a:bodyPr wrap="none" rtlCol="0">
            <a:spAutoFit/>
          </a:bodyPr>
          <a:lstStyle/>
          <a:p>
            <a:r>
              <a:rPr lang="en-US" dirty="0" smtClean="0">
                <a:solidFill>
                  <a:schemeClr val="bg1"/>
                </a:solidFill>
              </a:rPr>
              <a:t>[CADE 2007]</a:t>
            </a:r>
          </a:p>
        </p:txBody>
      </p:sp>
    </p:spTree>
    <p:extLst>
      <p:ext uri="{BB962C8B-B14F-4D97-AF65-F5344CB8AC3E}">
        <p14:creationId xmlns:p14="http://schemas.microsoft.com/office/powerpoint/2010/main" val="3443458415"/>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Efficient E-graph Matching </a:t>
            </a:r>
            <a:endParaRPr lang="en-US" dirty="0"/>
          </a:p>
        </p:txBody>
      </p:sp>
      <p:sp>
        <p:nvSpPr>
          <p:cNvPr id="6" name="Content Placeholder 2"/>
          <p:cNvSpPr txBox="1">
            <a:spLocks/>
          </p:cNvSpPr>
          <p:nvPr/>
        </p:nvSpPr>
        <p:spPr bwMode="auto">
          <a:xfrm>
            <a:off x="457200" y="1412875"/>
            <a:ext cx="8382000" cy="4718215"/>
          </a:xfrm>
          <a:prstGeom prst="rect">
            <a:avLst/>
          </a:prstGeom>
          <a:extLst/>
        </p:spPr>
        <p:txBody>
          <a:bodyPr vert="horz" wrap="square" lIns="0" tIns="0" rIns="0" bIns="0" numCol="1" anchor="t" anchorCtr="0" compatLnSpc="1">
            <a:prstTxWarp prst="textNoShape">
              <a:avLst/>
            </a:prstTxWarp>
            <a:spAutoFit/>
          </a:bodyPr>
          <a:lstStyle>
            <a:lvl1pPr marL="384175" indent="-384175" algn="l" defTabSz="912813" rtl="0" fontAlgn="base">
              <a:lnSpc>
                <a:spcPct val="90000"/>
              </a:lnSpc>
              <a:spcBef>
                <a:spcPct val="20000"/>
              </a:spcBef>
              <a:spcAft>
                <a:spcPct val="0"/>
              </a:spcAft>
              <a:buSzPct val="90000"/>
              <a:buBlip>
                <a:blip r:embed="rId2"/>
              </a:buBlip>
              <a:defRPr sz="3300" kern="1200">
                <a:solidFill>
                  <a:schemeClr val="bg1"/>
                </a:solidFill>
                <a:latin typeface="+mn-lt"/>
                <a:ea typeface="+mn-ea"/>
                <a:cs typeface="+mn-cs"/>
              </a:defRPr>
            </a:lvl1pPr>
            <a:lvl2pPr marL="738188" indent="-361950" algn="l" defTabSz="912813" rtl="0" fontAlgn="base">
              <a:lnSpc>
                <a:spcPct val="90000"/>
              </a:lnSpc>
              <a:spcBef>
                <a:spcPct val="20000"/>
              </a:spcBef>
              <a:spcAft>
                <a:spcPct val="0"/>
              </a:spcAft>
              <a:buSzPct val="90000"/>
              <a:buBlip>
                <a:blip r:embed="rId2"/>
              </a:buBlip>
              <a:defRPr sz="3000" kern="1200">
                <a:solidFill>
                  <a:schemeClr val="bg1"/>
                </a:solidFill>
                <a:latin typeface="+mn-lt"/>
                <a:ea typeface="+mn-ea"/>
                <a:cs typeface="+mn-cs"/>
              </a:defRPr>
            </a:lvl2pPr>
            <a:lvl3pPr marL="1101725" indent="-347663" algn="l" defTabSz="912813" rtl="0" fontAlgn="base">
              <a:lnSpc>
                <a:spcPct val="90000"/>
              </a:lnSpc>
              <a:spcBef>
                <a:spcPct val="20000"/>
              </a:spcBef>
              <a:spcAft>
                <a:spcPct val="0"/>
              </a:spcAft>
              <a:buSzPct val="90000"/>
              <a:buBlip>
                <a:blip r:embed="rId2"/>
              </a:buBlip>
              <a:defRPr sz="2700" kern="1200">
                <a:solidFill>
                  <a:schemeClr val="bg1"/>
                </a:solidFill>
                <a:latin typeface="+mn-lt"/>
                <a:ea typeface="+mn-ea"/>
                <a:cs typeface="+mn-cs"/>
              </a:defRPr>
            </a:lvl3pPr>
            <a:lvl4pPr marL="1419225" indent="-317500" algn="l" defTabSz="912813" rtl="0" fontAlgn="base">
              <a:lnSpc>
                <a:spcPct val="90000"/>
              </a:lnSpc>
              <a:spcBef>
                <a:spcPct val="20000"/>
              </a:spcBef>
              <a:spcAft>
                <a:spcPct val="0"/>
              </a:spcAft>
              <a:buSzPct val="90000"/>
              <a:buBlip>
                <a:blip r:embed="rId2"/>
              </a:buBlip>
              <a:defRPr sz="2300" kern="1200">
                <a:solidFill>
                  <a:schemeClr val="bg1"/>
                </a:solidFill>
                <a:latin typeface="+mn-lt"/>
                <a:ea typeface="+mn-ea"/>
                <a:cs typeface="+mn-cs"/>
              </a:defRPr>
            </a:lvl4pPr>
            <a:lvl5pPr marL="1760538" indent="-317500" algn="l" defTabSz="912813" rtl="0" fontAlgn="base">
              <a:lnSpc>
                <a:spcPct val="90000"/>
              </a:lnSpc>
              <a:spcBef>
                <a:spcPct val="20000"/>
              </a:spcBef>
              <a:spcAft>
                <a:spcPct val="0"/>
              </a:spcAft>
              <a:buSzPct val="90000"/>
              <a:buBlip>
                <a:blip r:embed="rId2"/>
              </a:buBlip>
              <a:defRPr sz="2300" kern="1200">
                <a:solidFill>
                  <a:schemeClr val="bg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700" dirty="0" smtClean="0">
                <a:sym typeface="Symbol"/>
              </a:rPr>
              <a:t>Match: </a:t>
            </a:r>
            <a:r>
              <a:rPr lang="en-US" sz="2400" b="1" i="1" dirty="0" smtClean="0">
                <a:sym typeface="Symbol"/>
              </a:rPr>
              <a:t>read(write(</a:t>
            </a:r>
            <a:r>
              <a:rPr lang="en-US" sz="2400" b="1" i="1" dirty="0" smtClean="0">
                <a:solidFill>
                  <a:srgbClr val="FF0000"/>
                </a:solidFill>
                <a:sym typeface="Symbol"/>
              </a:rPr>
              <a:t>A</a:t>
            </a:r>
            <a:r>
              <a:rPr lang="en-US" sz="2400" b="1" i="1" dirty="0" smtClean="0">
                <a:sym typeface="Symbol"/>
              </a:rPr>
              <a:t>,</a:t>
            </a:r>
            <a:r>
              <a:rPr lang="en-US" sz="2400" b="1" i="1" dirty="0" smtClean="0">
                <a:solidFill>
                  <a:srgbClr val="FF0000"/>
                </a:solidFill>
                <a:sym typeface="Symbol"/>
              </a:rPr>
              <a:t>I</a:t>
            </a:r>
            <a:r>
              <a:rPr lang="en-US" sz="2400" b="1" i="1" dirty="0" smtClean="0">
                <a:sym typeface="Symbol"/>
              </a:rPr>
              <a:t>,</a:t>
            </a:r>
            <a:r>
              <a:rPr lang="en-US" sz="2400" b="1" i="1" dirty="0" smtClean="0">
                <a:solidFill>
                  <a:srgbClr val="FF0000"/>
                </a:solidFill>
                <a:sym typeface="Symbol"/>
              </a:rPr>
              <a:t>V</a:t>
            </a:r>
            <a:r>
              <a:rPr lang="en-US" sz="2400" b="1" i="1" dirty="0" smtClean="0">
                <a:sym typeface="Symbol"/>
              </a:rPr>
              <a:t>),</a:t>
            </a:r>
            <a:r>
              <a:rPr lang="en-US" sz="2400" b="1" i="1" dirty="0" smtClean="0">
                <a:solidFill>
                  <a:srgbClr val="FF0000"/>
                </a:solidFill>
                <a:sym typeface="Symbol"/>
              </a:rPr>
              <a:t>I</a:t>
            </a:r>
            <a:r>
              <a:rPr lang="en-US" sz="2400" b="1" i="1" dirty="0" smtClean="0">
                <a:sym typeface="Symbol"/>
              </a:rPr>
              <a:t>) = read(write(</a:t>
            </a:r>
            <a:r>
              <a:rPr lang="en-US" sz="2400" b="1" i="1" dirty="0" err="1" smtClean="0">
                <a:sym typeface="Symbol"/>
              </a:rPr>
              <a:t>a,</a:t>
            </a:r>
            <a:r>
              <a:rPr lang="en-US" sz="2400" b="1" i="1" dirty="0" err="1" smtClean="0">
                <a:solidFill>
                  <a:schemeClr val="accent5">
                    <a:lumMod val="50000"/>
                  </a:schemeClr>
                </a:solidFill>
                <a:sym typeface="Symbol"/>
              </a:rPr>
              <a:t>g</a:t>
            </a:r>
            <a:r>
              <a:rPr lang="en-US" sz="2400" b="1" i="1" dirty="0" smtClean="0">
                <a:solidFill>
                  <a:schemeClr val="accent5">
                    <a:lumMod val="50000"/>
                  </a:schemeClr>
                </a:solidFill>
                <a:sym typeface="Symbol"/>
              </a:rPr>
              <a:t>(c)</a:t>
            </a:r>
            <a:r>
              <a:rPr lang="en-US" sz="2400" b="1" i="1" dirty="0" smtClean="0">
                <a:sym typeface="Symbol"/>
              </a:rPr>
              <a:t>,c),</a:t>
            </a:r>
            <a:r>
              <a:rPr lang="en-US" sz="2400" b="1" i="1" dirty="0" smtClean="0">
                <a:solidFill>
                  <a:schemeClr val="accent5">
                    <a:lumMod val="50000"/>
                  </a:schemeClr>
                </a:solidFill>
                <a:sym typeface="Symbol"/>
              </a:rPr>
              <a:t>g(c)</a:t>
            </a:r>
            <a:r>
              <a:rPr lang="en-US" sz="2400" b="1" i="1" dirty="0" smtClean="0">
                <a:sym typeface="Symbol"/>
              </a:rPr>
              <a:t>)</a:t>
            </a:r>
            <a:endParaRPr lang="en-US" sz="2400" i="1" dirty="0" smtClean="0">
              <a:sym typeface="Symbol"/>
            </a:endParaRPr>
          </a:p>
          <a:p>
            <a:pPr marL="376238" lvl="1" indent="0">
              <a:buNone/>
            </a:pPr>
            <a:r>
              <a:rPr lang="en-US" dirty="0" smtClean="0"/>
              <a:t>Assuming</a:t>
            </a:r>
          </a:p>
          <a:p>
            <a:pPr lvl="1"/>
            <a:r>
              <a:rPr lang="en-US" i="1" dirty="0" smtClean="0"/>
              <a:t>E = </a:t>
            </a:r>
            <a:r>
              <a:rPr lang="en-US" dirty="0" smtClean="0"/>
              <a:t>{</a:t>
            </a:r>
            <a:r>
              <a:rPr lang="en-US" i="1" dirty="0" smtClean="0"/>
              <a:t> g(a) = f(b, c), b = d, </a:t>
            </a:r>
            <a:r>
              <a:rPr lang="en-US" b="1" i="1" dirty="0" smtClean="0">
                <a:solidFill>
                  <a:srgbClr val="CF6A3D"/>
                </a:solidFill>
              </a:rPr>
              <a:t>a = c </a:t>
            </a:r>
            <a:r>
              <a:rPr lang="en-US" dirty="0" smtClean="0"/>
              <a:t>}</a:t>
            </a:r>
          </a:p>
          <a:p>
            <a:pPr lvl="1"/>
            <a:endParaRPr lang="en-US" dirty="0" smtClean="0"/>
          </a:p>
          <a:p>
            <a:r>
              <a:rPr lang="en-US" dirty="0" smtClean="0"/>
              <a:t>Efficiency through:</a:t>
            </a:r>
          </a:p>
          <a:p>
            <a:pPr lvl="1"/>
            <a:r>
              <a:rPr lang="en-US" b="1" dirty="0" smtClean="0"/>
              <a:t>Code trees: </a:t>
            </a:r>
            <a:br>
              <a:rPr lang="en-US" b="1" dirty="0" smtClean="0"/>
            </a:br>
            <a:r>
              <a:rPr lang="en-US" dirty="0" smtClean="0"/>
              <a:t>Runtime program specialization.</a:t>
            </a:r>
          </a:p>
          <a:p>
            <a:pPr lvl="1"/>
            <a:r>
              <a:rPr lang="en-US" b="1" dirty="0" smtClean="0"/>
              <a:t>Inverted path indexing</a:t>
            </a:r>
            <a:r>
              <a:rPr lang="en-US" dirty="0" smtClean="0"/>
              <a:t>: </a:t>
            </a:r>
            <a:br>
              <a:rPr lang="en-US" dirty="0" smtClean="0"/>
            </a:br>
            <a:r>
              <a:rPr lang="en-US" dirty="0" smtClean="0"/>
              <a:t>When new equality enters, walk from sub-terms upwards to roots in index.</a:t>
            </a:r>
            <a:endParaRPr lang="en-US" i="1" dirty="0" smtClean="0"/>
          </a:p>
        </p:txBody>
      </p:sp>
      <p:sp>
        <p:nvSpPr>
          <p:cNvPr id="7" name="TextBox 6"/>
          <p:cNvSpPr txBox="1"/>
          <p:nvPr/>
        </p:nvSpPr>
        <p:spPr>
          <a:xfrm>
            <a:off x="7406771" y="6453809"/>
            <a:ext cx="1531188" cy="369332"/>
          </a:xfrm>
          <a:prstGeom prst="rect">
            <a:avLst/>
          </a:prstGeom>
          <a:noFill/>
        </p:spPr>
        <p:txBody>
          <a:bodyPr wrap="none" rtlCol="0">
            <a:spAutoFit/>
          </a:bodyPr>
          <a:lstStyle/>
          <a:p>
            <a:r>
              <a:rPr lang="en-US" dirty="0" smtClean="0">
                <a:solidFill>
                  <a:schemeClr val="bg1"/>
                </a:solidFill>
              </a:rPr>
              <a:t>[CADE 2007]</a:t>
            </a:r>
          </a:p>
        </p:txBody>
      </p:sp>
    </p:spTree>
    <p:extLst>
      <p:ext uri="{BB962C8B-B14F-4D97-AF65-F5344CB8AC3E}">
        <p14:creationId xmlns:p14="http://schemas.microsoft.com/office/powerpoint/2010/main" val="2737864451"/>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Linear quantifier Elimination as an Abstract Decision Procedure</a:t>
            </a:r>
            <a:endParaRPr lang="en-US" sz="3600" dirty="0"/>
          </a:p>
        </p:txBody>
      </p:sp>
      <p:sp>
        <p:nvSpPr>
          <p:cNvPr id="5" name="Content Placeholder 4"/>
          <p:cNvSpPr>
            <a:spLocks noGrp="1"/>
          </p:cNvSpPr>
          <p:nvPr>
            <p:ph idx="1"/>
          </p:nvPr>
        </p:nvSpPr>
        <p:spPr>
          <a:xfrm>
            <a:off x="533400" y="1371600"/>
            <a:ext cx="8382000" cy="4875181"/>
          </a:xfrm>
        </p:spPr>
        <p:txBody>
          <a:bodyPr/>
          <a:lstStyle/>
          <a:p>
            <a:r>
              <a:rPr lang="en-US" dirty="0" smtClean="0"/>
              <a:t>SMT for QE has some appeal:</a:t>
            </a:r>
          </a:p>
          <a:p>
            <a:pPr lvl="1"/>
            <a:r>
              <a:rPr lang="en-US" dirty="0" smtClean="0"/>
              <a:t>Just use SMT(LA/LIA) for closed formulas.</a:t>
            </a:r>
          </a:p>
          <a:p>
            <a:r>
              <a:rPr lang="en-US" dirty="0"/>
              <a:t>A</a:t>
            </a:r>
            <a:r>
              <a:rPr lang="en-US" dirty="0" smtClean="0"/>
              <a:t>lgorithms:</a:t>
            </a:r>
          </a:p>
          <a:p>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smtClean="0"/>
          </a:p>
        </p:txBody>
      </p:sp>
      <p:sp>
        <p:nvSpPr>
          <p:cNvPr id="7" name="TextBox 6"/>
          <p:cNvSpPr txBox="1"/>
          <p:nvPr/>
        </p:nvSpPr>
        <p:spPr>
          <a:xfrm>
            <a:off x="7536612" y="6453809"/>
            <a:ext cx="1556836" cy="369332"/>
          </a:xfrm>
          <a:prstGeom prst="rect">
            <a:avLst/>
          </a:prstGeom>
          <a:noFill/>
        </p:spPr>
        <p:txBody>
          <a:bodyPr wrap="none" rtlCol="0">
            <a:spAutoFit/>
          </a:bodyPr>
          <a:lstStyle/>
          <a:p>
            <a:r>
              <a:rPr lang="en-US" dirty="0" smtClean="0">
                <a:solidFill>
                  <a:schemeClr val="bg1"/>
                </a:solidFill>
              </a:rPr>
              <a:t>[IJCAR 2010]</a:t>
            </a:r>
          </a:p>
        </p:txBody>
      </p:sp>
      <p:sp>
        <p:nvSpPr>
          <p:cNvPr id="6" name="Rounded Rectangle 5"/>
          <p:cNvSpPr/>
          <p:nvPr/>
        </p:nvSpPr>
        <p:spPr bwMode="auto">
          <a:xfrm>
            <a:off x="1179443" y="3048000"/>
            <a:ext cx="1752600" cy="8382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Fourier</a:t>
            </a:r>
            <a:b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br>
            <a:r>
              <a:rPr kumimoji="0" lang="en-US" sz="2800" b="0" i="0" u="none" strike="noStrike" cap="none" normalizeH="0" baseline="0" dirty="0" err="1" smtClean="0">
                <a:solidFill>
                  <a:schemeClr val="tx1"/>
                </a:solidFill>
                <a:effectLst>
                  <a:outerShdw blurRad="38100" dist="38100" dir="2700000" algn="tl">
                    <a:srgbClr val="000000">
                      <a:alpha val="43137"/>
                    </a:srgbClr>
                  </a:outerShdw>
                </a:effectLst>
                <a:latin typeface="Segoe" pitchFamily="34" charset="0"/>
              </a:rPr>
              <a:t>Motzkin</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9" name="Rounded Rectangle 8"/>
          <p:cNvSpPr/>
          <p:nvPr/>
        </p:nvSpPr>
        <p:spPr bwMode="auto">
          <a:xfrm>
            <a:off x="6096000" y="3086100"/>
            <a:ext cx="1752600" cy="8382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tx1"/>
                </a:solidFill>
                <a:effectLst>
                  <a:outerShdw blurRad="38100" dist="38100" dir="2700000" algn="tl">
                    <a:srgbClr val="000000">
                      <a:alpha val="43137"/>
                    </a:srgbClr>
                  </a:outerShdw>
                </a:effectLst>
                <a:latin typeface="Segoe" pitchFamily="34" charset="0"/>
              </a:rPr>
              <a:t>Omega </a:t>
            </a:r>
          </a:p>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Test</a:t>
            </a:r>
          </a:p>
        </p:txBody>
      </p:sp>
      <p:sp>
        <p:nvSpPr>
          <p:cNvPr id="10" name="Rounded Rectangle 9"/>
          <p:cNvSpPr/>
          <p:nvPr/>
        </p:nvSpPr>
        <p:spPr bwMode="auto">
          <a:xfrm>
            <a:off x="1162878" y="4267200"/>
            <a:ext cx="1752600" cy="8382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Loos-</a:t>
            </a:r>
            <a:r>
              <a:rPr kumimoji="0" lang="en-US" b="0" i="0" u="none" strike="noStrike" cap="none" normalizeH="0" baseline="0" dirty="0" err="1" smtClean="0">
                <a:solidFill>
                  <a:schemeClr val="tx1"/>
                </a:solidFill>
                <a:effectLst>
                  <a:outerShdw blurRad="38100" dist="38100" dir="2700000" algn="tl">
                    <a:srgbClr val="000000">
                      <a:alpha val="43137"/>
                    </a:srgbClr>
                  </a:outerShdw>
                </a:effectLst>
                <a:latin typeface="Segoe" pitchFamily="34" charset="0"/>
              </a:rPr>
              <a:t>Weisphening</a:t>
            </a:r>
            <a:endParaRPr kumimoji="0" lang="en-US"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 name="Rounded Rectangle 10"/>
          <p:cNvSpPr/>
          <p:nvPr/>
        </p:nvSpPr>
        <p:spPr bwMode="auto">
          <a:xfrm>
            <a:off x="6096000" y="4267200"/>
            <a:ext cx="1752600" cy="8382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Cooper</a:t>
            </a:r>
          </a:p>
        </p:txBody>
      </p:sp>
      <p:sp>
        <p:nvSpPr>
          <p:cNvPr id="8" name="Left-Right Arrow 7"/>
          <p:cNvSpPr/>
          <p:nvPr/>
        </p:nvSpPr>
        <p:spPr bwMode="auto">
          <a:xfrm>
            <a:off x="2932043" y="3086100"/>
            <a:ext cx="3163957" cy="838200"/>
          </a:xfrm>
          <a:prstGeom prst="leftRight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a:solidFill>
                  <a:schemeClr val="tx1"/>
                </a:solidFill>
                <a:effectLst>
                  <a:outerShdw blurRad="38100" dist="38100" dir="2700000" algn="tl">
                    <a:srgbClr val="000000">
                      <a:alpha val="43137"/>
                    </a:srgbClr>
                  </a:outerShdw>
                </a:effectLst>
                <a:latin typeface="Segoe" pitchFamily="34" charset="0"/>
              </a:rPr>
              <a:t>R</a:t>
            </a: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esolution</a:t>
            </a:r>
          </a:p>
        </p:txBody>
      </p:sp>
      <p:sp>
        <p:nvSpPr>
          <p:cNvPr id="13" name="Left-Right Arrow 12"/>
          <p:cNvSpPr/>
          <p:nvPr/>
        </p:nvSpPr>
        <p:spPr bwMode="auto">
          <a:xfrm>
            <a:off x="2915478" y="3962400"/>
            <a:ext cx="3180522" cy="1447800"/>
          </a:xfrm>
          <a:prstGeom prst="leftRight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tx1"/>
                </a:solidFill>
                <a:effectLst>
                  <a:outerShdw blurRad="38100" dist="38100" dir="2700000" algn="tl">
                    <a:srgbClr val="000000">
                      <a:alpha val="43137"/>
                    </a:srgbClr>
                  </a:outerShdw>
                </a:effectLst>
                <a:latin typeface="Segoe" pitchFamily="34" charset="0"/>
              </a:rPr>
              <a:t>Case split+ </a:t>
            </a:r>
          </a:p>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Virtual</a:t>
            </a:r>
            <a:r>
              <a:rPr kumimoji="0" lang="en-US" sz="2800" b="0" i="0" u="none" strike="noStrike" cap="none" normalizeH="0" dirty="0" smtClean="0">
                <a:solidFill>
                  <a:schemeClr val="tx1"/>
                </a:solidFill>
                <a:effectLst>
                  <a:outerShdw blurRad="38100" dist="38100" dir="2700000" algn="tl">
                    <a:srgbClr val="000000">
                      <a:alpha val="43137"/>
                    </a:srgbClr>
                  </a:outerShdw>
                </a:effectLst>
                <a:latin typeface="Segoe" pitchFamily="34" charset="0"/>
              </a:rPr>
              <a:t> </a:t>
            </a:r>
            <a:r>
              <a:rPr kumimoji="0" lang="en-US" sz="2800" b="0" i="0" u="none" strike="noStrike" cap="none" normalizeH="0" dirty="0" err="1" smtClean="0">
                <a:solidFill>
                  <a:schemeClr val="tx1"/>
                </a:solidFill>
                <a:effectLst>
                  <a:outerShdw blurRad="38100" dist="38100" dir="2700000" algn="tl">
                    <a:srgbClr val="000000">
                      <a:alpha val="43137"/>
                    </a:srgbClr>
                  </a:outerShdw>
                </a:effectLst>
                <a:latin typeface="Segoe" pitchFamily="34" charset="0"/>
              </a:rPr>
              <a:t>subst</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4" name="Rounded Rectangle 13"/>
          <p:cNvSpPr/>
          <p:nvPr/>
        </p:nvSpPr>
        <p:spPr bwMode="auto">
          <a:xfrm>
            <a:off x="1162878" y="5615609"/>
            <a:ext cx="1752600" cy="8382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Abstract</a:t>
            </a:r>
            <a:r>
              <a:rPr kumimoji="0" lang="en-US" b="0" i="0" u="none" strike="noStrike" cap="none" normalizeH="0" dirty="0" smtClean="0">
                <a:solidFill>
                  <a:schemeClr val="tx1"/>
                </a:solidFill>
                <a:effectLst>
                  <a:outerShdw blurRad="38100" dist="38100" dir="2700000" algn="tl">
                    <a:srgbClr val="000000">
                      <a:alpha val="43137"/>
                    </a:srgbClr>
                  </a:outerShdw>
                </a:effectLst>
                <a:latin typeface="Segoe" pitchFamily="34" charset="0"/>
              </a:rPr>
              <a:t> </a:t>
            </a:r>
          </a:p>
          <a:p>
            <a:pPr marL="0" marR="0" indent="0" algn="ctr" defTabSz="1096963" rtl="0" eaLnBrk="1" fontAlgn="base" latinLnBrk="0" hangingPunct="1">
              <a:lnSpc>
                <a:spcPct val="100000"/>
              </a:lnSpc>
              <a:spcBef>
                <a:spcPct val="0"/>
              </a:spcBef>
              <a:spcAft>
                <a:spcPct val="0"/>
              </a:spcAft>
              <a:buClrTx/>
              <a:buSzTx/>
              <a:buFontTx/>
              <a:buNone/>
              <a:tabLst/>
            </a:pPr>
            <a:r>
              <a:rPr lang="en-US" baseline="0" dirty="0" smtClean="0">
                <a:solidFill>
                  <a:schemeClr val="tx1"/>
                </a:solidFill>
                <a:effectLst>
                  <a:outerShdw blurRad="38100" dist="38100" dir="2700000" algn="tl">
                    <a:srgbClr val="000000">
                      <a:alpha val="43137"/>
                    </a:srgbClr>
                  </a:outerShdw>
                </a:effectLst>
                <a:latin typeface="Segoe" pitchFamily="34" charset="0"/>
              </a:rPr>
              <a:t>Decision</a:t>
            </a:r>
            <a:r>
              <a:rPr lang="en-US" dirty="0" smtClean="0">
                <a:solidFill>
                  <a:schemeClr val="tx1"/>
                </a:solidFill>
                <a:effectLst>
                  <a:outerShdw blurRad="38100" dist="38100" dir="2700000" algn="tl">
                    <a:srgbClr val="000000">
                      <a:alpha val="43137"/>
                    </a:srgbClr>
                  </a:outerShdw>
                </a:effectLst>
                <a:latin typeface="Segoe" pitchFamily="34" charset="0"/>
              </a:rPr>
              <a:t> </a:t>
            </a:r>
            <a:r>
              <a:rPr lang="en-US" dirty="0" err="1" smtClean="0">
                <a:solidFill>
                  <a:schemeClr val="tx1"/>
                </a:solidFill>
                <a:effectLst>
                  <a:outerShdw blurRad="38100" dist="38100" dir="2700000" algn="tl">
                    <a:srgbClr val="000000">
                      <a:alpha val="43137"/>
                    </a:srgbClr>
                  </a:outerShdw>
                </a:effectLst>
                <a:latin typeface="Segoe" pitchFamily="34" charset="0"/>
              </a:rPr>
              <a:t>Proc</a:t>
            </a:r>
            <a:endParaRPr kumimoji="0" lang="en-US"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5" name="Rounded Rectangle 14"/>
          <p:cNvSpPr/>
          <p:nvPr/>
        </p:nvSpPr>
        <p:spPr bwMode="auto">
          <a:xfrm>
            <a:off x="6096000" y="5615609"/>
            <a:ext cx="1752600" cy="8382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Abstract</a:t>
            </a:r>
            <a:r>
              <a:rPr kumimoji="0" lang="en-US" b="0" i="0" u="none" strike="noStrike" cap="none" normalizeH="0" dirty="0" smtClean="0">
                <a:solidFill>
                  <a:schemeClr val="tx1"/>
                </a:solidFill>
                <a:effectLst>
                  <a:outerShdw blurRad="38100" dist="38100" dir="2700000" algn="tl">
                    <a:srgbClr val="000000">
                      <a:alpha val="43137"/>
                    </a:srgbClr>
                  </a:outerShdw>
                </a:effectLst>
                <a:latin typeface="Segoe" pitchFamily="34" charset="0"/>
              </a:rPr>
              <a:t> </a:t>
            </a:r>
          </a:p>
          <a:p>
            <a:pPr marL="0" marR="0" indent="0" algn="ctr" defTabSz="1096963" rtl="0" eaLnBrk="1" fontAlgn="base" latinLnBrk="0" hangingPunct="1">
              <a:lnSpc>
                <a:spcPct val="100000"/>
              </a:lnSpc>
              <a:spcBef>
                <a:spcPct val="0"/>
              </a:spcBef>
              <a:spcAft>
                <a:spcPct val="0"/>
              </a:spcAft>
              <a:buClrTx/>
              <a:buSzTx/>
              <a:buFontTx/>
              <a:buNone/>
              <a:tabLst/>
            </a:pPr>
            <a:r>
              <a:rPr lang="en-US" baseline="0" dirty="0" smtClean="0">
                <a:solidFill>
                  <a:schemeClr val="tx1"/>
                </a:solidFill>
                <a:effectLst>
                  <a:outerShdw blurRad="38100" dist="38100" dir="2700000" algn="tl">
                    <a:srgbClr val="000000">
                      <a:alpha val="43137"/>
                    </a:srgbClr>
                  </a:outerShdw>
                </a:effectLst>
                <a:latin typeface="Segoe" pitchFamily="34" charset="0"/>
              </a:rPr>
              <a:t>Decision</a:t>
            </a:r>
            <a:r>
              <a:rPr lang="en-US" dirty="0" smtClean="0">
                <a:solidFill>
                  <a:schemeClr val="tx1"/>
                </a:solidFill>
                <a:effectLst>
                  <a:outerShdw blurRad="38100" dist="38100" dir="2700000" algn="tl">
                    <a:srgbClr val="000000">
                      <a:alpha val="43137"/>
                    </a:srgbClr>
                  </a:outerShdw>
                </a:effectLst>
                <a:latin typeface="Segoe" pitchFamily="34" charset="0"/>
              </a:rPr>
              <a:t> </a:t>
            </a:r>
            <a:r>
              <a:rPr lang="en-US" dirty="0" err="1" smtClean="0">
                <a:solidFill>
                  <a:schemeClr val="tx1"/>
                </a:solidFill>
                <a:effectLst>
                  <a:outerShdw blurRad="38100" dist="38100" dir="2700000" algn="tl">
                    <a:srgbClr val="000000">
                      <a:alpha val="43137"/>
                    </a:srgbClr>
                  </a:outerShdw>
                </a:effectLst>
                <a:latin typeface="Segoe" pitchFamily="34" charset="0"/>
              </a:rPr>
              <a:t>Proc</a:t>
            </a:r>
            <a:endParaRPr kumimoji="0" lang="en-US"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6" name="Left-Right Arrow 15"/>
          <p:cNvSpPr/>
          <p:nvPr/>
        </p:nvSpPr>
        <p:spPr bwMode="auto">
          <a:xfrm>
            <a:off x="2895600" y="5334000"/>
            <a:ext cx="3180522" cy="1447800"/>
          </a:xfrm>
          <a:prstGeom prst="leftRigh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tx1"/>
                </a:solidFill>
                <a:effectLst>
                  <a:outerShdw blurRad="38100" dist="38100" dir="2700000" algn="tl">
                    <a:srgbClr val="000000">
                      <a:alpha val="43137"/>
                    </a:srgbClr>
                  </a:outerShdw>
                </a:effectLst>
                <a:latin typeface="Segoe" pitchFamily="34" charset="0"/>
              </a:rPr>
              <a:t>Case split+ </a:t>
            </a:r>
          </a:p>
          <a:p>
            <a:pPr marL="0" marR="0" indent="0" algn="ctr" defTabSz="1096963" rtl="0" eaLnBrk="1" fontAlgn="base" latinLnBrk="0" hangingPunct="1">
              <a:lnSpc>
                <a:spcPct val="100000"/>
              </a:lnSpc>
              <a:spcBef>
                <a:spcPct val="0"/>
              </a:spcBef>
              <a:spcAft>
                <a:spcPct val="0"/>
              </a:spcAft>
              <a:buClrTx/>
              <a:buSzTx/>
              <a:buFontTx/>
              <a:buNone/>
              <a:tabLst/>
            </a:pPr>
            <a:r>
              <a:rPr lang="en-US" sz="2800" dirty="0">
                <a:solidFill>
                  <a:schemeClr val="tx1"/>
                </a:solidFill>
                <a:effectLst>
                  <a:outerShdw blurRad="38100" dist="38100" dir="2700000" algn="tl">
                    <a:srgbClr val="000000">
                      <a:alpha val="43137"/>
                    </a:srgbClr>
                  </a:outerShdw>
                </a:effectLst>
                <a:latin typeface="Segoe" pitchFamily="34" charset="0"/>
              </a:rPr>
              <a:t>R</a:t>
            </a:r>
            <a:r>
              <a:rPr lang="en-US" sz="2800" dirty="0" smtClean="0">
                <a:solidFill>
                  <a:schemeClr val="tx1"/>
                </a:solidFill>
                <a:effectLst>
                  <a:outerShdw blurRad="38100" dist="38100" dir="2700000" algn="tl">
                    <a:srgbClr val="000000">
                      <a:alpha val="43137"/>
                    </a:srgbClr>
                  </a:outerShdw>
                </a:effectLst>
                <a:latin typeface="Segoe" pitchFamily="34" charset="0"/>
              </a:rPr>
              <a:t>esolution</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Tree>
    <p:extLst>
      <p:ext uri="{BB962C8B-B14F-4D97-AF65-F5344CB8AC3E}">
        <p14:creationId xmlns:p14="http://schemas.microsoft.com/office/powerpoint/2010/main" val="37122508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smtClean="0">
                <a:latin typeface="Calibri" pitchFamily="34" charset="0"/>
                <a:sym typeface="Symbol"/>
              </a:rPr>
              <a:t>DPLL</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3" name="Text Placeholder 2"/>
          <p:cNvSpPr>
            <a:spLocks noGrp="1"/>
          </p:cNvSpPr>
          <p:nvPr>
            <p:ph type="body" sz="quarter" idx="4294967295"/>
          </p:nvPr>
        </p:nvSpPr>
        <p:spPr>
          <a:xfrm>
            <a:off x="389877" y="1665303"/>
            <a:ext cx="8382000" cy="917174"/>
          </a:xfrm>
        </p:spPr>
        <p:txBody>
          <a:bodyPr/>
          <a:lstStyle/>
          <a:p>
            <a:pPr algn="ctr">
              <a:buNone/>
            </a:pPr>
            <a:r>
              <a:rPr lang="en-US" sz="3200" dirty="0" smtClean="0">
                <a:latin typeface="Calibri" pitchFamily="34" charset="0"/>
                <a:sym typeface="Symbol"/>
              </a:rPr>
              <a:t>M | F</a:t>
            </a:r>
          </a:p>
          <a:p>
            <a:pPr algn="ctr">
              <a:buNone/>
            </a:pPr>
            <a:endParaRPr lang="en-US" sz="2800" dirty="0" smtClean="0">
              <a:latin typeface="Calibri" pitchFamily="34" charset="0"/>
              <a:sym typeface="Symbol"/>
            </a:endParaRPr>
          </a:p>
        </p:txBody>
      </p:sp>
      <p:sp>
        <p:nvSpPr>
          <p:cNvPr id="5" name="Rounded Rectangular Callout 4"/>
          <p:cNvSpPr/>
          <p:nvPr/>
        </p:nvSpPr>
        <p:spPr bwMode="auto">
          <a:xfrm>
            <a:off x="1625600" y="2357120"/>
            <a:ext cx="2479040" cy="843280"/>
          </a:xfrm>
          <a:prstGeom prst="wedgeRoundRectCallout">
            <a:avLst>
              <a:gd name="adj1" fmla="val 49411"/>
              <a:gd name="adj2" fmla="val -90227"/>
              <a:gd name="adj3" fmla="val 16667"/>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Segoe" pitchFamily="34" charset="0"/>
              </a:rPr>
              <a:t>P</a:t>
            </a:r>
            <a:r>
              <a:rPr kumimoji="0" lang="en-US" sz="2800" b="0" i="0" u="none" strike="noStrike" cap="none" normalizeH="0" baseline="0" dirty="0" smtClean="0">
                <a:solidFill>
                  <a:schemeClr val="bg1"/>
                </a:solidFill>
                <a:latin typeface="Segoe" pitchFamily="34" charset="0"/>
              </a:rPr>
              <a:t>artial model</a:t>
            </a:r>
          </a:p>
        </p:txBody>
      </p:sp>
      <p:sp>
        <p:nvSpPr>
          <p:cNvPr id="6" name="Rounded Rectangular Callout 5"/>
          <p:cNvSpPr/>
          <p:nvPr/>
        </p:nvSpPr>
        <p:spPr bwMode="auto">
          <a:xfrm>
            <a:off x="4856480" y="2570480"/>
            <a:ext cx="3037840" cy="843280"/>
          </a:xfrm>
          <a:prstGeom prst="wedgeRoundRectCallout">
            <a:avLst>
              <a:gd name="adj1" fmla="val -46491"/>
              <a:gd name="adj2" fmla="val -120347"/>
              <a:gd name="adj3" fmla="val 16667"/>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Segoe" pitchFamily="34" charset="0"/>
              </a:rPr>
              <a:t>Set of clauses</a:t>
            </a:r>
            <a:endParaRPr kumimoji="0" lang="en-US" sz="2800" b="0" i="0" u="none" strike="noStrike" cap="none" normalizeH="0" baseline="0" dirty="0" smtClean="0">
              <a:solidFill>
                <a:schemeClr val="bg1"/>
              </a:solidFill>
              <a:latin typeface="Segoe" pitchFamily="34" charset="0"/>
            </a:endParaRPr>
          </a:p>
        </p:txBody>
      </p:sp>
    </p:spTree>
    <p:extLst>
      <p:ext uri="{BB962C8B-B14F-4D97-AF65-F5344CB8AC3E}">
        <p14:creationId xmlns:p14="http://schemas.microsoft.com/office/powerpoint/2010/main" val="728551711"/>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smtClean="0">
                <a:latin typeface="Calibri" pitchFamily="34" charset="0"/>
                <a:sym typeface="Symbol"/>
              </a:rPr>
              <a:t>DPLL</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3" name="Text Placeholder 2"/>
          <p:cNvSpPr>
            <a:spLocks noGrp="1"/>
          </p:cNvSpPr>
          <p:nvPr>
            <p:ph type="body" sz="quarter" idx="4294967295"/>
          </p:nvPr>
        </p:nvSpPr>
        <p:spPr>
          <a:xfrm>
            <a:off x="389877" y="1665303"/>
            <a:ext cx="8382000" cy="429348"/>
          </a:xfrm>
        </p:spPr>
        <p:txBody>
          <a:bodyPr/>
          <a:lstStyle/>
          <a:p>
            <a:pPr>
              <a:buNone/>
            </a:pPr>
            <a:r>
              <a:rPr lang="en-US" sz="3100" dirty="0" smtClean="0">
                <a:solidFill>
                  <a:srgbClr val="FF0000"/>
                </a:solidFill>
                <a:latin typeface="Calibri" pitchFamily="34" charset="0"/>
                <a:sym typeface="Symbol"/>
              </a:rPr>
              <a:t>Guessing</a:t>
            </a:r>
          </a:p>
        </p:txBody>
      </p:sp>
      <p:sp>
        <p:nvSpPr>
          <p:cNvPr id="5" name="Rectangle 4"/>
          <p:cNvSpPr/>
          <p:nvPr/>
        </p:nvSpPr>
        <p:spPr>
          <a:xfrm>
            <a:off x="0" y="3764747"/>
            <a:ext cx="4094480" cy="523220"/>
          </a:xfrm>
          <a:prstGeom prst="rect">
            <a:avLst/>
          </a:prstGeom>
        </p:spPr>
        <p:txBody>
          <a:bodyPr wrap="square">
            <a:spAutoFit/>
          </a:bodyPr>
          <a:lstStyle/>
          <a:p>
            <a:pPr lvl="1">
              <a:buNone/>
            </a:pPr>
            <a:r>
              <a:rPr lang="en-US" sz="2800" dirty="0" smtClean="0">
                <a:solidFill>
                  <a:schemeClr val="bg1"/>
                </a:solidFill>
                <a:latin typeface="Calibri" pitchFamily="34" charset="0"/>
                <a:sym typeface="Symbol"/>
              </a:rPr>
              <a:t> p, </a:t>
            </a:r>
            <a:r>
              <a:rPr lang="en-US" sz="2800" dirty="0" smtClean="0">
                <a:solidFill>
                  <a:srgbClr val="FF0000"/>
                </a:solidFill>
                <a:latin typeface="Calibri" pitchFamily="34" charset="0"/>
                <a:sym typeface="Symbol"/>
              </a:rPr>
              <a:t>q </a:t>
            </a:r>
            <a:r>
              <a:rPr lang="en-US" sz="2800" dirty="0" smtClean="0">
                <a:solidFill>
                  <a:schemeClr val="bg1"/>
                </a:solidFill>
                <a:latin typeface="Calibri" pitchFamily="34" charset="0"/>
                <a:sym typeface="Symbol"/>
              </a:rPr>
              <a:t>| p  q, q  r</a:t>
            </a:r>
          </a:p>
        </p:txBody>
      </p:sp>
      <p:sp>
        <p:nvSpPr>
          <p:cNvPr id="7" name="Down Arrow 6"/>
          <p:cNvSpPr/>
          <p:nvPr/>
        </p:nvSpPr>
        <p:spPr bwMode="auto">
          <a:xfrm>
            <a:off x="2082800" y="2763520"/>
            <a:ext cx="538480" cy="883920"/>
          </a:xfrm>
          <a:prstGeom prst="downArrow">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Rectangle 7"/>
          <p:cNvSpPr/>
          <p:nvPr/>
        </p:nvSpPr>
        <p:spPr>
          <a:xfrm>
            <a:off x="539322" y="2181870"/>
            <a:ext cx="3289683" cy="954107"/>
          </a:xfrm>
          <a:prstGeom prst="rect">
            <a:avLst/>
          </a:prstGeom>
        </p:spPr>
        <p:txBody>
          <a:bodyPr wrap="none">
            <a:spAutoFit/>
          </a:bodyPr>
          <a:lstStyle/>
          <a:p>
            <a:pPr lvl="1"/>
            <a:r>
              <a:rPr lang="en-US" sz="2800" dirty="0" smtClean="0">
                <a:solidFill>
                  <a:schemeClr val="bg1"/>
                </a:solidFill>
                <a:latin typeface="Calibri" pitchFamily="34" charset="0"/>
                <a:sym typeface="Symbol"/>
              </a:rPr>
              <a:t> p  |  p  q, q  r</a:t>
            </a:r>
          </a:p>
          <a:p>
            <a:pPr lvl="1">
              <a:buNone/>
            </a:pPr>
            <a:endParaRPr lang="en-US" sz="2800" dirty="0" smtClean="0">
              <a:solidFill>
                <a:schemeClr val="bg1"/>
              </a:solidFill>
              <a:latin typeface="Calibri" pitchFamily="34" charset="0"/>
              <a:sym typeface="Symbol"/>
            </a:endParaRPr>
          </a:p>
        </p:txBody>
      </p:sp>
    </p:spTree>
    <p:extLst>
      <p:ext uri="{BB962C8B-B14F-4D97-AF65-F5344CB8AC3E}">
        <p14:creationId xmlns:p14="http://schemas.microsoft.com/office/powerpoint/2010/main" val="2898918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smtClean="0">
                <a:latin typeface="Calibri" pitchFamily="34" charset="0"/>
                <a:sym typeface="Symbol"/>
              </a:rPr>
              <a:t>DPLL</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3" name="Text Placeholder 2"/>
          <p:cNvSpPr>
            <a:spLocks noGrp="1"/>
          </p:cNvSpPr>
          <p:nvPr>
            <p:ph type="body" sz="quarter" idx="4294967295"/>
          </p:nvPr>
        </p:nvSpPr>
        <p:spPr>
          <a:xfrm>
            <a:off x="389877" y="1665303"/>
            <a:ext cx="8382000" cy="429348"/>
          </a:xfrm>
        </p:spPr>
        <p:txBody>
          <a:bodyPr/>
          <a:lstStyle/>
          <a:p>
            <a:pPr>
              <a:buNone/>
            </a:pPr>
            <a:r>
              <a:rPr lang="en-US" sz="3100" dirty="0" smtClean="0">
                <a:solidFill>
                  <a:srgbClr val="FF0000"/>
                </a:solidFill>
                <a:latin typeface="Calibri" pitchFamily="34" charset="0"/>
                <a:sym typeface="Symbol"/>
              </a:rPr>
              <a:t>Deducing</a:t>
            </a:r>
          </a:p>
        </p:txBody>
      </p:sp>
      <p:sp>
        <p:nvSpPr>
          <p:cNvPr id="5" name="Rectangle 4"/>
          <p:cNvSpPr/>
          <p:nvPr/>
        </p:nvSpPr>
        <p:spPr>
          <a:xfrm>
            <a:off x="335280" y="3734267"/>
            <a:ext cx="4094480" cy="523220"/>
          </a:xfrm>
          <a:prstGeom prst="rect">
            <a:avLst/>
          </a:prstGeom>
        </p:spPr>
        <p:txBody>
          <a:bodyPr wrap="square">
            <a:spAutoFit/>
          </a:bodyPr>
          <a:lstStyle/>
          <a:p>
            <a:pPr lvl="1">
              <a:buNone/>
            </a:pPr>
            <a:r>
              <a:rPr lang="en-US" sz="2800" dirty="0" smtClean="0">
                <a:solidFill>
                  <a:schemeClr val="bg1"/>
                </a:solidFill>
                <a:latin typeface="Calibri" pitchFamily="34" charset="0"/>
                <a:sym typeface="Symbol"/>
              </a:rPr>
              <a:t> p, </a:t>
            </a:r>
            <a:r>
              <a:rPr lang="en-US" sz="2800" dirty="0" smtClean="0">
                <a:solidFill>
                  <a:srgbClr val="FF0000"/>
                </a:solidFill>
                <a:latin typeface="Calibri" pitchFamily="34" charset="0"/>
                <a:sym typeface="Symbol"/>
              </a:rPr>
              <a:t>s</a:t>
            </a:r>
            <a:r>
              <a:rPr lang="en-US" sz="2800" dirty="0" smtClean="0">
                <a:solidFill>
                  <a:schemeClr val="bg1"/>
                </a:solidFill>
                <a:latin typeface="Calibri" pitchFamily="34" charset="0"/>
                <a:sym typeface="Symbol"/>
              </a:rPr>
              <a:t>| p  q, p  s</a:t>
            </a:r>
          </a:p>
        </p:txBody>
      </p:sp>
      <p:sp>
        <p:nvSpPr>
          <p:cNvPr id="7" name="Down Arrow 6"/>
          <p:cNvSpPr/>
          <p:nvPr/>
        </p:nvSpPr>
        <p:spPr bwMode="auto">
          <a:xfrm>
            <a:off x="2082800" y="2763520"/>
            <a:ext cx="538480" cy="883920"/>
          </a:xfrm>
          <a:prstGeom prst="downArrow">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Rectangle 7"/>
          <p:cNvSpPr/>
          <p:nvPr/>
        </p:nvSpPr>
        <p:spPr>
          <a:xfrm>
            <a:off x="539322" y="2181870"/>
            <a:ext cx="3289683" cy="954107"/>
          </a:xfrm>
          <a:prstGeom prst="rect">
            <a:avLst/>
          </a:prstGeom>
        </p:spPr>
        <p:txBody>
          <a:bodyPr wrap="none">
            <a:spAutoFit/>
          </a:bodyPr>
          <a:lstStyle/>
          <a:p>
            <a:pPr lvl="1"/>
            <a:r>
              <a:rPr lang="en-US" sz="2800" dirty="0" smtClean="0">
                <a:solidFill>
                  <a:schemeClr val="bg1"/>
                </a:solidFill>
                <a:latin typeface="Calibri" pitchFamily="34" charset="0"/>
                <a:sym typeface="Symbol"/>
              </a:rPr>
              <a:t> </a:t>
            </a:r>
            <a:r>
              <a:rPr lang="en-US" sz="2800" dirty="0" smtClean="0">
                <a:solidFill>
                  <a:srgbClr val="FF0000"/>
                </a:solidFill>
                <a:latin typeface="Calibri" pitchFamily="34" charset="0"/>
                <a:sym typeface="Symbol"/>
              </a:rPr>
              <a:t>p </a:t>
            </a:r>
            <a:r>
              <a:rPr lang="en-US" sz="2800" dirty="0" smtClean="0">
                <a:solidFill>
                  <a:schemeClr val="bg1"/>
                </a:solidFill>
                <a:latin typeface="Calibri" pitchFamily="34" charset="0"/>
                <a:sym typeface="Symbol"/>
              </a:rPr>
              <a:t> |  p  q, </a:t>
            </a:r>
            <a:r>
              <a:rPr lang="en-US" sz="2800" dirty="0" smtClean="0">
                <a:solidFill>
                  <a:srgbClr val="FF0000"/>
                </a:solidFill>
                <a:latin typeface="Calibri" pitchFamily="34" charset="0"/>
                <a:sym typeface="Symbol"/>
              </a:rPr>
              <a:t>p</a:t>
            </a:r>
            <a:r>
              <a:rPr lang="en-US" sz="2800" dirty="0" smtClean="0">
                <a:solidFill>
                  <a:schemeClr val="bg1"/>
                </a:solidFill>
                <a:latin typeface="Calibri" pitchFamily="34" charset="0"/>
                <a:sym typeface="Symbol"/>
              </a:rPr>
              <a:t>  s</a:t>
            </a:r>
          </a:p>
          <a:p>
            <a:pPr lvl="1">
              <a:buNone/>
            </a:pPr>
            <a:endParaRPr lang="en-US" sz="2800" dirty="0" smtClean="0">
              <a:solidFill>
                <a:schemeClr val="bg1"/>
              </a:solidFill>
              <a:latin typeface="Calibri" pitchFamily="34" charset="0"/>
              <a:sym typeface="Symbol"/>
            </a:endParaRPr>
          </a:p>
        </p:txBody>
      </p:sp>
    </p:spTree>
    <p:extLst>
      <p:ext uri="{BB962C8B-B14F-4D97-AF65-F5344CB8AC3E}">
        <p14:creationId xmlns:p14="http://schemas.microsoft.com/office/powerpoint/2010/main" val="510202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smtClean="0">
                <a:latin typeface="Calibri" pitchFamily="34" charset="0"/>
                <a:sym typeface="Symbol"/>
              </a:rPr>
              <a:t>DPLL</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3" name="Text Placeholder 2"/>
          <p:cNvSpPr>
            <a:spLocks noGrp="1"/>
          </p:cNvSpPr>
          <p:nvPr>
            <p:ph type="body" sz="quarter" idx="4294967295"/>
          </p:nvPr>
        </p:nvSpPr>
        <p:spPr>
          <a:xfrm>
            <a:off x="389877" y="1665303"/>
            <a:ext cx="8382000" cy="429348"/>
          </a:xfrm>
        </p:spPr>
        <p:txBody>
          <a:bodyPr/>
          <a:lstStyle/>
          <a:p>
            <a:pPr>
              <a:buNone/>
            </a:pPr>
            <a:r>
              <a:rPr lang="en-US" sz="3100" dirty="0" smtClean="0">
                <a:solidFill>
                  <a:srgbClr val="FF0000"/>
                </a:solidFill>
                <a:latin typeface="Calibri" pitchFamily="34" charset="0"/>
                <a:sym typeface="Symbol"/>
              </a:rPr>
              <a:t>Backtracking</a:t>
            </a:r>
          </a:p>
        </p:txBody>
      </p:sp>
      <p:sp>
        <p:nvSpPr>
          <p:cNvPr id="5" name="Rectangle 4"/>
          <p:cNvSpPr/>
          <p:nvPr/>
        </p:nvSpPr>
        <p:spPr>
          <a:xfrm>
            <a:off x="934719" y="3785067"/>
            <a:ext cx="4823529" cy="523220"/>
          </a:xfrm>
          <a:prstGeom prst="rect">
            <a:avLst/>
          </a:prstGeom>
        </p:spPr>
        <p:txBody>
          <a:bodyPr wrap="square">
            <a:spAutoFit/>
          </a:bodyPr>
          <a:lstStyle/>
          <a:p>
            <a:pPr lvl="1">
              <a:buNone/>
            </a:pPr>
            <a:r>
              <a:rPr lang="en-US" sz="2800" dirty="0" smtClean="0">
                <a:solidFill>
                  <a:schemeClr val="bg1"/>
                </a:solidFill>
                <a:latin typeface="Calibri" pitchFamily="34" charset="0"/>
                <a:sym typeface="Symbol"/>
              </a:rPr>
              <a:t> p, </a:t>
            </a:r>
            <a:r>
              <a:rPr lang="en-US" sz="2800" dirty="0" smtClean="0">
                <a:solidFill>
                  <a:srgbClr val="FF0000"/>
                </a:solidFill>
                <a:latin typeface="Calibri" pitchFamily="34" charset="0"/>
                <a:sym typeface="Symbol"/>
              </a:rPr>
              <a:t>s</a:t>
            </a:r>
            <a:r>
              <a:rPr lang="en-US" sz="2800" dirty="0" smtClean="0">
                <a:solidFill>
                  <a:schemeClr val="bg1"/>
                </a:solidFill>
                <a:latin typeface="Calibri" pitchFamily="34" charset="0"/>
                <a:sym typeface="Symbol"/>
              </a:rPr>
              <a:t>| p  q, s  q, </a:t>
            </a:r>
            <a:r>
              <a:rPr lang="en-US" sz="2800" dirty="0" smtClean="0">
                <a:solidFill>
                  <a:srgbClr val="FF0000"/>
                </a:solidFill>
                <a:latin typeface="Calibri" pitchFamily="34" charset="0"/>
                <a:sym typeface="Symbol"/>
              </a:rPr>
              <a:t>p q</a:t>
            </a:r>
            <a:endParaRPr lang="en-US" sz="2800" dirty="0" smtClean="0">
              <a:solidFill>
                <a:schemeClr val="bg1"/>
              </a:solidFill>
              <a:latin typeface="Calibri" pitchFamily="34" charset="0"/>
              <a:sym typeface="Symbol"/>
            </a:endParaRPr>
          </a:p>
        </p:txBody>
      </p:sp>
      <p:sp>
        <p:nvSpPr>
          <p:cNvPr id="7" name="Down Arrow 6"/>
          <p:cNvSpPr/>
          <p:nvPr/>
        </p:nvSpPr>
        <p:spPr bwMode="auto">
          <a:xfrm>
            <a:off x="2082800" y="2763520"/>
            <a:ext cx="538480" cy="883920"/>
          </a:xfrm>
          <a:prstGeom prst="downArrow">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Rectangle 7"/>
          <p:cNvSpPr/>
          <p:nvPr/>
        </p:nvSpPr>
        <p:spPr>
          <a:xfrm>
            <a:off x="539322" y="2181870"/>
            <a:ext cx="5440528" cy="954107"/>
          </a:xfrm>
          <a:prstGeom prst="rect">
            <a:avLst/>
          </a:prstGeom>
        </p:spPr>
        <p:txBody>
          <a:bodyPr wrap="none">
            <a:spAutoFit/>
          </a:bodyPr>
          <a:lstStyle/>
          <a:p>
            <a:pPr lvl="1"/>
            <a:r>
              <a:rPr lang="en-US" sz="2800" dirty="0" smtClean="0">
                <a:solidFill>
                  <a:schemeClr val="bg1"/>
                </a:solidFill>
                <a:latin typeface="Calibri" pitchFamily="34" charset="0"/>
                <a:sym typeface="Symbol"/>
              </a:rPr>
              <a:t> </a:t>
            </a:r>
            <a:r>
              <a:rPr lang="en-US" sz="2800" dirty="0" smtClean="0">
                <a:solidFill>
                  <a:srgbClr val="FF0000"/>
                </a:solidFill>
                <a:latin typeface="Calibri" pitchFamily="34" charset="0"/>
                <a:sym typeface="Symbol"/>
              </a:rPr>
              <a:t>p</a:t>
            </a:r>
            <a:r>
              <a:rPr lang="en-US" sz="2800" dirty="0" smtClean="0">
                <a:solidFill>
                  <a:schemeClr val="bg1"/>
                </a:solidFill>
                <a:latin typeface="Calibri" pitchFamily="34" charset="0"/>
                <a:sym typeface="Symbol"/>
              </a:rPr>
              <a:t>, s,</a:t>
            </a:r>
            <a:r>
              <a:rPr lang="en-US" sz="2800" dirty="0" smtClean="0">
                <a:solidFill>
                  <a:srgbClr val="FF0000"/>
                </a:solidFill>
                <a:latin typeface="Calibri" pitchFamily="34" charset="0"/>
                <a:sym typeface="Symbol"/>
              </a:rPr>
              <a:t>  q </a:t>
            </a:r>
            <a:r>
              <a:rPr lang="en-US" sz="2800" dirty="0" smtClean="0">
                <a:solidFill>
                  <a:schemeClr val="bg1"/>
                </a:solidFill>
                <a:latin typeface="Calibri" pitchFamily="34" charset="0"/>
                <a:sym typeface="Symbol"/>
              </a:rPr>
              <a:t> |  p  q, s  q, </a:t>
            </a:r>
            <a:r>
              <a:rPr lang="en-US" sz="2800" dirty="0" smtClean="0">
                <a:solidFill>
                  <a:srgbClr val="FF0000"/>
                </a:solidFill>
                <a:latin typeface="Calibri" pitchFamily="34" charset="0"/>
                <a:sym typeface="Symbol"/>
              </a:rPr>
              <a:t>p q</a:t>
            </a:r>
          </a:p>
          <a:p>
            <a:pPr lvl="1">
              <a:buNone/>
            </a:pPr>
            <a:endParaRPr lang="en-US" sz="2800" dirty="0" smtClean="0">
              <a:solidFill>
                <a:schemeClr val="bg1"/>
              </a:solidFill>
              <a:latin typeface="Calibri" pitchFamily="34" charset="0"/>
              <a:sym typeface="Symbol"/>
            </a:endParaRPr>
          </a:p>
        </p:txBody>
      </p:sp>
    </p:spTree>
    <p:extLst>
      <p:ext uri="{BB962C8B-B14F-4D97-AF65-F5344CB8AC3E}">
        <p14:creationId xmlns:p14="http://schemas.microsoft.com/office/powerpoint/2010/main" val="29010635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mtClean="0">
                <a:sym typeface="Symbol"/>
              </a:rPr>
              <a:t>Modern </a:t>
            </a:r>
            <a:r>
              <a:rPr smtClean="0">
                <a:latin typeface="Calibri" pitchFamily="34" charset="0"/>
                <a:sym typeface="Symbol"/>
              </a:rPr>
              <a:t>DPLL</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3" name="Text Placeholder 2"/>
          <p:cNvSpPr>
            <a:spLocks noGrp="1"/>
          </p:cNvSpPr>
          <p:nvPr>
            <p:ph type="body" sz="quarter" idx="4294967295"/>
          </p:nvPr>
        </p:nvSpPr>
        <p:spPr>
          <a:xfrm>
            <a:off x="389877" y="1665303"/>
            <a:ext cx="8382000" cy="2003625"/>
          </a:xfrm>
        </p:spPr>
        <p:txBody>
          <a:bodyPr/>
          <a:lstStyle/>
          <a:p>
            <a:r>
              <a:rPr lang="en-US" sz="3100" dirty="0" smtClean="0">
                <a:latin typeface="Calibri" pitchFamily="34" charset="0"/>
                <a:sym typeface="Symbol"/>
              </a:rPr>
              <a:t>Efficien</a:t>
            </a:r>
            <a:r>
              <a:rPr lang="en-US" sz="3100" dirty="0" smtClean="0">
                <a:sym typeface="Symbol"/>
              </a:rPr>
              <a:t>t indexing (two-watch literal)</a:t>
            </a:r>
          </a:p>
          <a:p>
            <a:r>
              <a:rPr lang="en-US" sz="3100" dirty="0" smtClean="0">
                <a:latin typeface="Calibri" pitchFamily="34" charset="0"/>
                <a:sym typeface="Symbol"/>
              </a:rPr>
              <a:t>Non-chronological backtracking (</a:t>
            </a:r>
            <a:r>
              <a:rPr lang="en-US" sz="3100" dirty="0" err="1" smtClean="0">
                <a:latin typeface="Calibri" pitchFamily="34" charset="0"/>
                <a:sym typeface="Symbol"/>
              </a:rPr>
              <a:t>backjumping</a:t>
            </a:r>
            <a:r>
              <a:rPr lang="en-US" sz="3100" dirty="0" smtClean="0">
                <a:latin typeface="Calibri" pitchFamily="34" charset="0"/>
                <a:sym typeface="Symbol"/>
              </a:rPr>
              <a:t>)</a:t>
            </a:r>
          </a:p>
          <a:p>
            <a:r>
              <a:rPr lang="en-US" sz="3100" dirty="0" smtClean="0">
                <a:sym typeface="Symbol"/>
              </a:rPr>
              <a:t>L</a:t>
            </a:r>
            <a:r>
              <a:rPr lang="en-US" sz="3100" dirty="0" smtClean="0">
                <a:latin typeface="Calibri" pitchFamily="34" charset="0"/>
                <a:sym typeface="Symbol"/>
              </a:rPr>
              <a:t>emma learning</a:t>
            </a:r>
          </a:p>
          <a:p>
            <a:pPr marL="0" indent="0">
              <a:buNone/>
            </a:pPr>
            <a:endParaRPr lang="en-US" sz="3100" dirty="0">
              <a:sym typeface="Symbol"/>
            </a:endParaRPr>
          </a:p>
        </p:txBody>
      </p:sp>
    </p:spTree>
    <p:extLst>
      <p:ext uri="{BB962C8B-B14F-4D97-AF65-F5344CB8AC3E}">
        <p14:creationId xmlns:p14="http://schemas.microsoft.com/office/powerpoint/2010/main" val="3281178839"/>
      </p:ext>
    </p:extLst>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ym typeface="Symbol"/>
              </a:rPr>
              <a:t>SAT + Theory solvers</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4" name="Content Placeholder 2"/>
          <p:cNvSpPr>
            <a:spLocks noGrp="1"/>
          </p:cNvSpPr>
          <p:nvPr>
            <p:ph idx="1"/>
          </p:nvPr>
        </p:nvSpPr>
        <p:spPr/>
        <p:txBody>
          <a:bodyPr/>
          <a:lstStyle/>
          <a:p>
            <a:pPr algn="ctr">
              <a:buNone/>
            </a:pPr>
            <a:r>
              <a:rPr lang="en-US" b="1" dirty="0" smtClean="0">
                <a:solidFill>
                  <a:srgbClr val="FF0000"/>
                </a:solidFill>
              </a:rPr>
              <a:t>Basic Idea</a:t>
            </a:r>
          </a:p>
        </p:txBody>
      </p:sp>
      <p:sp>
        <p:nvSpPr>
          <p:cNvPr id="5" name="Content Placeholder 2"/>
          <p:cNvSpPr txBox="1">
            <a:spLocks/>
          </p:cNvSpPr>
          <p:nvPr/>
        </p:nvSpPr>
        <p:spPr>
          <a:xfrm>
            <a:off x="409041" y="1855882"/>
            <a:ext cx="8382000" cy="332399"/>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rPr>
              <a:t>x</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rPr>
              <a:t> </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0, y = x + 1, (y &gt; 2  y &lt; 1) </a:t>
            </a:r>
            <a:endPar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6" name="Content Placeholder 2"/>
          <p:cNvSpPr txBox="1">
            <a:spLocks/>
          </p:cNvSpPr>
          <p:nvPr/>
        </p:nvSpPr>
        <p:spPr>
          <a:xfrm>
            <a:off x="2156156" y="3127499"/>
            <a:ext cx="2174443" cy="332399"/>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2</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4</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a:t>
            </a:r>
          </a:p>
        </p:txBody>
      </p:sp>
      <p:sp>
        <p:nvSpPr>
          <p:cNvPr id="7" name="Down Arrow 6"/>
          <p:cNvSpPr/>
          <p:nvPr/>
        </p:nvSpPr>
        <p:spPr bwMode="auto">
          <a:xfrm>
            <a:off x="4389120" y="2223828"/>
            <a:ext cx="416966" cy="66568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Content Placeholder 2"/>
          <p:cNvSpPr txBox="1">
            <a:spLocks/>
          </p:cNvSpPr>
          <p:nvPr/>
        </p:nvSpPr>
        <p:spPr>
          <a:xfrm>
            <a:off x="4915205" y="2389892"/>
            <a:ext cx="4044440" cy="332399"/>
          </a:xfrm>
          <a:prstGeom prst="rect">
            <a:avLst/>
          </a:prstGeom>
        </p:spPr>
        <p:txBody>
          <a:bodyPr vert="horz" wrap="square" lIns="0" tIns="0" rIns="0" bIns="0" rtlCol="0">
            <a:spAutoFit/>
          </a:bodyPr>
          <a:lstStyle/>
          <a:p>
            <a:pPr marL="384954" lvl="0" indent="-384954">
              <a:lnSpc>
                <a:spcPct val="90000"/>
              </a:lnSpc>
              <a:spcBef>
                <a:spcPct val="20000"/>
              </a:spcBef>
              <a:buSzPct val="90000"/>
              <a:defRPr/>
            </a:pPr>
            <a:r>
              <a:rPr lang="en-US" sz="2400" dirty="0" smtClean="0">
                <a:solidFill>
                  <a:schemeClr val="bg1"/>
                </a:solidFill>
                <a:latin typeface="Calibri" pitchFamily="34" charset="0"/>
              </a:rPr>
              <a:t>Abstract (aka “naming” atoms)</a:t>
            </a:r>
          </a:p>
        </p:txBody>
      </p:sp>
      <p:sp>
        <p:nvSpPr>
          <p:cNvPr id="9" name="Content Placeholder 2"/>
          <p:cNvSpPr txBox="1">
            <a:spLocks/>
          </p:cNvSpPr>
          <p:nvPr/>
        </p:nvSpPr>
        <p:spPr>
          <a:xfrm>
            <a:off x="4532374" y="3111650"/>
            <a:ext cx="3733801" cy="73866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 </a:t>
            </a:r>
            <a:r>
              <a:rPr lang="en-US" sz="2400" dirty="0" smtClean="0">
                <a:solidFill>
                  <a:schemeClr val="bg1"/>
                </a:solidFill>
                <a:latin typeface="Calibri" pitchFamily="34" charset="0"/>
                <a:sym typeface="Symbol"/>
              </a:rPr>
              <a:t> (</a:t>
            </a:r>
            <a:r>
              <a:rPr lang="en-US" sz="2400" dirty="0" smtClean="0">
                <a:solidFill>
                  <a:schemeClr val="bg1"/>
                </a:solidFill>
                <a:latin typeface="Calibri" pitchFamily="34" charset="0"/>
              </a:rPr>
              <a:t>x </a:t>
            </a:r>
            <a:r>
              <a:rPr lang="en-US" sz="2400" dirty="0" smtClean="0">
                <a:solidFill>
                  <a:schemeClr val="bg1"/>
                </a:solidFill>
                <a:latin typeface="Calibri" pitchFamily="34" charset="0"/>
                <a:sym typeface="Symbol"/>
              </a:rPr>
              <a:t> 0), p</a:t>
            </a:r>
            <a:r>
              <a:rPr lang="en-US" sz="2400" baseline="-25000" dirty="0" smtClean="0">
                <a:solidFill>
                  <a:schemeClr val="bg1"/>
                </a:solidFill>
                <a:latin typeface="Calibri" pitchFamily="34" charset="0"/>
                <a:sym typeface="Symbol"/>
              </a:rPr>
              <a:t>2 </a:t>
            </a:r>
            <a:r>
              <a:rPr lang="en-US" sz="2400" dirty="0" smtClean="0">
                <a:solidFill>
                  <a:schemeClr val="bg1"/>
                </a:solidFill>
                <a:latin typeface="Calibri" pitchFamily="34" charset="0"/>
                <a:sym typeface="Symbol"/>
              </a:rPr>
              <a:t> (y = x + 1), </a:t>
            </a:r>
          </a:p>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 </a:t>
            </a:r>
            <a:r>
              <a:rPr lang="en-US" sz="2400" dirty="0" smtClean="0">
                <a:solidFill>
                  <a:schemeClr val="bg1"/>
                </a:solidFill>
                <a:latin typeface="Calibri" pitchFamily="34" charset="0"/>
                <a:sym typeface="Symbol"/>
              </a:rPr>
              <a:t> (y</a:t>
            </a:r>
            <a:r>
              <a:rPr lang="en-US" sz="2400" dirty="0" smtClean="0">
                <a:solidFill>
                  <a:schemeClr val="bg1"/>
                </a:solidFill>
                <a:latin typeface="Calibri" pitchFamily="34" charset="0"/>
              </a:rPr>
              <a:t> </a:t>
            </a:r>
            <a:r>
              <a:rPr lang="en-US" sz="2400" dirty="0" smtClean="0">
                <a:solidFill>
                  <a:schemeClr val="bg1"/>
                </a:solidFill>
                <a:latin typeface="Calibri" pitchFamily="34" charset="0"/>
                <a:sym typeface="Symbol"/>
              </a:rPr>
              <a:t>&gt; 2), p</a:t>
            </a:r>
            <a:r>
              <a:rPr lang="en-US" sz="2400" baseline="-25000" dirty="0" smtClean="0">
                <a:solidFill>
                  <a:schemeClr val="bg1"/>
                </a:solidFill>
                <a:latin typeface="Calibri" pitchFamily="34" charset="0"/>
                <a:sym typeface="Symbol"/>
              </a:rPr>
              <a:t>4 </a:t>
            </a:r>
            <a:r>
              <a:rPr lang="en-US" sz="2400" dirty="0" smtClean="0">
                <a:solidFill>
                  <a:schemeClr val="bg1"/>
                </a:solidFill>
                <a:latin typeface="Calibri" pitchFamily="34" charset="0"/>
                <a:sym typeface="Symbol"/>
              </a:rPr>
              <a:t> (y</a:t>
            </a:r>
            <a:r>
              <a:rPr lang="en-US" sz="2400" dirty="0" smtClean="0">
                <a:solidFill>
                  <a:schemeClr val="bg1"/>
                </a:solidFill>
                <a:latin typeface="Calibri" pitchFamily="34" charset="0"/>
              </a:rPr>
              <a:t> &lt; 1</a:t>
            </a:r>
            <a:r>
              <a:rPr lang="en-US" sz="2400" dirty="0" smtClean="0">
                <a:solidFill>
                  <a:schemeClr val="bg1"/>
                </a:solidFill>
                <a:latin typeface="Calibri" pitchFamily="34" charset="0"/>
                <a:sym typeface="Symbol"/>
              </a:rPr>
              <a:t>)</a:t>
            </a:r>
            <a:endPar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Tree>
    <p:extLst>
      <p:ext uri="{BB962C8B-B14F-4D97-AF65-F5344CB8AC3E}">
        <p14:creationId xmlns:p14="http://schemas.microsoft.com/office/powerpoint/2010/main" val="251821121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09398"/>
          </a:xfrm>
        </p:spPr>
        <p:txBody>
          <a:bodyPr/>
          <a:lstStyle/>
          <a:p>
            <a:r>
              <a:rPr lang="en-US" sz="4400" dirty="0" smtClean="0"/>
              <a:t>Tools using the Z3 </a:t>
            </a:r>
            <a:r>
              <a:rPr lang="en-US" sz="4400" i="1" dirty="0" smtClean="0"/>
              <a:t>Decision Engine</a:t>
            </a:r>
            <a:endParaRPr lang="en-US" sz="4400" dirty="0"/>
          </a:p>
        </p:txBody>
      </p:sp>
      <p:pic>
        <p:nvPicPr>
          <p:cNvPr id="3655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0973" r="7591" b="5472"/>
          <a:stretch/>
        </p:blipFill>
        <p:spPr bwMode="auto">
          <a:xfrm>
            <a:off x="-10085" y="1905000"/>
            <a:ext cx="9166964" cy="3320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2639114" y="3746297"/>
              <a:ext cx="864000" cy="749520"/>
            </p14:xfrm>
          </p:contentPart>
        </mc:Choice>
        <mc:Fallback xmlns="">
          <p:pic>
            <p:nvPicPr>
              <p:cNvPr id="3" name="Ink 2"/>
              <p:cNvPicPr/>
              <p:nvPr/>
            </p:nvPicPr>
            <p:blipFill>
              <a:blip r:embed="rId4"/>
              <a:stretch>
                <a:fillRect/>
              </a:stretch>
            </p:blipFill>
            <p:spPr>
              <a:xfrm>
                <a:off x="2584034" y="3631097"/>
                <a:ext cx="970560" cy="968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2035754" y="2030537"/>
              <a:ext cx="4557960" cy="2698200"/>
            </p14:xfrm>
          </p:contentPart>
        </mc:Choice>
        <mc:Fallback xmlns="">
          <p:pic>
            <p:nvPicPr>
              <p:cNvPr id="4" name="Ink 3"/>
              <p:cNvPicPr/>
              <p:nvPr/>
            </p:nvPicPr>
            <p:blipFill>
              <a:blip r:embed="rId6"/>
              <a:stretch>
                <a:fillRect/>
              </a:stretch>
            </p:blipFill>
            <p:spPr>
              <a:xfrm>
                <a:off x="1995794" y="1948817"/>
                <a:ext cx="4635720" cy="2876400"/>
              </a:xfrm>
              <a:prstGeom prst="rect">
                <a:avLst/>
              </a:prstGeom>
            </p:spPr>
          </p:pic>
        </mc:Fallback>
      </mc:AlternateContent>
      <p:sp>
        <p:nvSpPr>
          <p:cNvPr id="5" name="TextBox 4"/>
          <p:cNvSpPr txBox="1"/>
          <p:nvPr/>
        </p:nvSpPr>
        <p:spPr>
          <a:xfrm>
            <a:off x="2743200" y="5816889"/>
            <a:ext cx="4415761" cy="369332"/>
          </a:xfrm>
          <a:prstGeom prst="rect">
            <a:avLst/>
          </a:prstGeom>
          <a:noFill/>
        </p:spPr>
        <p:txBody>
          <a:bodyPr wrap="none" rtlCol="0">
            <a:spAutoFit/>
          </a:bodyPr>
          <a:lstStyle/>
          <a:p>
            <a:r>
              <a:rPr lang="en-US" dirty="0" smtClean="0">
                <a:solidFill>
                  <a:schemeClr val="bg1"/>
                </a:solidFill>
                <a:hlinkClick r:id="rId7"/>
              </a:rPr>
              <a:t>http://research.microsoft.com/projects/z3</a:t>
            </a:r>
            <a:r>
              <a:rPr lang="en-US" dirty="0" smtClean="0">
                <a:solidFill>
                  <a:schemeClr val="bg1"/>
                </a:solidFill>
              </a:rPr>
              <a:t> </a:t>
            </a:r>
          </a:p>
        </p:txBody>
      </p:sp>
    </p:spTree>
    <p:extLst>
      <p:ext uri="{BB962C8B-B14F-4D97-AF65-F5344CB8AC3E}">
        <p14:creationId xmlns:p14="http://schemas.microsoft.com/office/powerpoint/2010/main" val="2552404798"/>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ym typeface="Symbol"/>
              </a:rPr>
              <a:t>SAT + Theory solvers</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4" name="Content Placeholder 2"/>
          <p:cNvSpPr>
            <a:spLocks noGrp="1"/>
          </p:cNvSpPr>
          <p:nvPr>
            <p:ph idx="1"/>
          </p:nvPr>
        </p:nvSpPr>
        <p:spPr/>
        <p:txBody>
          <a:bodyPr/>
          <a:lstStyle/>
          <a:p>
            <a:pPr algn="ctr">
              <a:buNone/>
            </a:pPr>
            <a:r>
              <a:rPr lang="en-US" b="1" dirty="0" smtClean="0">
                <a:solidFill>
                  <a:srgbClr val="FF0000"/>
                </a:solidFill>
              </a:rPr>
              <a:t>Basic Idea</a:t>
            </a:r>
          </a:p>
        </p:txBody>
      </p:sp>
      <p:sp>
        <p:nvSpPr>
          <p:cNvPr id="5" name="Content Placeholder 2"/>
          <p:cNvSpPr txBox="1">
            <a:spLocks/>
          </p:cNvSpPr>
          <p:nvPr/>
        </p:nvSpPr>
        <p:spPr>
          <a:xfrm>
            <a:off x="409041" y="1855882"/>
            <a:ext cx="8382000" cy="332399"/>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rPr>
              <a:t>x</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rPr>
              <a:t> </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0, y = x + 1, (y &gt; 2  y &lt; 1) </a:t>
            </a:r>
            <a:endPar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6" name="Content Placeholder 2"/>
          <p:cNvSpPr txBox="1">
            <a:spLocks/>
          </p:cNvSpPr>
          <p:nvPr/>
        </p:nvSpPr>
        <p:spPr>
          <a:xfrm>
            <a:off x="2156156" y="3127499"/>
            <a:ext cx="2174443" cy="332399"/>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1</a:t>
            </a:r>
            <a:r>
              <a:rPr kumimoji="0" lang="en-US" sz="2400" i="0" u="none" strike="noStrike" kern="1200" cap="none" spc="0" normalizeH="0" noProof="0" dirty="0" smtClean="0">
                <a:ln>
                  <a:noFill/>
                </a:ln>
                <a:solidFill>
                  <a:srgbClr val="FF0000"/>
                </a:solidFill>
                <a:effectLst/>
                <a:uLnTx/>
                <a:uFillTx/>
                <a:latin typeface="Calibri" pitchFamily="34" charset="0"/>
                <a:ea typeface="+mn-ea"/>
                <a:cs typeface="+mn-cs"/>
                <a:sym typeface="Symbol"/>
              </a:rPr>
              <a:t>,  </a:t>
            </a: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2</a:t>
            </a:r>
            <a:r>
              <a:rPr kumimoji="0" lang="en-US" sz="2400" i="0" u="none" strike="noStrike" kern="1200" cap="none" spc="0" normalizeH="0" noProof="0" dirty="0" smtClean="0">
                <a:ln>
                  <a:noFill/>
                </a:ln>
                <a:solidFill>
                  <a:srgbClr val="FF0000"/>
                </a:solidFill>
                <a:effectLst/>
                <a:uLnTx/>
                <a:uFillTx/>
                <a:latin typeface="Calibri" pitchFamily="34" charset="0"/>
                <a:ea typeface="+mn-ea"/>
                <a:cs typeface="+mn-cs"/>
                <a:sym typeface="Symbol"/>
              </a:rPr>
              <a:t>, (</a:t>
            </a: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3</a:t>
            </a:r>
            <a:r>
              <a:rPr kumimoji="0" lang="en-US" sz="2400" i="0" u="none" strike="noStrike" kern="1200" cap="none" spc="0" normalizeH="0" noProof="0" dirty="0" smtClean="0">
                <a:ln>
                  <a:noFill/>
                </a:ln>
                <a:solidFill>
                  <a:srgbClr val="FF0000"/>
                </a:solidFill>
                <a:effectLst/>
                <a:uLnTx/>
                <a:uFillTx/>
                <a:latin typeface="Calibri" pitchFamily="34" charset="0"/>
                <a:ea typeface="+mn-ea"/>
                <a:cs typeface="+mn-cs"/>
                <a:sym typeface="Symbol"/>
              </a:rPr>
              <a:t>  </a:t>
            </a: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4</a:t>
            </a:r>
            <a:r>
              <a:rPr kumimoji="0" lang="en-US" sz="2400" i="0" u="none" strike="noStrike" kern="1200" cap="none" spc="0" normalizeH="0" noProof="0" dirty="0" smtClean="0">
                <a:ln>
                  <a:noFill/>
                </a:ln>
                <a:solidFill>
                  <a:srgbClr val="FF0000"/>
                </a:solidFill>
                <a:effectLst/>
                <a:uLnTx/>
                <a:uFillTx/>
                <a:latin typeface="Calibri" pitchFamily="34" charset="0"/>
                <a:ea typeface="+mn-ea"/>
                <a:cs typeface="+mn-cs"/>
                <a:sym typeface="Symbol"/>
              </a:rPr>
              <a:t>)</a:t>
            </a:r>
          </a:p>
        </p:txBody>
      </p:sp>
      <p:sp>
        <p:nvSpPr>
          <p:cNvPr id="7" name="Down Arrow 6"/>
          <p:cNvSpPr/>
          <p:nvPr/>
        </p:nvSpPr>
        <p:spPr bwMode="auto">
          <a:xfrm>
            <a:off x="4389120" y="2223828"/>
            <a:ext cx="416966" cy="66568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Content Placeholder 2"/>
          <p:cNvSpPr txBox="1">
            <a:spLocks/>
          </p:cNvSpPr>
          <p:nvPr/>
        </p:nvSpPr>
        <p:spPr>
          <a:xfrm>
            <a:off x="4915204" y="2389892"/>
            <a:ext cx="4228795" cy="332399"/>
          </a:xfrm>
          <a:prstGeom prst="rect">
            <a:avLst/>
          </a:prstGeom>
        </p:spPr>
        <p:txBody>
          <a:bodyPr vert="horz" wrap="square" lIns="0" tIns="0" rIns="0" bIns="0" rtlCol="0">
            <a:spAutoFit/>
          </a:bodyPr>
          <a:lstStyle/>
          <a:p>
            <a:pPr marL="384954" lvl="0" indent="-384954">
              <a:lnSpc>
                <a:spcPct val="90000"/>
              </a:lnSpc>
              <a:spcBef>
                <a:spcPct val="20000"/>
              </a:spcBef>
              <a:buSzPct val="90000"/>
              <a:defRPr/>
            </a:pPr>
            <a:r>
              <a:rPr lang="en-US" sz="2400" dirty="0" smtClean="0">
                <a:solidFill>
                  <a:schemeClr val="bg1"/>
                </a:solidFill>
                <a:latin typeface="Calibri" pitchFamily="34" charset="0"/>
              </a:rPr>
              <a:t>Abstract (aka “naming” atoms)</a:t>
            </a:r>
          </a:p>
        </p:txBody>
      </p:sp>
      <p:sp>
        <p:nvSpPr>
          <p:cNvPr id="9" name="Content Placeholder 2"/>
          <p:cNvSpPr txBox="1">
            <a:spLocks/>
          </p:cNvSpPr>
          <p:nvPr/>
        </p:nvSpPr>
        <p:spPr>
          <a:xfrm>
            <a:off x="4532374" y="3111650"/>
            <a:ext cx="3733801" cy="73866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 </a:t>
            </a:r>
            <a:r>
              <a:rPr lang="en-US" sz="2400" dirty="0" smtClean="0">
                <a:solidFill>
                  <a:schemeClr val="bg1"/>
                </a:solidFill>
                <a:latin typeface="Calibri" pitchFamily="34" charset="0"/>
                <a:sym typeface="Symbol"/>
              </a:rPr>
              <a:t> (</a:t>
            </a:r>
            <a:r>
              <a:rPr lang="en-US" sz="2400" dirty="0" smtClean="0">
                <a:solidFill>
                  <a:schemeClr val="bg1"/>
                </a:solidFill>
                <a:latin typeface="Calibri" pitchFamily="34" charset="0"/>
              </a:rPr>
              <a:t>x </a:t>
            </a:r>
            <a:r>
              <a:rPr lang="en-US" sz="2400" dirty="0" smtClean="0">
                <a:solidFill>
                  <a:schemeClr val="bg1"/>
                </a:solidFill>
                <a:latin typeface="Calibri" pitchFamily="34" charset="0"/>
                <a:sym typeface="Symbol"/>
              </a:rPr>
              <a:t> 0), p</a:t>
            </a:r>
            <a:r>
              <a:rPr lang="en-US" sz="2400" baseline="-25000" dirty="0" smtClean="0">
                <a:solidFill>
                  <a:schemeClr val="bg1"/>
                </a:solidFill>
                <a:latin typeface="Calibri" pitchFamily="34" charset="0"/>
                <a:sym typeface="Symbol"/>
              </a:rPr>
              <a:t>2 </a:t>
            </a:r>
            <a:r>
              <a:rPr lang="en-US" sz="2400" dirty="0" smtClean="0">
                <a:solidFill>
                  <a:schemeClr val="bg1"/>
                </a:solidFill>
                <a:latin typeface="Calibri" pitchFamily="34" charset="0"/>
                <a:sym typeface="Symbol"/>
              </a:rPr>
              <a:t> (y = x + 1), </a:t>
            </a:r>
          </a:p>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 </a:t>
            </a:r>
            <a:r>
              <a:rPr lang="en-US" sz="2400" dirty="0" smtClean="0">
                <a:solidFill>
                  <a:schemeClr val="bg1"/>
                </a:solidFill>
                <a:latin typeface="Calibri" pitchFamily="34" charset="0"/>
                <a:sym typeface="Symbol"/>
              </a:rPr>
              <a:t> (y</a:t>
            </a:r>
            <a:r>
              <a:rPr lang="en-US" sz="2400" dirty="0" smtClean="0">
                <a:solidFill>
                  <a:schemeClr val="bg1"/>
                </a:solidFill>
                <a:latin typeface="Calibri" pitchFamily="34" charset="0"/>
              </a:rPr>
              <a:t> </a:t>
            </a:r>
            <a:r>
              <a:rPr lang="en-US" sz="2400" dirty="0" smtClean="0">
                <a:solidFill>
                  <a:schemeClr val="bg1"/>
                </a:solidFill>
                <a:latin typeface="Calibri" pitchFamily="34" charset="0"/>
                <a:sym typeface="Symbol"/>
              </a:rPr>
              <a:t>&gt; 2), p</a:t>
            </a:r>
            <a:r>
              <a:rPr lang="en-US" sz="2400" baseline="-25000" dirty="0" smtClean="0">
                <a:solidFill>
                  <a:schemeClr val="bg1"/>
                </a:solidFill>
                <a:latin typeface="Calibri" pitchFamily="34" charset="0"/>
                <a:sym typeface="Symbol"/>
              </a:rPr>
              <a:t>4 </a:t>
            </a:r>
            <a:r>
              <a:rPr lang="en-US" sz="2400" dirty="0" smtClean="0">
                <a:solidFill>
                  <a:schemeClr val="bg1"/>
                </a:solidFill>
                <a:latin typeface="Calibri" pitchFamily="34" charset="0"/>
                <a:sym typeface="Symbol"/>
              </a:rPr>
              <a:t> (y</a:t>
            </a:r>
            <a:r>
              <a:rPr lang="en-US" sz="2400" dirty="0" smtClean="0">
                <a:solidFill>
                  <a:schemeClr val="bg1"/>
                </a:solidFill>
                <a:latin typeface="Calibri" pitchFamily="34" charset="0"/>
              </a:rPr>
              <a:t> &lt; 1</a:t>
            </a:r>
            <a:r>
              <a:rPr lang="en-US" sz="2400" dirty="0" smtClean="0">
                <a:solidFill>
                  <a:schemeClr val="bg1"/>
                </a:solidFill>
                <a:latin typeface="Calibri" pitchFamily="34" charset="0"/>
                <a:sym typeface="Symbol"/>
              </a:rPr>
              <a:t>)</a:t>
            </a:r>
            <a:endPar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10" name="Rounded Rectangle 9"/>
          <p:cNvSpPr/>
          <p:nvPr/>
        </p:nvSpPr>
        <p:spPr bwMode="auto">
          <a:xfrm>
            <a:off x="1038757" y="4235511"/>
            <a:ext cx="1799539" cy="1002182"/>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rPr>
              <a:t>SAT </a:t>
            </a:r>
          </a:p>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rPr>
              <a:t>Solver</a:t>
            </a:r>
            <a:endParaRPr kumimoji="0" lang="en-US" sz="2400" b="0" i="0" u="none" strike="noStrike" cap="none" normalizeH="0" baseline="0" dirty="0" smtClean="0">
              <a:solidFill>
                <a:schemeClr val="bg1"/>
              </a:solidFill>
              <a:latin typeface="Calibri" pitchFamily="34" charset="0"/>
            </a:endParaRPr>
          </a:p>
        </p:txBody>
      </p:sp>
      <p:sp>
        <p:nvSpPr>
          <p:cNvPr id="11" name="Down Arrow 10"/>
          <p:cNvSpPr/>
          <p:nvPr/>
        </p:nvSpPr>
        <p:spPr bwMode="auto">
          <a:xfrm rot="2413226">
            <a:off x="2449971" y="3486351"/>
            <a:ext cx="416966" cy="68496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Tree>
    <p:extLst>
      <p:ext uri="{BB962C8B-B14F-4D97-AF65-F5344CB8AC3E}">
        <p14:creationId xmlns:p14="http://schemas.microsoft.com/office/powerpoint/2010/main" val="2941674866"/>
      </p:ext>
    </p:extLst>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ym typeface="Symbol"/>
              </a:rPr>
              <a:t>SAT + Theory solvers</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4" name="Content Placeholder 2"/>
          <p:cNvSpPr>
            <a:spLocks noGrp="1"/>
          </p:cNvSpPr>
          <p:nvPr>
            <p:ph idx="1"/>
          </p:nvPr>
        </p:nvSpPr>
        <p:spPr/>
        <p:txBody>
          <a:bodyPr/>
          <a:lstStyle/>
          <a:p>
            <a:pPr algn="ctr">
              <a:buNone/>
            </a:pPr>
            <a:r>
              <a:rPr lang="en-US" b="1" dirty="0" smtClean="0">
                <a:solidFill>
                  <a:srgbClr val="FF0000"/>
                </a:solidFill>
              </a:rPr>
              <a:t>Basic Idea</a:t>
            </a:r>
          </a:p>
        </p:txBody>
      </p:sp>
      <p:sp>
        <p:nvSpPr>
          <p:cNvPr id="5" name="Content Placeholder 2"/>
          <p:cNvSpPr txBox="1">
            <a:spLocks/>
          </p:cNvSpPr>
          <p:nvPr/>
        </p:nvSpPr>
        <p:spPr>
          <a:xfrm>
            <a:off x="409041" y="1855882"/>
            <a:ext cx="8382000" cy="332399"/>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rPr>
              <a:t>x</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rPr>
              <a:t> </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0, y = x + 1, (y &gt; 2  y &lt; 1) </a:t>
            </a:r>
            <a:endPar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6" name="Content Placeholder 2"/>
          <p:cNvSpPr txBox="1">
            <a:spLocks/>
          </p:cNvSpPr>
          <p:nvPr/>
        </p:nvSpPr>
        <p:spPr>
          <a:xfrm>
            <a:off x="2156156" y="3127499"/>
            <a:ext cx="2174443" cy="332399"/>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1</a:t>
            </a:r>
            <a:r>
              <a:rPr kumimoji="0" lang="en-US" sz="2400" i="0" u="none" strike="noStrike" kern="1200" cap="none" spc="0" normalizeH="0" noProof="0" dirty="0" smtClean="0">
                <a:ln>
                  <a:noFill/>
                </a:ln>
                <a:solidFill>
                  <a:srgbClr val="FF0000"/>
                </a:solidFill>
                <a:effectLst/>
                <a:uLnTx/>
                <a:uFillTx/>
                <a:latin typeface="Calibri" pitchFamily="34" charset="0"/>
                <a:ea typeface="+mn-ea"/>
                <a:cs typeface="+mn-cs"/>
                <a:sym typeface="Symbol"/>
              </a:rPr>
              <a:t>,  </a:t>
            </a: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2</a:t>
            </a:r>
            <a:r>
              <a:rPr kumimoji="0" lang="en-US" sz="2400" i="0" u="none" strike="noStrike" kern="1200" cap="none" spc="0" normalizeH="0" noProof="0" dirty="0" smtClean="0">
                <a:ln>
                  <a:noFill/>
                </a:ln>
                <a:solidFill>
                  <a:srgbClr val="FF0000"/>
                </a:solidFill>
                <a:effectLst/>
                <a:uLnTx/>
                <a:uFillTx/>
                <a:latin typeface="Calibri" pitchFamily="34" charset="0"/>
                <a:ea typeface="+mn-ea"/>
                <a:cs typeface="+mn-cs"/>
                <a:sym typeface="Symbol"/>
              </a:rPr>
              <a:t>, (</a:t>
            </a: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3</a:t>
            </a:r>
            <a:r>
              <a:rPr kumimoji="0" lang="en-US" sz="2400" i="0" u="none" strike="noStrike" kern="1200" cap="none" spc="0" normalizeH="0" noProof="0" dirty="0" smtClean="0">
                <a:ln>
                  <a:noFill/>
                </a:ln>
                <a:solidFill>
                  <a:srgbClr val="FF0000"/>
                </a:solidFill>
                <a:effectLst/>
                <a:uLnTx/>
                <a:uFillTx/>
                <a:latin typeface="Calibri" pitchFamily="34" charset="0"/>
                <a:ea typeface="+mn-ea"/>
                <a:cs typeface="+mn-cs"/>
                <a:sym typeface="Symbol"/>
              </a:rPr>
              <a:t>  </a:t>
            </a: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4</a:t>
            </a:r>
            <a:r>
              <a:rPr kumimoji="0" lang="en-US" sz="2400" i="0" u="none" strike="noStrike" kern="1200" cap="none" spc="0" normalizeH="0" noProof="0" dirty="0" smtClean="0">
                <a:ln>
                  <a:noFill/>
                </a:ln>
                <a:solidFill>
                  <a:srgbClr val="FF0000"/>
                </a:solidFill>
                <a:effectLst/>
                <a:uLnTx/>
                <a:uFillTx/>
                <a:latin typeface="Calibri" pitchFamily="34" charset="0"/>
                <a:ea typeface="+mn-ea"/>
                <a:cs typeface="+mn-cs"/>
                <a:sym typeface="Symbol"/>
              </a:rPr>
              <a:t>)</a:t>
            </a:r>
          </a:p>
        </p:txBody>
      </p:sp>
      <p:sp>
        <p:nvSpPr>
          <p:cNvPr id="7" name="Down Arrow 6"/>
          <p:cNvSpPr/>
          <p:nvPr/>
        </p:nvSpPr>
        <p:spPr bwMode="auto">
          <a:xfrm>
            <a:off x="4389120" y="2223828"/>
            <a:ext cx="416966" cy="66568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Content Placeholder 2"/>
          <p:cNvSpPr txBox="1">
            <a:spLocks/>
          </p:cNvSpPr>
          <p:nvPr/>
        </p:nvSpPr>
        <p:spPr>
          <a:xfrm>
            <a:off x="4915204" y="2389892"/>
            <a:ext cx="4228795" cy="332399"/>
          </a:xfrm>
          <a:prstGeom prst="rect">
            <a:avLst/>
          </a:prstGeom>
        </p:spPr>
        <p:txBody>
          <a:bodyPr vert="horz" wrap="square" lIns="0" tIns="0" rIns="0" bIns="0" rtlCol="0">
            <a:spAutoFit/>
          </a:bodyPr>
          <a:lstStyle/>
          <a:p>
            <a:pPr marL="384954" lvl="0" indent="-384954">
              <a:lnSpc>
                <a:spcPct val="90000"/>
              </a:lnSpc>
              <a:spcBef>
                <a:spcPct val="20000"/>
              </a:spcBef>
              <a:buSzPct val="90000"/>
              <a:defRPr/>
            </a:pPr>
            <a:r>
              <a:rPr lang="en-US" sz="2400" dirty="0" smtClean="0">
                <a:solidFill>
                  <a:schemeClr val="bg1"/>
                </a:solidFill>
                <a:latin typeface="Calibri" pitchFamily="34" charset="0"/>
              </a:rPr>
              <a:t>Abstract (aka “naming” atoms)</a:t>
            </a:r>
          </a:p>
        </p:txBody>
      </p:sp>
      <p:sp>
        <p:nvSpPr>
          <p:cNvPr id="9" name="Content Placeholder 2"/>
          <p:cNvSpPr txBox="1">
            <a:spLocks/>
          </p:cNvSpPr>
          <p:nvPr/>
        </p:nvSpPr>
        <p:spPr>
          <a:xfrm>
            <a:off x="4532374" y="3111650"/>
            <a:ext cx="3733801" cy="73866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 </a:t>
            </a:r>
            <a:r>
              <a:rPr lang="en-US" sz="2400" dirty="0" smtClean="0">
                <a:solidFill>
                  <a:schemeClr val="bg1"/>
                </a:solidFill>
                <a:latin typeface="Calibri" pitchFamily="34" charset="0"/>
                <a:sym typeface="Symbol"/>
              </a:rPr>
              <a:t> (</a:t>
            </a:r>
            <a:r>
              <a:rPr lang="en-US" sz="2400" dirty="0" smtClean="0">
                <a:solidFill>
                  <a:schemeClr val="bg1"/>
                </a:solidFill>
                <a:latin typeface="Calibri" pitchFamily="34" charset="0"/>
              </a:rPr>
              <a:t>x </a:t>
            </a:r>
            <a:r>
              <a:rPr lang="en-US" sz="2400" dirty="0" smtClean="0">
                <a:solidFill>
                  <a:schemeClr val="bg1"/>
                </a:solidFill>
                <a:latin typeface="Calibri" pitchFamily="34" charset="0"/>
                <a:sym typeface="Symbol"/>
              </a:rPr>
              <a:t> 0), p</a:t>
            </a:r>
            <a:r>
              <a:rPr lang="en-US" sz="2400" baseline="-25000" dirty="0" smtClean="0">
                <a:solidFill>
                  <a:schemeClr val="bg1"/>
                </a:solidFill>
                <a:latin typeface="Calibri" pitchFamily="34" charset="0"/>
                <a:sym typeface="Symbol"/>
              </a:rPr>
              <a:t>2 </a:t>
            </a:r>
            <a:r>
              <a:rPr lang="en-US" sz="2400" dirty="0" smtClean="0">
                <a:solidFill>
                  <a:schemeClr val="bg1"/>
                </a:solidFill>
                <a:latin typeface="Calibri" pitchFamily="34" charset="0"/>
                <a:sym typeface="Symbol"/>
              </a:rPr>
              <a:t> (y = x + 1), </a:t>
            </a:r>
          </a:p>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 </a:t>
            </a:r>
            <a:r>
              <a:rPr lang="en-US" sz="2400" dirty="0" smtClean="0">
                <a:solidFill>
                  <a:schemeClr val="bg1"/>
                </a:solidFill>
                <a:latin typeface="Calibri" pitchFamily="34" charset="0"/>
                <a:sym typeface="Symbol"/>
              </a:rPr>
              <a:t> (y</a:t>
            </a:r>
            <a:r>
              <a:rPr lang="en-US" sz="2400" dirty="0" smtClean="0">
                <a:solidFill>
                  <a:schemeClr val="bg1"/>
                </a:solidFill>
                <a:latin typeface="Calibri" pitchFamily="34" charset="0"/>
              </a:rPr>
              <a:t> </a:t>
            </a:r>
            <a:r>
              <a:rPr lang="en-US" sz="2400" dirty="0" smtClean="0">
                <a:solidFill>
                  <a:schemeClr val="bg1"/>
                </a:solidFill>
                <a:latin typeface="Calibri" pitchFamily="34" charset="0"/>
                <a:sym typeface="Symbol"/>
              </a:rPr>
              <a:t>&gt; 2), p</a:t>
            </a:r>
            <a:r>
              <a:rPr lang="en-US" sz="2400" baseline="-25000" dirty="0" smtClean="0">
                <a:solidFill>
                  <a:schemeClr val="bg1"/>
                </a:solidFill>
                <a:latin typeface="Calibri" pitchFamily="34" charset="0"/>
                <a:sym typeface="Symbol"/>
              </a:rPr>
              <a:t>4 </a:t>
            </a:r>
            <a:r>
              <a:rPr lang="en-US" sz="2400" dirty="0" smtClean="0">
                <a:solidFill>
                  <a:schemeClr val="bg1"/>
                </a:solidFill>
                <a:latin typeface="Calibri" pitchFamily="34" charset="0"/>
                <a:sym typeface="Symbol"/>
              </a:rPr>
              <a:t> (y</a:t>
            </a:r>
            <a:r>
              <a:rPr lang="en-US" sz="2400" dirty="0" smtClean="0">
                <a:solidFill>
                  <a:schemeClr val="bg1"/>
                </a:solidFill>
                <a:latin typeface="Calibri" pitchFamily="34" charset="0"/>
              </a:rPr>
              <a:t> &lt; 1</a:t>
            </a:r>
            <a:r>
              <a:rPr lang="en-US" sz="2400" dirty="0" smtClean="0">
                <a:solidFill>
                  <a:schemeClr val="bg1"/>
                </a:solidFill>
                <a:latin typeface="Calibri" pitchFamily="34" charset="0"/>
                <a:sym typeface="Symbol"/>
              </a:rPr>
              <a:t>)</a:t>
            </a:r>
            <a:endPar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10" name="Rounded Rectangle 9"/>
          <p:cNvSpPr/>
          <p:nvPr/>
        </p:nvSpPr>
        <p:spPr bwMode="auto">
          <a:xfrm>
            <a:off x="1038757" y="4235511"/>
            <a:ext cx="1799539" cy="1002182"/>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rPr>
              <a:t>SAT </a:t>
            </a:r>
          </a:p>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rPr>
              <a:t>Solver</a:t>
            </a:r>
            <a:endParaRPr kumimoji="0" lang="en-US" sz="2400" b="0" i="0" u="none" strike="noStrike" cap="none" normalizeH="0" baseline="0" dirty="0" smtClean="0">
              <a:solidFill>
                <a:schemeClr val="bg1"/>
              </a:solidFill>
              <a:latin typeface="Calibri" pitchFamily="34" charset="0"/>
            </a:endParaRPr>
          </a:p>
        </p:txBody>
      </p:sp>
      <p:sp>
        <p:nvSpPr>
          <p:cNvPr id="11" name="Down Arrow 10"/>
          <p:cNvSpPr/>
          <p:nvPr/>
        </p:nvSpPr>
        <p:spPr bwMode="auto">
          <a:xfrm rot="2413226">
            <a:off x="2449971" y="3486351"/>
            <a:ext cx="416966" cy="68496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2" name="Right Arrow 11"/>
          <p:cNvSpPr/>
          <p:nvPr/>
        </p:nvSpPr>
        <p:spPr bwMode="auto">
          <a:xfrm>
            <a:off x="2955341" y="4498856"/>
            <a:ext cx="482803" cy="453542"/>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3" name="Content Placeholder 2"/>
          <p:cNvSpPr txBox="1">
            <a:spLocks/>
          </p:cNvSpPr>
          <p:nvPr/>
        </p:nvSpPr>
        <p:spPr>
          <a:xfrm>
            <a:off x="3493619" y="4223566"/>
            <a:ext cx="2174443" cy="664797"/>
          </a:xfrm>
          <a:prstGeom prst="rect">
            <a:avLst/>
          </a:prstGeom>
        </p:spPr>
        <p:txBody>
          <a:bodyPr vert="horz" wrap="square" lIns="0" tIns="0" rIns="0" bIns="0" rtlCol="0">
            <a:spAutoFit/>
          </a:bodyPr>
          <a:lstStyle/>
          <a:p>
            <a:pPr marL="384954" lvl="0" indent="-384954">
              <a:lnSpc>
                <a:spcPct val="90000"/>
              </a:lnSpc>
              <a:buSzPct val="90000"/>
            </a:pPr>
            <a:r>
              <a:rPr lang="en-US" sz="2400" dirty="0" smtClean="0">
                <a:solidFill>
                  <a:schemeClr val="bg1"/>
                </a:solidFill>
                <a:latin typeface="Calibri" pitchFamily="34" charset="0"/>
                <a:sym typeface="Symbol"/>
              </a:rPr>
              <a:t>Assignment</a:t>
            </a:r>
          </a:p>
          <a:p>
            <a:pPr marL="384954" lvl="0" indent="-384954">
              <a:lnSpc>
                <a:spcPct val="90000"/>
              </a:lnSpc>
              <a:buSzPct val="90000"/>
            </a:pPr>
            <a:r>
              <a:rPr lang="en-US" sz="2400" dirty="0" smtClean="0">
                <a:solidFill>
                  <a:srgbClr val="0070C0"/>
                </a:solidFill>
                <a:latin typeface="Calibri" pitchFamily="34" charset="0"/>
                <a:sym typeface="Symbol"/>
              </a:rPr>
              <a:t>p</a:t>
            </a:r>
            <a:r>
              <a:rPr lang="en-US" sz="2400" baseline="-25000" dirty="0" smtClean="0">
                <a:solidFill>
                  <a:srgbClr val="0070C0"/>
                </a:solidFill>
                <a:latin typeface="Calibri" pitchFamily="34" charset="0"/>
                <a:sym typeface="Symbol"/>
              </a:rPr>
              <a:t>1</a:t>
            </a:r>
            <a:r>
              <a:rPr kumimoji="0" lang="en-US" sz="2400" i="0" u="none" strike="noStrike" kern="1200" cap="none" spc="0" normalizeH="0" noProof="0" dirty="0" smtClean="0">
                <a:ln>
                  <a:noFill/>
                </a:ln>
                <a:solidFill>
                  <a:srgbClr val="0070C0"/>
                </a:solidFill>
                <a:effectLst/>
                <a:uLnTx/>
                <a:uFillTx/>
                <a:latin typeface="Calibri" pitchFamily="34" charset="0"/>
                <a:ea typeface="+mn-ea"/>
                <a:cs typeface="+mn-cs"/>
                <a:sym typeface="Symbol"/>
              </a:rPr>
              <a:t>,  </a:t>
            </a:r>
            <a:r>
              <a:rPr lang="en-US" sz="2400" dirty="0" smtClean="0">
                <a:solidFill>
                  <a:srgbClr val="0070C0"/>
                </a:solidFill>
                <a:latin typeface="Calibri" pitchFamily="34" charset="0"/>
                <a:sym typeface="Symbol"/>
              </a:rPr>
              <a:t>p</a:t>
            </a:r>
            <a:r>
              <a:rPr lang="en-US" sz="2400" baseline="-25000" dirty="0" smtClean="0">
                <a:solidFill>
                  <a:srgbClr val="0070C0"/>
                </a:solidFill>
                <a:latin typeface="Calibri" pitchFamily="34" charset="0"/>
                <a:sym typeface="Symbol"/>
              </a:rPr>
              <a:t>2</a:t>
            </a:r>
            <a:r>
              <a:rPr kumimoji="0" lang="en-US" sz="2400" i="0" u="none" strike="noStrike" kern="1200" cap="none" spc="0" normalizeH="0" noProof="0" dirty="0" smtClean="0">
                <a:ln>
                  <a:noFill/>
                </a:ln>
                <a:solidFill>
                  <a:srgbClr val="0070C0"/>
                </a:solidFill>
                <a:effectLst/>
                <a:uLnTx/>
                <a:uFillTx/>
                <a:latin typeface="Calibri" pitchFamily="34" charset="0"/>
                <a:ea typeface="+mn-ea"/>
                <a:cs typeface="+mn-cs"/>
                <a:sym typeface="Symbol"/>
              </a:rPr>
              <a:t>, </a:t>
            </a:r>
            <a:r>
              <a:rPr lang="en-US" sz="2400" dirty="0" smtClean="0">
                <a:solidFill>
                  <a:srgbClr val="0070C0"/>
                </a:solidFill>
                <a:latin typeface="Calibri" pitchFamily="34" charset="0"/>
                <a:sym typeface="Symbol"/>
              </a:rPr>
              <a:t>p</a:t>
            </a:r>
            <a:r>
              <a:rPr lang="en-US" sz="2400" baseline="-25000" dirty="0" smtClean="0">
                <a:solidFill>
                  <a:srgbClr val="0070C0"/>
                </a:solidFill>
                <a:latin typeface="Calibri" pitchFamily="34" charset="0"/>
                <a:sym typeface="Symbol"/>
              </a:rPr>
              <a:t>3</a:t>
            </a:r>
            <a:r>
              <a:rPr kumimoji="0" lang="en-US" sz="2400" i="0" u="none" strike="noStrike" kern="1200" cap="none" spc="0" normalizeH="0" noProof="0" dirty="0" smtClean="0">
                <a:ln>
                  <a:noFill/>
                </a:ln>
                <a:solidFill>
                  <a:srgbClr val="0070C0"/>
                </a:solidFill>
                <a:effectLst/>
                <a:uLnTx/>
                <a:uFillTx/>
                <a:latin typeface="Calibri" pitchFamily="34" charset="0"/>
                <a:ea typeface="+mn-ea"/>
                <a:cs typeface="+mn-cs"/>
                <a:sym typeface="Symbol"/>
              </a:rPr>
              <a:t>, </a:t>
            </a:r>
            <a:r>
              <a:rPr lang="en-US" sz="2400" dirty="0" smtClean="0">
                <a:solidFill>
                  <a:srgbClr val="0070C0"/>
                </a:solidFill>
                <a:latin typeface="Calibri" pitchFamily="34" charset="0"/>
                <a:sym typeface="Symbol"/>
              </a:rPr>
              <a:t>p</a:t>
            </a:r>
            <a:r>
              <a:rPr lang="en-US" sz="2400" baseline="-25000" dirty="0" smtClean="0">
                <a:solidFill>
                  <a:srgbClr val="0070C0"/>
                </a:solidFill>
                <a:latin typeface="Calibri" pitchFamily="34" charset="0"/>
                <a:sym typeface="Symbol"/>
              </a:rPr>
              <a:t>4</a:t>
            </a:r>
            <a:endParaRPr kumimoji="0" lang="en-US" sz="2400" i="0" u="none" strike="noStrike" kern="1200" cap="none" spc="0" normalizeH="0" noProof="0" dirty="0" smtClean="0">
              <a:ln>
                <a:noFill/>
              </a:ln>
              <a:solidFill>
                <a:srgbClr val="0070C0"/>
              </a:solidFill>
              <a:effectLst/>
              <a:uLnTx/>
              <a:uFillTx/>
              <a:latin typeface="Calibri" pitchFamily="34" charset="0"/>
              <a:ea typeface="+mn-ea"/>
              <a:cs typeface="+mn-cs"/>
              <a:sym typeface="Symbol"/>
            </a:endParaRPr>
          </a:p>
        </p:txBody>
      </p:sp>
    </p:spTree>
    <p:extLst>
      <p:ext uri="{BB962C8B-B14F-4D97-AF65-F5344CB8AC3E}">
        <p14:creationId xmlns:p14="http://schemas.microsoft.com/office/powerpoint/2010/main" val="1698223859"/>
      </p:ext>
    </p:extLst>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ym typeface="Symbol"/>
              </a:rPr>
              <a:t>SAT + Theory solvers</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4" name="Content Placeholder 2"/>
          <p:cNvSpPr>
            <a:spLocks noGrp="1"/>
          </p:cNvSpPr>
          <p:nvPr>
            <p:ph idx="1"/>
          </p:nvPr>
        </p:nvSpPr>
        <p:spPr/>
        <p:txBody>
          <a:bodyPr/>
          <a:lstStyle/>
          <a:p>
            <a:pPr algn="ctr">
              <a:buNone/>
            </a:pPr>
            <a:r>
              <a:rPr lang="en-US" b="1" dirty="0" smtClean="0">
                <a:solidFill>
                  <a:srgbClr val="FF0000"/>
                </a:solidFill>
              </a:rPr>
              <a:t>Basic Idea</a:t>
            </a:r>
          </a:p>
        </p:txBody>
      </p:sp>
      <p:sp>
        <p:nvSpPr>
          <p:cNvPr id="5" name="Content Placeholder 2"/>
          <p:cNvSpPr txBox="1">
            <a:spLocks/>
          </p:cNvSpPr>
          <p:nvPr/>
        </p:nvSpPr>
        <p:spPr>
          <a:xfrm>
            <a:off x="409041" y="1855882"/>
            <a:ext cx="8382000" cy="332399"/>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rPr>
              <a:t>x</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rPr>
              <a:t> </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0, y = x + 1, (y &gt; 2  y &lt; 1) </a:t>
            </a:r>
            <a:endPar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6" name="Content Placeholder 2"/>
          <p:cNvSpPr txBox="1">
            <a:spLocks/>
          </p:cNvSpPr>
          <p:nvPr/>
        </p:nvSpPr>
        <p:spPr>
          <a:xfrm>
            <a:off x="2156156" y="3127499"/>
            <a:ext cx="2174443" cy="332399"/>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2</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4</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a:t>
            </a:r>
          </a:p>
        </p:txBody>
      </p:sp>
      <p:sp>
        <p:nvSpPr>
          <p:cNvPr id="7" name="Down Arrow 6"/>
          <p:cNvSpPr/>
          <p:nvPr/>
        </p:nvSpPr>
        <p:spPr bwMode="auto">
          <a:xfrm>
            <a:off x="4389120" y="2223828"/>
            <a:ext cx="416966" cy="66568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Content Placeholder 2"/>
          <p:cNvSpPr txBox="1">
            <a:spLocks/>
          </p:cNvSpPr>
          <p:nvPr/>
        </p:nvSpPr>
        <p:spPr>
          <a:xfrm>
            <a:off x="4915205" y="2389892"/>
            <a:ext cx="4103434" cy="332399"/>
          </a:xfrm>
          <a:prstGeom prst="rect">
            <a:avLst/>
          </a:prstGeom>
        </p:spPr>
        <p:txBody>
          <a:bodyPr vert="horz" wrap="square" lIns="0" tIns="0" rIns="0" bIns="0" rtlCol="0">
            <a:spAutoFit/>
          </a:bodyPr>
          <a:lstStyle/>
          <a:p>
            <a:pPr marL="384954" lvl="0" indent="-384954">
              <a:lnSpc>
                <a:spcPct val="90000"/>
              </a:lnSpc>
              <a:spcBef>
                <a:spcPct val="20000"/>
              </a:spcBef>
              <a:buSzPct val="90000"/>
              <a:defRPr/>
            </a:pPr>
            <a:r>
              <a:rPr lang="en-US" sz="2400" dirty="0" smtClean="0">
                <a:solidFill>
                  <a:schemeClr val="bg1"/>
                </a:solidFill>
                <a:latin typeface="Calibri" pitchFamily="34" charset="0"/>
              </a:rPr>
              <a:t>Abstract (aka “naming” atoms)</a:t>
            </a:r>
          </a:p>
        </p:txBody>
      </p:sp>
      <p:sp>
        <p:nvSpPr>
          <p:cNvPr id="9" name="Content Placeholder 2"/>
          <p:cNvSpPr txBox="1">
            <a:spLocks/>
          </p:cNvSpPr>
          <p:nvPr/>
        </p:nvSpPr>
        <p:spPr>
          <a:xfrm>
            <a:off x="4532374" y="3111650"/>
            <a:ext cx="3733801" cy="73866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1 </a:t>
            </a:r>
            <a:r>
              <a:rPr lang="en-US" sz="2400" dirty="0" smtClean="0">
                <a:solidFill>
                  <a:srgbClr val="FF0000"/>
                </a:solidFill>
                <a:latin typeface="Calibri" pitchFamily="34" charset="0"/>
                <a:sym typeface="Symbol"/>
              </a:rPr>
              <a:t> (</a:t>
            </a:r>
            <a:r>
              <a:rPr lang="en-US" sz="2400" dirty="0" smtClean="0">
                <a:solidFill>
                  <a:srgbClr val="FF0000"/>
                </a:solidFill>
                <a:latin typeface="Calibri" pitchFamily="34" charset="0"/>
              </a:rPr>
              <a:t>x </a:t>
            </a:r>
            <a:r>
              <a:rPr lang="en-US" sz="2400" dirty="0" smtClean="0">
                <a:solidFill>
                  <a:srgbClr val="FF0000"/>
                </a:solidFill>
                <a:latin typeface="Calibri" pitchFamily="34" charset="0"/>
                <a:sym typeface="Symbol"/>
              </a:rPr>
              <a:t> 0), p</a:t>
            </a:r>
            <a:r>
              <a:rPr lang="en-US" sz="2400" baseline="-25000" dirty="0" smtClean="0">
                <a:solidFill>
                  <a:srgbClr val="FF0000"/>
                </a:solidFill>
                <a:latin typeface="Calibri" pitchFamily="34" charset="0"/>
                <a:sym typeface="Symbol"/>
              </a:rPr>
              <a:t>2 </a:t>
            </a:r>
            <a:r>
              <a:rPr lang="en-US" sz="2400" dirty="0" smtClean="0">
                <a:solidFill>
                  <a:srgbClr val="FF0000"/>
                </a:solidFill>
                <a:latin typeface="Calibri" pitchFamily="34" charset="0"/>
                <a:sym typeface="Symbol"/>
              </a:rPr>
              <a:t> (y = x + 1), </a:t>
            </a:r>
          </a:p>
          <a:p>
            <a:pPr marL="384954" lvl="0" indent="-384954">
              <a:lnSpc>
                <a:spcPct val="90000"/>
              </a:lnSpc>
              <a:spcBef>
                <a:spcPct val="20000"/>
              </a:spcBef>
              <a:buSzPct val="90000"/>
            </a:pP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3 </a:t>
            </a:r>
            <a:r>
              <a:rPr lang="en-US" sz="2400" dirty="0" smtClean="0">
                <a:solidFill>
                  <a:srgbClr val="FF0000"/>
                </a:solidFill>
                <a:latin typeface="Calibri" pitchFamily="34" charset="0"/>
                <a:sym typeface="Symbol"/>
              </a:rPr>
              <a:t> (y</a:t>
            </a:r>
            <a:r>
              <a:rPr lang="en-US" sz="2400" dirty="0" smtClean="0">
                <a:solidFill>
                  <a:srgbClr val="FF0000"/>
                </a:solidFill>
                <a:latin typeface="Calibri" pitchFamily="34" charset="0"/>
              </a:rPr>
              <a:t> </a:t>
            </a:r>
            <a:r>
              <a:rPr lang="en-US" sz="2400" dirty="0" smtClean="0">
                <a:solidFill>
                  <a:srgbClr val="FF0000"/>
                </a:solidFill>
                <a:latin typeface="Calibri" pitchFamily="34" charset="0"/>
                <a:sym typeface="Symbol"/>
              </a:rPr>
              <a:t>&gt; 2), p</a:t>
            </a:r>
            <a:r>
              <a:rPr lang="en-US" sz="2400" baseline="-25000" dirty="0" smtClean="0">
                <a:solidFill>
                  <a:srgbClr val="FF0000"/>
                </a:solidFill>
                <a:latin typeface="Calibri" pitchFamily="34" charset="0"/>
                <a:sym typeface="Symbol"/>
              </a:rPr>
              <a:t>4 </a:t>
            </a:r>
            <a:r>
              <a:rPr lang="en-US" sz="2400" dirty="0" smtClean="0">
                <a:solidFill>
                  <a:srgbClr val="FF0000"/>
                </a:solidFill>
                <a:latin typeface="Calibri" pitchFamily="34" charset="0"/>
                <a:sym typeface="Symbol"/>
              </a:rPr>
              <a:t> (y</a:t>
            </a:r>
            <a:r>
              <a:rPr lang="en-US" sz="2400" dirty="0" smtClean="0">
                <a:solidFill>
                  <a:srgbClr val="FF0000"/>
                </a:solidFill>
                <a:latin typeface="Calibri" pitchFamily="34" charset="0"/>
              </a:rPr>
              <a:t> &lt; 1</a:t>
            </a:r>
            <a:r>
              <a:rPr lang="en-US" sz="2400" dirty="0" smtClean="0">
                <a:solidFill>
                  <a:srgbClr val="FF0000"/>
                </a:solidFill>
                <a:latin typeface="Calibri" pitchFamily="34" charset="0"/>
                <a:sym typeface="Symbol"/>
              </a:rPr>
              <a:t>)</a:t>
            </a:r>
            <a:endParaRPr kumimoji="0" lang="en-US" sz="2400" i="0" u="none" strike="noStrike" kern="1200" cap="none" spc="0" normalizeH="0" baseline="0" noProof="0" dirty="0" smtClean="0">
              <a:ln>
                <a:noFill/>
              </a:ln>
              <a:solidFill>
                <a:srgbClr val="FF0000"/>
              </a:solidFill>
              <a:effectLst/>
              <a:uLnTx/>
              <a:uFillTx/>
              <a:latin typeface="Calibri" pitchFamily="34" charset="0"/>
              <a:ea typeface="+mn-ea"/>
              <a:cs typeface="+mn-cs"/>
            </a:endParaRPr>
          </a:p>
        </p:txBody>
      </p:sp>
      <p:sp>
        <p:nvSpPr>
          <p:cNvPr id="10" name="Rounded Rectangle 9"/>
          <p:cNvSpPr/>
          <p:nvPr/>
        </p:nvSpPr>
        <p:spPr bwMode="auto">
          <a:xfrm>
            <a:off x="1038757" y="4235511"/>
            <a:ext cx="1799539" cy="1002182"/>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rPr>
              <a:t>SAT </a:t>
            </a:r>
          </a:p>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rPr>
              <a:t>Solver</a:t>
            </a:r>
            <a:endParaRPr kumimoji="0" lang="en-US" sz="2400" b="0" i="0" u="none" strike="noStrike" cap="none" normalizeH="0" baseline="0" dirty="0" smtClean="0">
              <a:solidFill>
                <a:schemeClr val="bg1"/>
              </a:solidFill>
              <a:latin typeface="Calibri" pitchFamily="34" charset="0"/>
            </a:endParaRPr>
          </a:p>
        </p:txBody>
      </p:sp>
      <p:sp>
        <p:nvSpPr>
          <p:cNvPr id="11" name="Down Arrow 10"/>
          <p:cNvSpPr/>
          <p:nvPr/>
        </p:nvSpPr>
        <p:spPr bwMode="auto">
          <a:xfrm rot="2413226">
            <a:off x="2449971" y="3486351"/>
            <a:ext cx="416966" cy="68496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2" name="Right Arrow 11"/>
          <p:cNvSpPr/>
          <p:nvPr/>
        </p:nvSpPr>
        <p:spPr bwMode="auto">
          <a:xfrm>
            <a:off x="2955341" y="4498856"/>
            <a:ext cx="482803" cy="453542"/>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3" name="Content Placeholder 2"/>
          <p:cNvSpPr txBox="1">
            <a:spLocks/>
          </p:cNvSpPr>
          <p:nvPr/>
        </p:nvSpPr>
        <p:spPr>
          <a:xfrm>
            <a:off x="3493619" y="4223566"/>
            <a:ext cx="2174443" cy="664797"/>
          </a:xfrm>
          <a:prstGeom prst="rect">
            <a:avLst/>
          </a:prstGeom>
        </p:spPr>
        <p:txBody>
          <a:bodyPr vert="horz" wrap="square" lIns="0" tIns="0" rIns="0" bIns="0" rtlCol="0">
            <a:spAutoFit/>
          </a:bodyPr>
          <a:lstStyle/>
          <a:p>
            <a:pPr marL="384954" lvl="0" indent="-384954">
              <a:lnSpc>
                <a:spcPct val="90000"/>
              </a:lnSpc>
              <a:buSzPct val="90000"/>
            </a:pPr>
            <a:r>
              <a:rPr lang="en-US" sz="2400" dirty="0" smtClean="0">
                <a:solidFill>
                  <a:schemeClr val="bg1"/>
                </a:solidFill>
                <a:latin typeface="Calibri" pitchFamily="34" charset="0"/>
                <a:sym typeface="Symbol"/>
              </a:rPr>
              <a:t>Assignment</a:t>
            </a:r>
          </a:p>
          <a:p>
            <a:pPr marL="384954" lvl="0" indent="-384954">
              <a:lnSpc>
                <a:spcPct val="90000"/>
              </a:lnSpc>
              <a:buSzPct val="90000"/>
            </a:pP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1</a:t>
            </a:r>
            <a:r>
              <a:rPr kumimoji="0" lang="en-US" sz="2400" i="0" u="none" strike="noStrike" kern="1200" cap="none" spc="0" normalizeH="0" noProof="0" dirty="0" smtClean="0">
                <a:ln>
                  <a:noFill/>
                </a:ln>
                <a:solidFill>
                  <a:srgbClr val="FF0000"/>
                </a:solidFill>
                <a:effectLst/>
                <a:uLnTx/>
                <a:uFillTx/>
                <a:latin typeface="Calibri" pitchFamily="34" charset="0"/>
                <a:ea typeface="+mn-ea"/>
                <a:cs typeface="+mn-cs"/>
                <a:sym typeface="Symbol"/>
              </a:rPr>
              <a:t>,  </a:t>
            </a: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2</a:t>
            </a:r>
            <a:r>
              <a:rPr kumimoji="0" lang="en-US" sz="2400" i="0" u="none" strike="noStrike" kern="1200" cap="none" spc="0" normalizeH="0" noProof="0" dirty="0" smtClean="0">
                <a:ln>
                  <a:noFill/>
                </a:ln>
                <a:solidFill>
                  <a:srgbClr val="FF0000"/>
                </a:solidFill>
                <a:effectLst/>
                <a:uLnTx/>
                <a:uFillTx/>
                <a:latin typeface="Calibri" pitchFamily="34" charset="0"/>
                <a:ea typeface="+mn-ea"/>
                <a:cs typeface="+mn-cs"/>
                <a:sym typeface="Symbol"/>
              </a:rPr>
              <a:t>, </a:t>
            </a: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3</a:t>
            </a:r>
            <a:r>
              <a:rPr kumimoji="0" lang="en-US" sz="2400" i="0" u="none" strike="noStrike" kern="1200" cap="none" spc="0" normalizeH="0" noProof="0" dirty="0" smtClean="0">
                <a:ln>
                  <a:noFill/>
                </a:ln>
                <a:solidFill>
                  <a:srgbClr val="FF0000"/>
                </a:solidFill>
                <a:effectLst/>
                <a:uLnTx/>
                <a:uFillTx/>
                <a:latin typeface="Calibri" pitchFamily="34" charset="0"/>
                <a:ea typeface="+mn-ea"/>
                <a:cs typeface="+mn-cs"/>
                <a:sym typeface="Symbol"/>
              </a:rPr>
              <a:t>, </a:t>
            </a: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4</a:t>
            </a:r>
            <a:endParaRPr kumimoji="0" lang="en-US" sz="2400" i="0" u="none" strike="noStrike" kern="1200" cap="none" spc="0" normalizeH="0" noProof="0" dirty="0" smtClean="0">
              <a:ln>
                <a:noFill/>
              </a:ln>
              <a:solidFill>
                <a:srgbClr val="FF0000"/>
              </a:solidFill>
              <a:effectLst/>
              <a:uLnTx/>
              <a:uFillTx/>
              <a:latin typeface="Calibri" pitchFamily="34" charset="0"/>
              <a:ea typeface="+mn-ea"/>
              <a:cs typeface="+mn-cs"/>
              <a:sym typeface="Symbol"/>
            </a:endParaRPr>
          </a:p>
        </p:txBody>
      </p:sp>
      <p:sp>
        <p:nvSpPr>
          <p:cNvPr id="15" name="Right Arrow 14"/>
          <p:cNvSpPr/>
          <p:nvPr/>
        </p:nvSpPr>
        <p:spPr bwMode="auto">
          <a:xfrm>
            <a:off x="5360823" y="4504952"/>
            <a:ext cx="482803" cy="453542"/>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6" name="Down Arrow 15"/>
          <p:cNvSpPr/>
          <p:nvPr/>
        </p:nvSpPr>
        <p:spPr bwMode="auto">
          <a:xfrm>
            <a:off x="6158179" y="3912420"/>
            <a:ext cx="416966" cy="425502"/>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7" name="Content Placeholder 2"/>
          <p:cNvSpPr txBox="1">
            <a:spLocks/>
          </p:cNvSpPr>
          <p:nvPr/>
        </p:nvSpPr>
        <p:spPr>
          <a:xfrm>
            <a:off x="5957619" y="4411948"/>
            <a:ext cx="1984387" cy="73866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rgbClr val="0070C0"/>
                </a:solidFill>
                <a:latin typeface="Calibri" pitchFamily="34" charset="0"/>
              </a:rPr>
              <a:t>x </a:t>
            </a:r>
            <a:r>
              <a:rPr lang="en-US" sz="2400" dirty="0" smtClean="0">
                <a:solidFill>
                  <a:srgbClr val="0070C0"/>
                </a:solidFill>
                <a:latin typeface="Calibri" pitchFamily="34" charset="0"/>
                <a:sym typeface="Symbol"/>
              </a:rPr>
              <a:t> 0, y = x + 1, </a:t>
            </a:r>
          </a:p>
          <a:p>
            <a:pPr marL="384954" lvl="0" indent="-384954">
              <a:lnSpc>
                <a:spcPct val="90000"/>
              </a:lnSpc>
              <a:spcBef>
                <a:spcPct val="20000"/>
              </a:spcBef>
              <a:buSzPct val="90000"/>
            </a:pPr>
            <a:r>
              <a:rPr lang="en-US" sz="2400" dirty="0" smtClean="0">
                <a:solidFill>
                  <a:srgbClr val="0070C0"/>
                </a:solidFill>
                <a:latin typeface="Calibri" pitchFamily="34" charset="0"/>
                <a:sym typeface="Symbol"/>
              </a:rPr>
              <a:t>(y</a:t>
            </a:r>
            <a:r>
              <a:rPr lang="en-US" sz="2400" dirty="0" smtClean="0">
                <a:solidFill>
                  <a:srgbClr val="0070C0"/>
                </a:solidFill>
                <a:latin typeface="Calibri" pitchFamily="34" charset="0"/>
              </a:rPr>
              <a:t> </a:t>
            </a:r>
            <a:r>
              <a:rPr lang="en-US" sz="2400" dirty="0" smtClean="0">
                <a:solidFill>
                  <a:srgbClr val="0070C0"/>
                </a:solidFill>
                <a:latin typeface="Calibri" pitchFamily="34" charset="0"/>
                <a:sym typeface="Symbol"/>
              </a:rPr>
              <a:t>&gt; 2), y</a:t>
            </a:r>
            <a:r>
              <a:rPr lang="en-US" sz="2400" dirty="0" smtClean="0">
                <a:solidFill>
                  <a:srgbClr val="0070C0"/>
                </a:solidFill>
                <a:latin typeface="Calibri" pitchFamily="34" charset="0"/>
              </a:rPr>
              <a:t> &lt; 1</a:t>
            </a:r>
            <a:endParaRPr kumimoji="0" lang="en-US" sz="2400" i="0" u="none" strike="noStrike" kern="1200" cap="none" spc="0" normalizeH="0" baseline="0" noProof="0" dirty="0" smtClean="0">
              <a:ln>
                <a:noFill/>
              </a:ln>
              <a:solidFill>
                <a:srgbClr val="0070C0"/>
              </a:solidFill>
              <a:effectLst/>
              <a:uLnTx/>
              <a:uFillTx/>
              <a:latin typeface="Calibri" pitchFamily="34" charset="0"/>
              <a:ea typeface="+mn-ea"/>
              <a:cs typeface="+mn-cs"/>
            </a:endParaRPr>
          </a:p>
        </p:txBody>
      </p:sp>
    </p:spTree>
    <p:extLst>
      <p:ext uri="{BB962C8B-B14F-4D97-AF65-F5344CB8AC3E}">
        <p14:creationId xmlns:p14="http://schemas.microsoft.com/office/powerpoint/2010/main" val="3325533516"/>
      </p:ext>
    </p:extLst>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ym typeface="Symbol"/>
              </a:rPr>
              <a:t>SAT + Theory solvers</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4" name="Content Placeholder 2"/>
          <p:cNvSpPr>
            <a:spLocks noGrp="1"/>
          </p:cNvSpPr>
          <p:nvPr>
            <p:ph idx="1"/>
          </p:nvPr>
        </p:nvSpPr>
        <p:spPr/>
        <p:txBody>
          <a:bodyPr/>
          <a:lstStyle/>
          <a:p>
            <a:pPr algn="ctr">
              <a:buNone/>
            </a:pPr>
            <a:r>
              <a:rPr lang="en-US" b="1" dirty="0" smtClean="0">
                <a:solidFill>
                  <a:srgbClr val="FF0000"/>
                </a:solidFill>
              </a:rPr>
              <a:t>Basic Idea</a:t>
            </a:r>
          </a:p>
        </p:txBody>
      </p:sp>
      <p:sp>
        <p:nvSpPr>
          <p:cNvPr id="5" name="Content Placeholder 2"/>
          <p:cNvSpPr txBox="1">
            <a:spLocks/>
          </p:cNvSpPr>
          <p:nvPr/>
        </p:nvSpPr>
        <p:spPr>
          <a:xfrm>
            <a:off x="409041" y="1855882"/>
            <a:ext cx="8382000" cy="332399"/>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rPr>
              <a:t>x</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rPr>
              <a:t> </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0, y = x + 1, (y &gt; 2  y &lt; 1) </a:t>
            </a:r>
            <a:endPar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6" name="Content Placeholder 2"/>
          <p:cNvSpPr txBox="1">
            <a:spLocks/>
          </p:cNvSpPr>
          <p:nvPr/>
        </p:nvSpPr>
        <p:spPr>
          <a:xfrm>
            <a:off x="2156156" y="3127499"/>
            <a:ext cx="2174443" cy="332399"/>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2</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4</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a:t>
            </a:r>
          </a:p>
        </p:txBody>
      </p:sp>
      <p:sp>
        <p:nvSpPr>
          <p:cNvPr id="7" name="Down Arrow 6"/>
          <p:cNvSpPr/>
          <p:nvPr/>
        </p:nvSpPr>
        <p:spPr bwMode="auto">
          <a:xfrm>
            <a:off x="4389120" y="2223828"/>
            <a:ext cx="416966" cy="66568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Content Placeholder 2"/>
          <p:cNvSpPr txBox="1">
            <a:spLocks/>
          </p:cNvSpPr>
          <p:nvPr/>
        </p:nvSpPr>
        <p:spPr>
          <a:xfrm>
            <a:off x="4915205" y="2389892"/>
            <a:ext cx="4037066" cy="332399"/>
          </a:xfrm>
          <a:prstGeom prst="rect">
            <a:avLst/>
          </a:prstGeom>
        </p:spPr>
        <p:txBody>
          <a:bodyPr vert="horz" wrap="square" lIns="0" tIns="0" rIns="0" bIns="0" rtlCol="0">
            <a:spAutoFit/>
          </a:bodyPr>
          <a:lstStyle/>
          <a:p>
            <a:pPr marL="384954" lvl="0" indent="-384954">
              <a:lnSpc>
                <a:spcPct val="90000"/>
              </a:lnSpc>
              <a:spcBef>
                <a:spcPct val="20000"/>
              </a:spcBef>
              <a:buSzPct val="90000"/>
              <a:defRPr/>
            </a:pPr>
            <a:r>
              <a:rPr lang="en-US" sz="2400" dirty="0" smtClean="0">
                <a:solidFill>
                  <a:schemeClr val="bg1"/>
                </a:solidFill>
                <a:latin typeface="Calibri" pitchFamily="34" charset="0"/>
              </a:rPr>
              <a:t>Abstract (aka “naming” atoms)</a:t>
            </a:r>
          </a:p>
        </p:txBody>
      </p:sp>
      <p:sp>
        <p:nvSpPr>
          <p:cNvPr id="9" name="Content Placeholder 2"/>
          <p:cNvSpPr txBox="1">
            <a:spLocks/>
          </p:cNvSpPr>
          <p:nvPr/>
        </p:nvSpPr>
        <p:spPr>
          <a:xfrm>
            <a:off x="4532374" y="3111650"/>
            <a:ext cx="3733801" cy="73866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 </a:t>
            </a:r>
            <a:r>
              <a:rPr lang="en-US" sz="2400" dirty="0" smtClean="0">
                <a:solidFill>
                  <a:schemeClr val="bg1"/>
                </a:solidFill>
                <a:latin typeface="Calibri" pitchFamily="34" charset="0"/>
                <a:sym typeface="Symbol"/>
              </a:rPr>
              <a:t> (</a:t>
            </a:r>
            <a:r>
              <a:rPr lang="en-US" sz="2400" dirty="0" smtClean="0">
                <a:solidFill>
                  <a:schemeClr val="bg1"/>
                </a:solidFill>
                <a:latin typeface="Calibri" pitchFamily="34" charset="0"/>
              </a:rPr>
              <a:t>x </a:t>
            </a:r>
            <a:r>
              <a:rPr lang="en-US" sz="2400" dirty="0" smtClean="0">
                <a:solidFill>
                  <a:schemeClr val="bg1"/>
                </a:solidFill>
                <a:latin typeface="Calibri" pitchFamily="34" charset="0"/>
                <a:sym typeface="Symbol"/>
              </a:rPr>
              <a:t> 0), p</a:t>
            </a:r>
            <a:r>
              <a:rPr lang="en-US" sz="2400" baseline="-25000" dirty="0" smtClean="0">
                <a:solidFill>
                  <a:schemeClr val="bg1"/>
                </a:solidFill>
                <a:latin typeface="Calibri" pitchFamily="34" charset="0"/>
                <a:sym typeface="Symbol"/>
              </a:rPr>
              <a:t>2 </a:t>
            </a:r>
            <a:r>
              <a:rPr lang="en-US" sz="2400" dirty="0" smtClean="0">
                <a:solidFill>
                  <a:schemeClr val="bg1"/>
                </a:solidFill>
                <a:latin typeface="Calibri" pitchFamily="34" charset="0"/>
                <a:sym typeface="Symbol"/>
              </a:rPr>
              <a:t> (y = x + 1), </a:t>
            </a:r>
          </a:p>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 </a:t>
            </a:r>
            <a:r>
              <a:rPr lang="en-US" sz="2400" dirty="0" smtClean="0">
                <a:solidFill>
                  <a:schemeClr val="bg1"/>
                </a:solidFill>
                <a:latin typeface="Calibri" pitchFamily="34" charset="0"/>
                <a:sym typeface="Symbol"/>
              </a:rPr>
              <a:t> (y</a:t>
            </a:r>
            <a:r>
              <a:rPr lang="en-US" sz="2400" dirty="0" smtClean="0">
                <a:solidFill>
                  <a:schemeClr val="bg1"/>
                </a:solidFill>
                <a:latin typeface="Calibri" pitchFamily="34" charset="0"/>
              </a:rPr>
              <a:t> </a:t>
            </a:r>
            <a:r>
              <a:rPr lang="en-US" sz="2400" dirty="0" smtClean="0">
                <a:solidFill>
                  <a:schemeClr val="bg1"/>
                </a:solidFill>
                <a:latin typeface="Calibri" pitchFamily="34" charset="0"/>
                <a:sym typeface="Symbol"/>
              </a:rPr>
              <a:t>&gt; 2), p</a:t>
            </a:r>
            <a:r>
              <a:rPr lang="en-US" sz="2400" baseline="-25000" dirty="0" smtClean="0">
                <a:solidFill>
                  <a:schemeClr val="bg1"/>
                </a:solidFill>
                <a:latin typeface="Calibri" pitchFamily="34" charset="0"/>
                <a:sym typeface="Symbol"/>
              </a:rPr>
              <a:t>4 </a:t>
            </a:r>
            <a:r>
              <a:rPr lang="en-US" sz="2400" dirty="0" smtClean="0">
                <a:solidFill>
                  <a:schemeClr val="bg1"/>
                </a:solidFill>
                <a:latin typeface="Calibri" pitchFamily="34" charset="0"/>
                <a:sym typeface="Symbol"/>
              </a:rPr>
              <a:t> (y</a:t>
            </a:r>
            <a:r>
              <a:rPr lang="en-US" sz="2400" dirty="0" smtClean="0">
                <a:solidFill>
                  <a:schemeClr val="bg1"/>
                </a:solidFill>
                <a:latin typeface="Calibri" pitchFamily="34" charset="0"/>
              </a:rPr>
              <a:t> &lt; 1</a:t>
            </a:r>
            <a:r>
              <a:rPr lang="en-US" sz="2400" dirty="0" smtClean="0">
                <a:solidFill>
                  <a:schemeClr val="bg1"/>
                </a:solidFill>
                <a:latin typeface="Calibri" pitchFamily="34" charset="0"/>
                <a:sym typeface="Symbol"/>
              </a:rPr>
              <a:t>)</a:t>
            </a:r>
            <a:endPar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10" name="Rounded Rectangle 9"/>
          <p:cNvSpPr/>
          <p:nvPr/>
        </p:nvSpPr>
        <p:spPr bwMode="auto">
          <a:xfrm>
            <a:off x="1038757" y="4235511"/>
            <a:ext cx="1799539" cy="1002182"/>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rPr>
              <a:t>SAT </a:t>
            </a:r>
          </a:p>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rPr>
              <a:t>Solver</a:t>
            </a:r>
            <a:endParaRPr kumimoji="0" lang="en-US" sz="2400" b="0" i="0" u="none" strike="noStrike" cap="none" normalizeH="0" baseline="0" dirty="0" smtClean="0">
              <a:solidFill>
                <a:schemeClr val="bg1"/>
              </a:solidFill>
              <a:latin typeface="Calibri" pitchFamily="34" charset="0"/>
            </a:endParaRPr>
          </a:p>
        </p:txBody>
      </p:sp>
      <p:sp>
        <p:nvSpPr>
          <p:cNvPr id="11" name="Down Arrow 10"/>
          <p:cNvSpPr/>
          <p:nvPr/>
        </p:nvSpPr>
        <p:spPr bwMode="auto">
          <a:xfrm rot="2413226">
            <a:off x="2449971" y="3486351"/>
            <a:ext cx="416966" cy="68496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2" name="Right Arrow 11"/>
          <p:cNvSpPr/>
          <p:nvPr/>
        </p:nvSpPr>
        <p:spPr bwMode="auto">
          <a:xfrm>
            <a:off x="2955341" y="4498856"/>
            <a:ext cx="482803" cy="453542"/>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3" name="Content Placeholder 2"/>
          <p:cNvSpPr txBox="1">
            <a:spLocks/>
          </p:cNvSpPr>
          <p:nvPr/>
        </p:nvSpPr>
        <p:spPr>
          <a:xfrm>
            <a:off x="3493619" y="4223566"/>
            <a:ext cx="2174443" cy="664797"/>
          </a:xfrm>
          <a:prstGeom prst="rect">
            <a:avLst/>
          </a:prstGeom>
        </p:spPr>
        <p:txBody>
          <a:bodyPr vert="horz" wrap="square" lIns="0" tIns="0" rIns="0" bIns="0" rtlCol="0">
            <a:spAutoFit/>
          </a:bodyPr>
          <a:lstStyle/>
          <a:p>
            <a:pPr marL="384954" lvl="0" indent="-384954">
              <a:lnSpc>
                <a:spcPct val="90000"/>
              </a:lnSpc>
              <a:buSzPct val="90000"/>
            </a:pPr>
            <a:r>
              <a:rPr lang="en-US" sz="2400" dirty="0" smtClean="0">
                <a:solidFill>
                  <a:schemeClr val="bg1"/>
                </a:solidFill>
                <a:latin typeface="Calibri" pitchFamily="34" charset="0"/>
                <a:sym typeface="Symbol"/>
              </a:rPr>
              <a:t>Assignment</a:t>
            </a:r>
          </a:p>
          <a:p>
            <a:pPr marL="384954" lvl="0" indent="-384954">
              <a:lnSpc>
                <a:spcPct val="90000"/>
              </a:lnSpc>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2</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4</a:t>
            </a:r>
            <a:endPar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endParaRPr>
          </a:p>
        </p:txBody>
      </p:sp>
      <p:sp>
        <p:nvSpPr>
          <p:cNvPr id="15" name="Right Arrow 14"/>
          <p:cNvSpPr/>
          <p:nvPr/>
        </p:nvSpPr>
        <p:spPr bwMode="auto">
          <a:xfrm>
            <a:off x="5360823" y="4504952"/>
            <a:ext cx="482803" cy="453542"/>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6" name="Down Arrow 15"/>
          <p:cNvSpPr/>
          <p:nvPr/>
        </p:nvSpPr>
        <p:spPr bwMode="auto">
          <a:xfrm>
            <a:off x="6158179" y="3912420"/>
            <a:ext cx="416966" cy="425502"/>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7" name="Content Placeholder 2"/>
          <p:cNvSpPr txBox="1">
            <a:spLocks/>
          </p:cNvSpPr>
          <p:nvPr/>
        </p:nvSpPr>
        <p:spPr>
          <a:xfrm>
            <a:off x="5957619" y="4411948"/>
            <a:ext cx="1984387" cy="73866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rgbClr val="FF0000"/>
                </a:solidFill>
                <a:latin typeface="Calibri" pitchFamily="34" charset="0"/>
              </a:rPr>
              <a:t>x </a:t>
            </a:r>
            <a:r>
              <a:rPr lang="en-US" sz="2400" dirty="0" smtClean="0">
                <a:solidFill>
                  <a:srgbClr val="FF0000"/>
                </a:solidFill>
                <a:latin typeface="Calibri" pitchFamily="34" charset="0"/>
                <a:sym typeface="Symbol"/>
              </a:rPr>
              <a:t> 0, y = x + 1, </a:t>
            </a:r>
          </a:p>
          <a:p>
            <a:pPr marL="384954" lvl="0" indent="-384954">
              <a:lnSpc>
                <a:spcPct val="90000"/>
              </a:lnSpc>
              <a:spcBef>
                <a:spcPct val="20000"/>
              </a:spcBef>
              <a:buSzPct val="90000"/>
            </a:pPr>
            <a:r>
              <a:rPr lang="en-US" sz="2400" dirty="0" smtClean="0">
                <a:solidFill>
                  <a:srgbClr val="FF0000"/>
                </a:solidFill>
                <a:latin typeface="Calibri" pitchFamily="34" charset="0"/>
                <a:sym typeface="Symbol"/>
              </a:rPr>
              <a:t>(y</a:t>
            </a:r>
            <a:r>
              <a:rPr lang="en-US" sz="2400" dirty="0" smtClean="0">
                <a:solidFill>
                  <a:srgbClr val="FF0000"/>
                </a:solidFill>
                <a:latin typeface="Calibri" pitchFamily="34" charset="0"/>
              </a:rPr>
              <a:t> </a:t>
            </a:r>
            <a:r>
              <a:rPr lang="en-US" sz="2400" dirty="0" smtClean="0">
                <a:solidFill>
                  <a:srgbClr val="FF0000"/>
                </a:solidFill>
                <a:latin typeface="Calibri" pitchFamily="34" charset="0"/>
                <a:sym typeface="Symbol"/>
              </a:rPr>
              <a:t>&gt; 2), y</a:t>
            </a:r>
            <a:r>
              <a:rPr lang="en-US" sz="2400" dirty="0" smtClean="0">
                <a:solidFill>
                  <a:srgbClr val="FF0000"/>
                </a:solidFill>
                <a:latin typeface="Calibri" pitchFamily="34" charset="0"/>
              </a:rPr>
              <a:t> &lt; 1</a:t>
            </a:r>
            <a:endParaRPr kumimoji="0" lang="en-US" sz="2400" i="0" u="none" strike="noStrike" kern="1200" cap="none" spc="0" normalizeH="0" baseline="0" noProof="0" dirty="0" smtClean="0">
              <a:ln>
                <a:noFill/>
              </a:ln>
              <a:solidFill>
                <a:srgbClr val="FF0000"/>
              </a:solidFill>
              <a:effectLst/>
              <a:uLnTx/>
              <a:uFillTx/>
              <a:latin typeface="Calibri" pitchFamily="34" charset="0"/>
              <a:ea typeface="+mn-ea"/>
              <a:cs typeface="+mn-cs"/>
            </a:endParaRPr>
          </a:p>
        </p:txBody>
      </p:sp>
      <p:sp>
        <p:nvSpPr>
          <p:cNvPr id="18" name="Down Arrow 17"/>
          <p:cNvSpPr/>
          <p:nvPr/>
        </p:nvSpPr>
        <p:spPr bwMode="auto">
          <a:xfrm>
            <a:off x="6192592" y="5193075"/>
            <a:ext cx="416966" cy="425502"/>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9" name="Rounded Rectangle 18"/>
          <p:cNvSpPr/>
          <p:nvPr/>
        </p:nvSpPr>
        <p:spPr bwMode="auto">
          <a:xfrm>
            <a:off x="5549305" y="5686216"/>
            <a:ext cx="1799539" cy="1002182"/>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rPr>
              <a:t>Theory</a:t>
            </a:r>
          </a:p>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rPr>
              <a:t>Solver</a:t>
            </a:r>
            <a:endParaRPr kumimoji="0" lang="en-US" sz="2400" b="0" i="0" u="none" strike="noStrike" cap="none" normalizeH="0" baseline="0" dirty="0" smtClean="0">
              <a:solidFill>
                <a:schemeClr val="bg1"/>
              </a:solidFill>
              <a:latin typeface="Calibri" pitchFamily="34" charset="0"/>
            </a:endParaRPr>
          </a:p>
        </p:txBody>
      </p:sp>
      <p:sp>
        <p:nvSpPr>
          <p:cNvPr id="20" name="Left Arrow 19"/>
          <p:cNvSpPr/>
          <p:nvPr/>
        </p:nvSpPr>
        <p:spPr bwMode="auto">
          <a:xfrm>
            <a:off x="4984951" y="5936226"/>
            <a:ext cx="464574" cy="484632"/>
          </a:xfrm>
          <a:prstGeom prst="lef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1" name="Content Placeholder 2"/>
          <p:cNvSpPr txBox="1">
            <a:spLocks/>
          </p:cNvSpPr>
          <p:nvPr/>
        </p:nvSpPr>
        <p:spPr>
          <a:xfrm>
            <a:off x="2492471" y="5803213"/>
            <a:ext cx="2497393" cy="73866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err="1" smtClean="0">
                <a:solidFill>
                  <a:schemeClr val="bg1"/>
                </a:solidFill>
                <a:latin typeface="Calibri" pitchFamily="34" charset="0"/>
              </a:rPr>
              <a:t>Unsatisfiable</a:t>
            </a:r>
            <a:endParaRPr lang="en-US" sz="2400" dirty="0" smtClean="0">
              <a:solidFill>
                <a:schemeClr val="bg1"/>
              </a:solidFill>
              <a:latin typeface="Calibri" pitchFamily="34" charset="0"/>
            </a:endParaRPr>
          </a:p>
          <a:p>
            <a:pPr marL="384954" lvl="0" indent="-384954">
              <a:lnSpc>
                <a:spcPct val="90000"/>
              </a:lnSpc>
              <a:spcBef>
                <a:spcPct val="20000"/>
              </a:spcBef>
              <a:buSzPct val="90000"/>
            </a:pPr>
            <a:r>
              <a:rPr lang="en-US" sz="2400" dirty="0" smtClean="0">
                <a:solidFill>
                  <a:srgbClr val="0070C0"/>
                </a:solidFill>
                <a:latin typeface="Calibri" pitchFamily="34" charset="0"/>
              </a:rPr>
              <a:t>x </a:t>
            </a:r>
            <a:r>
              <a:rPr lang="en-US" sz="2400" dirty="0" smtClean="0">
                <a:solidFill>
                  <a:srgbClr val="0070C0"/>
                </a:solidFill>
                <a:latin typeface="Calibri" pitchFamily="34" charset="0"/>
                <a:sym typeface="Symbol"/>
              </a:rPr>
              <a:t> 0, y = x + 1, y</a:t>
            </a:r>
            <a:r>
              <a:rPr lang="en-US" sz="2400" dirty="0" smtClean="0">
                <a:solidFill>
                  <a:srgbClr val="0070C0"/>
                </a:solidFill>
                <a:latin typeface="Calibri" pitchFamily="34" charset="0"/>
              </a:rPr>
              <a:t> &lt; 1</a:t>
            </a:r>
            <a:endParaRPr kumimoji="0" lang="en-US" sz="2400" i="0" u="none" strike="noStrike" kern="1200" cap="none" spc="0" normalizeH="0" baseline="0" noProof="0" dirty="0" smtClean="0">
              <a:ln>
                <a:noFill/>
              </a:ln>
              <a:solidFill>
                <a:srgbClr val="0070C0"/>
              </a:solidFill>
              <a:effectLst/>
              <a:uLnTx/>
              <a:uFillTx/>
              <a:latin typeface="Calibri" pitchFamily="34" charset="0"/>
              <a:ea typeface="+mn-ea"/>
              <a:cs typeface="+mn-cs"/>
            </a:endParaRPr>
          </a:p>
        </p:txBody>
      </p:sp>
    </p:spTree>
    <p:extLst>
      <p:ext uri="{BB962C8B-B14F-4D97-AF65-F5344CB8AC3E}">
        <p14:creationId xmlns:p14="http://schemas.microsoft.com/office/powerpoint/2010/main" val="3140116999"/>
      </p:ext>
    </p:extLst>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ym typeface="Symbol"/>
              </a:rPr>
              <a:t>SAT + Theory solvers</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4" name="Content Placeholder 2"/>
          <p:cNvSpPr>
            <a:spLocks noGrp="1"/>
          </p:cNvSpPr>
          <p:nvPr>
            <p:ph idx="1"/>
          </p:nvPr>
        </p:nvSpPr>
        <p:spPr/>
        <p:txBody>
          <a:bodyPr/>
          <a:lstStyle/>
          <a:p>
            <a:pPr algn="ctr">
              <a:buNone/>
            </a:pPr>
            <a:r>
              <a:rPr lang="en-US" b="1" dirty="0" smtClean="0">
                <a:solidFill>
                  <a:srgbClr val="FF0000"/>
                </a:solidFill>
              </a:rPr>
              <a:t>Basic Idea</a:t>
            </a:r>
          </a:p>
        </p:txBody>
      </p:sp>
      <p:sp>
        <p:nvSpPr>
          <p:cNvPr id="5" name="Content Placeholder 2"/>
          <p:cNvSpPr txBox="1">
            <a:spLocks/>
          </p:cNvSpPr>
          <p:nvPr/>
        </p:nvSpPr>
        <p:spPr>
          <a:xfrm>
            <a:off x="409041" y="1855882"/>
            <a:ext cx="8382000" cy="332399"/>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rPr>
              <a:t>x</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rPr>
              <a:t> </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0, y = x + 1, (y &gt; 2  y &lt; 1) </a:t>
            </a:r>
            <a:endPar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6" name="Content Placeholder 2"/>
          <p:cNvSpPr txBox="1">
            <a:spLocks/>
          </p:cNvSpPr>
          <p:nvPr/>
        </p:nvSpPr>
        <p:spPr>
          <a:xfrm>
            <a:off x="2156156" y="3127499"/>
            <a:ext cx="2174443" cy="332399"/>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2</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4</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a:t>
            </a:r>
          </a:p>
        </p:txBody>
      </p:sp>
      <p:sp>
        <p:nvSpPr>
          <p:cNvPr id="7" name="Down Arrow 6"/>
          <p:cNvSpPr/>
          <p:nvPr/>
        </p:nvSpPr>
        <p:spPr bwMode="auto">
          <a:xfrm>
            <a:off x="4389120" y="2223828"/>
            <a:ext cx="416966" cy="66568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Content Placeholder 2"/>
          <p:cNvSpPr txBox="1">
            <a:spLocks/>
          </p:cNvSpPr>
          <p:nvPr/>
        </p:nvSpPr>
        <p:spPr>
          <a:xfrm>
            <a:off x="4915204" y="2389892"/>
            <a:ext cx="4228795" cy="332399"/>
          </a:xfrm>
          <a:prstGeom prst="rect">
            <a:avLst/>
          </a:prstGeom>
        </p:spPr>
        <p:txBody>
          <a:bodyPr vert="horz" wrap="square" lIns="0" tIns="0" rIns="0" bIns="0" rtlCol="0">
            <a:spAutoFit/>
          </a:bodyPr>
          <a:lstStyle/>
          <a:p>
            <a:pPr marL="384954" lvl="0" indent="-384954">
              <a:lnSpc>
                <a:spcPct val="90000"/>
              </a:lnSpc>
              <a:spcBef>
                <a:spcPct val="20000"/>
              </a:spcBef>
              <a:buSzPct val="90000"/>
              <a:defRPr/>
            </a:pPr>
            <a:r>
              <a:rPr lang="en-US" sz="2400" dirty="0" smtClean="0">
                <a:solidFill>
                  <a:schemeClr val="bg1"/>
                </a:solidFill>
                <a:latin typeface="Calibri" pitchFamily="34" charset="0"/>
              </a:rPr>
              <a:t>Abstract (aka “naming” atoms)</a:t>
            </a:r>
          </a:p>
        </p:txBody>
      </p:sp>
      <p:sp>
        <p:nvSpPr>
          <p:cNvPr id="9" name="Content Placeholder 2"/>
          <p:cNvSpPr txBox="1">
            <a:spLocks/>
          </p:cNvSpPr>
          <p:nvPr/>
        </p:nvSpPr>
        <p:spPr>
          <a:xfrm>
            <a:off x="4532374" y="3111650"/>
            <a:ext cx="3733801" cy="73866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 </a:t>
            </a:r>
            <a:r>
              <a:rPr lang="en-US" sz="2400" dirty="0" smtClean="0">
                <a:solidFill>
                  <a:schemeClr val="bg1"/>
                </a:solidFill>
                <a:latin typeface="Calibri" pitchFamily="34" charset="0"/>
                <a:sym typeface="Symbol"/>
              </a:rPr>
              <a:t> (</a:t>
            </a:r>
            <a:r>
              <a:rPr lang="en-US" sz="2400" dirty="0" smtClean="0">
                <a:solidFill>
                  <a:schemeClr val="bg1"/>
                </a:solidFill>
                <a:latin typeface="Calibri" pitchFamily="34" charset="0"/>
              </a:rPr>
              <a:t>x </a:t>
            </a:r>
            <a:r>
              <a:rPr lang="en-US" sz="2400" dirty="0" smtClean="0">
                <a:solidFill>
                  <a:schemeClr val="bg1"/>
                </a:solidFill>
                <a:latin typeface="Calibri" pitchFamily="34" charset="0"/>
                <a:sym typeface="Symbol"/>
              </a:rPr>
              <a:t> 0), p</a:t>
            </a:r>
            <a:r>
              <a:rPr lang="en-US" sz="2400" baseline="-25000" dirty="0" smtClean="0">
                <a:solidFill>
                  <a:schemeClr val="bg1"/>
                </a:solidFill>
                <a:latin typeface="Calibri" pitchFamily="34" charset="0"/>
                <a:sym typeface="Symbol"/>
              </a:rPr>
              <a:t>2 </a:t>
            </a:r>
            <a:r>
              <a:rPr lang="en-US" sz="2400" dirty="0" smtClean="0">
                <a:solidFill>
                  <a:schemeClr val="bg1"/>
                </a:solidFill>
                <a:latin typeface="Calibri" pitchFamily="34" charset="0"/>
                <a:sym typeface="Symbol"/>
              </a:rPr>
              <a:t> (y = x + 1), </a:t>
            </a:r>
          </a:p>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 </a:t>
            </a:r>
            <a:r>
              <a:rPr lang="en-US" sz="2400" dirty="0" smtClean="0">
                <a:solidFill>
                  <a:schemeClr val="bg1"/>
                </a:solidFill>
                <a:latin typeface="Calibri" pitchFamily="34" charset="0"/>
                <a:sym typeface="Symbol"/>
              </a:rPr>
              <a:t> (y</a:t>
            </a:r>
            <a:r>
              <a:rPr lang="en-US" sz="2400" dirty="0" smtClean="0">
                <a:solidFill>
                  <a:schemeClr val="bg1"/>
                </a:solidFill>
                <a:latin typeface="Calibri" pitchFamily="34" charset="0"/>
              </a:rPr>
              <a:t> </a:t>
            </a:r>
            <a:r>
              <a:rPr lang="en-US" sz="2400" dirty="0" smtClean="0">
                <a:solidFill>
                  <a:schemeClr val="bg1"/>
                </a:solidFill>
                <a:latin typeface="Calibri" pitchFamily="34" charset="0"/>
                <a:sym typeface="Symbol"/>
              </a:rPr>
              <a:t>&gt; 2), p</a:t>
            </a:r>
            <a:r>
              <a:rPr lang="en-US" sz="2400" baseline="-25000" dirty="0" smtClean="0">
                <a:solidFill>
                  <a:schemeClr val="bg1"/>
                </a:solidFill>
                <a:latin typeface="Calibri" pitchFamily="34" charset="0"/>
                <a:sym typeface="Symbol"/>
              </a:rPr>
              <a:t>4 </a:t>
            </a:r>
            <a:r>
              <a:rPr lang="en-US" sz="2400" dirty="0" smtClean="0">
                <a:solidFill>
                  <a:schemeClr val="bg1"/>
                </a:solidFill>
                <a:latin typeface="Calibri" pitchFamily="34" charset="0"/>
                <a:sym typeface="Symbol"/>
              </a:rPr>
              <a:t> (y</a:t>
            </a:r>
            <a:r>
              <a:rPr lang="en-US" sz="2400" dirty="0" smtClean="0">
                <a:solidFill>
                  <a:schemeClr val="bg1"/>
                </a:solidFill>
                <a:latin typeface="Calibri" pitchFamily="34" charset="0"/>
              </a:rPr>
              <a:t> &lt; 1</a:t>
            </a:r>
            <a:r>
              <a:rPr lang="en-US" sz="2400" dirty="0" smtClean="0">
                <a:solidFill>
                  <a:schemeClr val="bg1"/>
                </a:solidFill>
                <a:latin typeface="Calibri" pitchFamily="34" charset="0"/>
                <a:sym typeface="Symbol"/>
              </a:rPr>
              <a:t>)</a:t>
            </a:r>
            <a:endPar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10" name="Rounded Rectangle 9"/>
          <p:cNvSpPr/>
          <p:nvPr/>
        </p:nvSpPr>
        <p:spPr bwMode="auto">
          <a:xfrm>
            <a:off x="1038757" y="4235511"/>
            <a:ext cx="1799539" cy="1002182"/>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rPr>
              <a:t>SAT </a:t>
            </a:r>
          </a:p>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rPr>
              <a:t>Solver</a:t>
            </a:r>
            <a:endParaRPr kumimoji="0" lang="en-US" sz="2400" b="0" i="0" u="none" strike="noStrike" cap="none" normalizeH="0" baseline="0" dirty="0" smtClean="0">
              <a:solidFill>
                <a:schemeClr val="bg1"/>
              </a:solidFill>
              <a:latin typeface="Calibri" pitchFamily="34" charset="0"/>
            </a:endParaRPr>
          </a:p>
        </p:txBody>
      </p:sp>
      <p:sp>
        <p:nvSpPr>
          <p:cNvPr id="11" name="Down Arrow 10"/>
          <p:cNvSpPr/>
          <p:nvPr/>
        </p:nvSpPr>
        <p:spPr bwMode="auto">
          <a:xfrm rot="2413226">
            <a:off x="2449971" y="3486351"/>
            <a:ext cx="416966" cy="68496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2" name="Right Arrow 11"/>
          <p:cNvSpPr/>
          <p:nvPr/>
        </p:nvSpPr>
        <p:spPr bwMode="auto">
          <a:xfrm>
            <a:off x="2955341" y="4498856"/>
            <a:ext cx="482803" cy="453542"/>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3" name="Content Placeholder 2"/>
          <p:cNvSpPr txBox="1">
            <a:spLocks/>
          </p:cNvSpPr>
          <p:nvPr/>
        </p:nvSpPr>
        <p:spPr>
          <a:xfrm>
            <a:off x="3493619" y="4223566"/>
            <a:ext cx="2174443" cy="664797"/>
          </a:xfrm>
          <a:prstGeom prst="rect">
            <a:avLst/>
          </a:prstGeom>
        </p:spPr>
        <p:txBody>
          <a:bodyPr vert="horz" wrap="square" lIns="0" tIns="0" rIns="0" bIns="0" rtlCol="0">
            <a:spAutoFit/>
          </a:bodyPr>
          <a:lstStyle/>
          <a:p>
            <a:pPr marL="384954" lvl="0" indent="-384954">
              <a:lnSpc>
                <a:spcPct val="90000"/>
              </a:lnSpc>
              <a:buSzPct val="90000"/>
            </a:pPr>
            <a:r>
              <a:rPr lang="en-US" sz="2400" dirty="0" smtClean="0">
                <a:solidFill>
                  <a:schemeClr val="bg1"/>
                </a:solidFill>
                <a:latin typeface="Calibri" pitchFamily="34" charset="0"/>
                <a:sym typeface="Symbol"/>
              </a:rPr>
              <a:t>Assignment</a:t>
            </a:r>
          </a:p>
          <a:p>
            <a:pPr marL="384954" lvl="0" indent="-384954">
              <a:lnSpc>
                <a:spcPct val="90000"/>
              </a:lnSpc>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2</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4</a:t>
            </a:r>
            <a:endPar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endParaRPr>
          </a:p>
        </p:txBody>
      </p:sp>
      <p:sp>
        <p:nvSpPr>
          <p:cNvPr id="15" name="Right Arrow 14"/>
          <p:cNvSpPr/>
          <p:nvPr/>
        </p:nvSpPr>
        <p:spPr bwMode="auto">
          <a:xfrm>
            <a:off x="5360823" y="4504952"/>
            <a:ext cx="482803" cy="453542"/>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6" name="Down Arrow 15"/>
          <p:cNvSpPr/>
          <p:nvPr/>
        </p:nvSpPr>
        <p:spPr bwMode="auto">
          <a:xfrm>
            <a:off x="6158179" y="3912420"/>
            <a:ext cx="416966" cy="425502"/>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7" name="Content Placeholder 2"/>
          <p:cNvSpPr txBox="1">
            <a:spLocks/>
          </p:cNvSpPr>
          <p:nvPr/>
        </p:nvSpPr>
        <p:spPr>
          <a:xfrm>
            <a:off x="5957619" y="4411948"/>
            <a:ext cx="1984387" cy="73866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chemeClr val="bg1"/>
                </a:solidFill>
                <a:latin typeface="Calibri" pitchFamily="34" charset="0"/>
              </a:rPr>
              <a:t>x </a:t>
            </a:r>
            <a:r>
              <a:rPr lang="en-US" sz="2400" dirty="0" smtClean="0">
                <a:solidFill>
                  <a:schemeClr val="bg1"/>
                </a:solidFill>
                <a:latin typeface="Calibri" pitchFamily="34" charset="0"/>
                <a:sym typeface="Symbol"/>
              </a:rPr>
              <a:t> 0, y = x + 1, </a:t>
            </a:r>
          </a:p>
          <a:p>
            <a:pPr marL="384954" lvl="0" indent="-384954">
              <a:lnSpc>
                <a:spcPct val="90000"/>
              </a:lnSpc>
              <a:spcBef>
                <a:spcPct val="20000"/>
              </a:spcBef>
              <a:buSzPct val="90000"/>
            </a:pPr>
            <a:r>
              <a:rPr lang="en-US" sz="2400" dirty="0" smtClean="0">
                <a:solidFill>
                  <a:schemeClr val="bg1"/>
                </a:solidFill>
                <a:latin typeface="Calibri" pitchFamily="34" charset="0"/>
                <a:sym typeface="Symbol"/>
              </a:rPr>
              <a:t>(y</a:t>
            </a:r>
            <a:r>
              <a:rPr lang="en-US" sz="2400" dirty="0" smtClean="0">
                <a:solidFill>
                  <a:schemeClr val="bg1"/>
                </a:solidFill>
                <a:latin typeface="Calibri" pitchFamily="34" charset="0"/>
              </a:rPr>
              <a:t> </a:t>
            </a:r>
            <a:r>
              <a:rPr lang="en-US" sz="2400" dirty="0" smtClean="0">
                <a:solidFill>
                  <a:schemeClr val="bg1"/>
                </a:solidFill>
                <a:latin typeface="Calibri" pitchFamily="34" charset="0"/>
                <a:sym typeface="Symbol"/>
              </a:rPr>
              <a:t>&gt; 2), y</a:t>
            </a:r>
            <a:r>
              <a:rPr lang="en-US" sz="2400" dirty="0" smtClean="0">
                <a:solidFill>
                  <a:schemeClr val="bg1"/>
                </a:solidFill>
                <a:latin typeface="Calibri" pitchFamily="34" charset="0"/>
              </a:rPr>
              <a:t> &lt; 1</a:t>
            </a:r>
            <a:endPar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18" name="Down Arrow 17"/>
          <p:cNvSpPr/>
          <p:nvPr/>
        </p:nvSpPr>
        <p:spPr bwMode="auto">
          <a:xfrm>
            <a:off x="6192592" y="5193075"/>
            <a:ext cx="416966" cy="425502"/>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9" name="Rounded Rectangle 18"/>
          <p:cNvSpPr/>
          <p:nvPr/>
        </p:nvSpPr>
        <p:spPr bwMode="auto">
          <a:xfrm>
            <a:off x="5549305" y="5686216"/>
            <a:ext cx="1799539" cy="1002182"/>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rPr>
              <a:t>Theory</a:t>
            </a:r>
          </a:p>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rPr>
              <a:t>Solver</a:t>
            </a:r>
            <a:endParaRPr kumimoji="0" lang="en-US" sz="2400" b="0" i="0" u="none" strike="noStrike" cap="none" normalizeH="0" baseline="0" dirty="0" smtClean="0">
              <a:solidFill>
                <a:schemeClr val="bg1"/>
              </a:solidFill>
              <a:latin typeface="Calibri" pitchFamily="34" charset="0"/>
            </a:endParaRPr>
          </a:p>
        </p:txBody>
      </p:sp>
      <p:sp>
        <p:nvSpPr>
          <p:cNvPr id="20" name="Left Arrow 19"/>
          <p:cNvSpPr/>
          <p:nvPr/>
        </p:nvSpPr>
        <p:spPr bwMode="auto">
          <a:xfrm>
            <a:off x="4984951" y="5936226"/>
            <a:ext cx="464574" cy="484632"/>
          </a:xfrm>
          <a:prstGeom prst="lef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1" name="Content Placeholder 2"/>
          <p:cNvSpPr txBox="1">
            <a:spLocks/>
          </p:cNvSpPr>
          <p:nvPr/>
        </p:nvSpPr>
        <p:spPr>
          <a:xfrm>
            <a:off x="2492471" y="5803213"/>
            <a:ext cx="2497393" cy="73866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err="1" smtClean="0">
                <a:solidFill>
                  <a:schemeClr val="bg1"/>
                </a:solidFill>
                <a:latin typeface="Calibri" pitchFamily="34" charset="0"/>
              </a:rPr>
              <a:t>Unsatisfiable</a:t>
            </a:r>
            <a:endParaRPr lang="en-US" sz="2400" dirty="0" smtClean="0">
              <a:solidFill>
                <a:schemeClr val="bg1"/>
              </a:solidFill>
              <a:latin typeface="Calibri" pitchFamily="34" charset="0"/>
            </a:endParaRPr>
          </a:p>
          <a:p>
            <a:pPr marL="384954" lvl="0" indent="-384954">
              <a:lnSpc>
                <a:spcPct val="90000"/>
              </a:lnSpc>
              <a:spcBef>
                <a:spcPct val="20000"/>
              </a:spcBef>
              <a:buSzPct val="90000"/>
            </a:pPr>
            <a:r>
              <a:rPr lang="en-US" sz="2400" dirty="0" smtClean="0">
                <a:solidFill>
                  <a:srgbClr val="FF0000"/>
                </a:solidFill>
                <a:latin typeface="Calibri" pitchFamily="34" charset="0"/>
              </a:rPr>
              <a:t>x </a:t>
            </a:r>
            <a:r>
              <a:rPr lang="en-US" sz="2400" dirty="0" smtClean="0">
                <a:solidFill>
                  <a:srgbClr val="FF0000"/>
                </a:solidFill>
                <a:latin typeface="Calibri" pitchFamily="34" charset="0"/>
                <a:sym typeface="Symbol"/>
              </a:rPr>
              <a:t> 0, y = x + 1, y</a:t>
            </a:r>
            <a:r>
              <a:rPr lang="en-US" sz="2400" dirty="0" smtClean="0">
                <a:solidFill>
                  <a:srgbClr val="FF0000"/>
                </a:solidFill>
                <a:latin typeface="Calibri" pitchFamily="34" charset="0"/>
              </a:rPr>
              <a:t> &lt; 1</a:t>
            </a:r>
            <a:endParaRPr kumimoji="0" lang="en-US" sz="2400" i="0" u="none" strike="noStrike" kern="1200" cap="none" spc="0" normalizeH="0" baseline="0" noProof="0" dirty="0" smtClean="0">
              <a:ln>
                <a:noFill/>
              </a:ln>
              <a:solidFill>
                <a:srgbClr val="FF0000"/>
              </a:solidFill>
              <a:effectLst/>
              <a:uLnTx/>
              <a:uFillTx/>
              <a:latin typeface="Calibri" pitchFamily="34" charset="0"/>
              <a:ea typeface="+mn-ea"/>
              <a:cs typeface="+mn-cs"/>
            </a:endParaRPr>
          </a:p>
        </p:txBody>
      </p:sp>
      <p:sp>
        <p:nvSpPr>
          <p:cNvPr id="22" name="Left Arrow 21"/>
          <p:cNvSpPr/>
          <p:nvPr/>
        </p:nvSpPr>
        <p:spPr bwMode="auto">
          <a:xfrm>
            <a:off x="1988568" y="5926393"/>
            <a:ext cx="371171" cy="484632"/>
          </a:xfrm>
          <a:prstGeom prst="lef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3" name="Content Placeholder 2"/>
          <p:cNvSpPr txBox="1">
            <a:spLocks/>
          </p:cNvSpPr>
          <p:nvPr/>
        </p:nvSpPr>
        <p:spPr>
          <a:xfrm>
            <a:off x="100774" y="5803213"/>
            <a:ext cx="2497393" cy="155119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chemeClr val="bg1"/>
                </a:solidFill>
                <a:latin typeface="Calibri" pitchFamily="34" charset="0"/>
              </a:rPr>
              <a:t>New Lemma</a:t>
            </a:r>
          </a:p>
          <a:p>
            <a:pPr marL="384954" indent="-384954">
              <a:lnSpc>
                <a:spcPct val="90000"/>
              </a:lnSpc>
              <a:spcBef>
                <a:spcPct val="20000"/>
              </a:spcBef>
              <a:buSzPct val="90000"/>
            </a:pPr>
            <a:r>
              <a:rPr lang="en-US" sz="2400" dirty="0" smtClean="0">
                <a:solidFill>
                  <a:srgbClr val="0070C0"/>
                </a:solidFill>
                <a:latin typeface="Calibri" pitchFamily="34" charset="0"/>
                <a:sym typeface="Symbol"/>
              </a:rPr>
              <a:t>p</a:t>
            </a:r>
            <a:r>
              <a:rPr lang="en-US" sz="2400" baseline="-25000" dirty="0" smtClean="0">
                <a:solidFill>
                  <a:srgbClr val="0070C0"/>
                </a:solidFill>
                <a:latin typeface="Calibri" pitchFamily="34" charset="0"/>
                <a:sym typeface="Symbol"/>
              </a:rPr>
              <a:t>1</a:t>
            </a:r>
            <a:r>
              <a:rPr lang="en-US" sz="2400" dirty="0" smtClean="0">
                <a:solidFill>
                  <a:srgbClr val="0070C0"/>
                </a:solidFill>
                <a:latin typeface="Calibri" pitchFamily="34" charset="0"/>
                <a:sym typeface="Symbol"/>
              </a:rPr>
              <a:t>p</a:t>
            </a:r>
            <a:r>
              <a:rPr lang="en-US" sz="2400" baseline="-25000" dirty="0" smtClean="0">
                <a:solidFill>
                  <a:srgbClr val="0070C0"/>
                </a:solidFill>
                <a:latin typeface="Calibri" pitchFamily="34" charset="0"/>
                <a:sym typeface="Symbol"/>
              </a:rPr>
              <a:t>2</a:t>
            </a:r>
            <a:r>
              <a:rPr lang="en-US" sz="2400" dirty="0" smtClean="0">
                <a:solidFill>
                  <a:srgbClr val="0070C0"/>
                </a:solidFill>
                <a:latin typeface="Calibri" pitchFamily="34" charset="0"/>
                <a:sym typeface="Symbol"/>
              </a:rPr>
              <a:t>p</a:t>
            </a:r>
            <a:r>
              <a:rPr lang="en-US" sz="2400" baseline="-25000" dirty="0" smtClean="0">
                <a:solidFill>
                  <a:srgbClr val="0070C0"/>
                </a:solidFill>
                <a:latin typeface="Calibri" pitchFamily="34" charset="0"/>
                <a:sym typeface="Symbol"/>
              </a:rPr>
              <a:t>4</a:t>
            </a:r>
            <a:endParaRPr lang="en-US" sz="2400" dirty="0" smtClean="0">
              <a:solidFill>
                <a:srgbClr val="0070C0"/>
              </a:solidFill>
              <a:latin typeface="Calibri" pitchFamily="34" charset="0"/>
              <a:sym typeface="Symbol"/>
            </a:endParaRPr>
          </a:p>
          <a:p>
            <a:pPr marL="384954" lvl="0" indent="-384954">
              <a:lnSpc>
                <a:spcPct val="90000"/>
              </a:lnSpc>
              <a:spcBef>
                <a:spcPct val="20000"/>
              </a:spcBef>
              <a:buSzPct val="90000"/>
            </a:pPr>
            <a:endParaRPr lang="en-US" sz="2400" dirty="0" smtClean="0">
              <a:solidFill>
                <a:schemeClr val="bg1"/>
              </a:solidFill>
              <a:latin typeface="Calibri" pitchFamily="34" charset="0"/>
            </a:endParaRPr>
          </a:p>
          <a:p>
            <a:pPr marL="384954" lvl="0" indent="-384954">
              <a:lnSpc>
                <a:spcPct val="90000"/>
              </a:lnSpc>
              <a:spcBef>
                <a:spcPct val="20000"/>
              </a:spcBef>
              <a:buSzPct val="90000"/>
            </a:pPr>
            <a:endParaRPr lang="en-US" sz="2400" dirty="0" smtClean="0">
              <a:solidFill>
                <a:schemeClr val="bg1"/>
              </a:solidFill>
              <a:latin typeface="Calibri" pitchFamily="34" charset="0"/>
            </a:endParaRPr>
          </a:p>
        </p:txBody>
      </p:sp>
    </p:spTree>
    <p:extLst>
      <p:ext uri="{BB962C8B-B14F-4D97-AF65-F5344CB8AC3E}">
        <p14:creationId xmlns:p14="http://schemas.microsoft.com/office/powerpoint/2010/main" val="3543261482"/>
      </p:ext>
    </p:extLst>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ym typeface="Symbol"/>
              </a:rPr>
              <a:t>SAT + Theory solvers</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9" name="Rounded Rectangle 18"/>
          <p:cNvSpPr/>
          <p:nvPr/>
        </p:nvSpPr>
        <p:spPr bwMode="auto">
          <a:xfrm>
            <a:off x="6552195" y="2271964"/>
            <a:ext cx="1799539" cy="1002182"/>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rPr>
              <a:t>Theory</a:t>
            </a:r>
          </a:p>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rPr>
              <a:t>Solver</a:t>
            </a:r>
            <a:endParaRPr kumimoji="0" lang="en-US" sz="2400" b="0" i="0" u="none" strike="noStrike" cap="none" normalizeH="0" baseline="0" dirty="0" smtClean="0">
              <a:solidFill>
                <a:schemeClr val="bg1"/>
              </a:solidFill>
              <a:latin typeface="Calibri" pitchFamily="34" charset="0"/>
            </a:endParaRPr>
          </a:p>
        </p:txBody>
      </p:sp>
      <p:sp>
        <p:nvSpPr>
          <p:cNvPr id="20" name="Left Arrow 19"/>
          <p:cNvSpPr/>
          <p:nvPr/>
        </p:nvSpPr>
        <p:spPr bwMode="auto">
          <a:xfrm>
            <a:off x="5987841" y="2521974"/>
            <a:ext cx="464574" cy="484632"/>
          </a:xfrm>
          <a:prstGeom prst="lef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1" name="Content Placeholder 2"/>
          <p:cNvSpPr txBox="1">
            <a:spLocks/>
          </p:cNvSpPr>
          <p:nvPr/>
        </p:nvSpPr>
        <p:spPr>
          <a:xfrm>
            <a:off x="3495361" y="2388961"/>
            <a:ext cx="2497393" cy="73866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err="1" smtClean="0">
                <a:solidFill>
                  <a:schemeClr val="bg1"/>
                </a:solidFill>
                <a:latin typeface="Calibri" pitchFamily="34" charset="0"/>
              </a:rPr>
              <a:t>Unsatisfiable</a:t>
            </a:r>
            <a:endParaRPr lang="en-US" sz="2400" dirty="0" smtClean="0">
              <a:solidFill>
                <a:schemeClr val="bg1"/>
              </a:solidFill>
              <a:latin typeface="Calibri" pitchFamily="34" charset="0"/>
            </a:endParaRPr>
          </a:p>
          <a:p>
            <a:pPr marL="384954" lvl="0" indent="-384954">
              <a:lnSpc>
                <a:spcPct val="90000"/>
              </a:lnSpc>
              <a:spcBef>
                <a:spcPct val="20000"/>
              </a:spcBef>
              <a:buSzPct val="90000"/>
            </a:pPr>
            <a:r>
              <a:rPr lang="en-US" sz="2400" dirty="0" smtClean="0">
                <a:solidFill>
                  <a:srgbClr val="FF0000"/>
                </a:solidFill>
                <a:latin typeface="Calibri" pitchFamily="34" charset="0"/>
              </a:rPr>
              <a:t>x </a:t>
            </a:r>
            <a:r>
              <a:rPr lang="en-US" sz="2400" dirty="0" smtClean="0">
                <a:solidFill>
                  <a:srgbClr val="FF0000"/>
                </a:solidFill>
                <a:latin typeface="Calibri" pitchFamily="34" charset="0"/>
                <a:sym typeface="Symbol"/>
              </a:rPr>
              <a:t> 0, y = x + 1, y</a:t>
            </a:r>
            <a:r>
              <a:rPr lang="en-US" sz="2400" dirty="0" smtClean="0">
                <a:solidFill>
                  <a:srgbClr val="FF0000"/>
                </a:solidFill>
                <a:latin typeface="Calibri" pitchFamily="34" charset="0"/>
              </a:rPr>
              <a:t> &lt; 1</a:t>
            </a:r>
            <a:endParaRPr kumimoji="0" lang="en-US" sz="2400" i="0" u="none" strike="noStrike" kern="1200" cap="none" spc="0" normalizeH="0" baseline="0" noProof="0" dirty="0" smtClean="0">
              <a:ln>
                <a:noFill/>
              </a:ln>
              <a:solidFill>
                <a:srgbClr val="FF0000"/>
              </a:solidFill>
              <a:effectLst/>
              <a:uLnTx/>
              <a:uFillTx/>
              <a:latin typeface="Calibri" pitchFamily="34" charset="0"/>
              <a:ea typeface="+mn-ea"/>
              <a:cs typeface="+mn-cs"/>
            </a:endParaRPr>
          </a:p>
        </p:txBody>
      </p:sp>
      <p:sp>
        <p:nvSpPr>
          <p:cNvPr id="22" name="Left Arrow 21"/>
          <p:cNvSpPr/>
          <p:nvPr/>
        </p:nvSpPr>
        <p:spPr bwMode="auto">
          <a:xfrm>
            <a:off x="2991458" y="2512141"/>
            <a:ext cx="371171" cy="484632"/>
          </a:xfrm>
          <a:prstGeom prst="lef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3" name="Content Placeholder 2"/>
          <p:cNvSpPr txBox="1">
            <a:spLocks/>
          </p:cNvSpPr>
          <p:nvPr/>
        </p:nvSpPr>
        <p:spPr>
          <a:xfrm>
            <a:off x="1103664" y="2388961"/>
            <a:ext cx="2497393" cy="155119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chemeClr val="bg1"/>
                </a:solidFill>
                <a:latin typeface="Calibri" pitchFamily="34" charset="0"/>
              </a:rPr>
              <a:t>New Lemma</a:t>
            </a:r>
          </a:p>
          <a:p>
            <a:pPr marL="384954" indent="-384954">
              <a:lnSpc>
                <a:spcPct val="90000"/>
              </a:lnSpc>
              <a:spcBef>
                <a:spcPct val="20000"/>
              </a:spcBef>
              <a:buSzPct val="90000"/>
            </a:pPr>
            <a:r>
              <a:rPr lang="en-US" sz="2400" dirty="0" smtClean="0">
                <a:solidFill>
                  <a:srgbClr val="0070C0"/>
                </a:solidFill>
                <a:latin typeface="Calibri" pitchFamily="34" charset="0"/>
                <a:sym typeface="Symbol"/>
              </a:rPr>
              <a:t>p</a:t>
            </a:r>
            <a:r>
              <a:rPr lang="en-US" sz="2400" baseline="-25000" dirty="0" smtClean="0">
                <a:solidFill>
                  <a:srgbClr val="0070C0"/>
                </a:solidFill>
                <a:latin typeface="Calibri" pitchFamily="34" charset="0"/>
                <a:sym typeface="Symbol"/>
              </a:rPr>
              <a:t>1</a:t>
            </a:r>
            <a:r>
              <a:rPr lang="en-US" sz="2400" dirty="0" smtClean="0">
                <a:solidFill>
                  <a:srgbClr val="0070C0"/>
                </a:solidFill>
                <a:latin typeface="Calibri" pitchFamily="34" charset="0"/>
                <a:sym typeface="Symbol"/>
              </a:rPr>
              <a:t>p</a:t>
            </a:r>
            <a:r>
              <a:rPr lang="en-US" sz="2400" baseline="-25000" dirty="0" smtClean="0">
                <a:solidFill>
                  <a:srgbClr val="0070C0"/>
                </a:solidFill>
                <a:latin typeface="Calibri" pitchFamily="34" charset="0"/>
                <a:sym typeface="Symbol"/>
              </a:rPr>
              <a:t>2</a:t>
            </a:r>
            <a:r>
              <a:rPr lang="en-US" sz="2400" dirty="0" smtClean="0">
                <a:solidFill>
                  <a:srgbClr val="0070C0"/>
                </a:solidFill>
                <a:latin typeface="Calibri" pitchFamily="34" charset="0"/>
                <a:sym typeface="Symbol"/>
              </a:rPr>
              <a:t>p</a:t>
            </a:r>
            <a:r>
              <a:rPr lang="en-US" sz="2400" baseline="-25000" dirty="0" smtClean="0">
                <a:solidFill>
                  <a:srgbClr val="0070C0"/>
                </a:solidFill>
                <a:latin typeface="Calibri" pitchFamily="34" charset="0"/>
                <a:sym typeface="Symbol"/>
              </a:rPr>
              <a:t>4</a:t>
            </a:r>
            <a:endParaRPr lang="en-US" sz="2400" dirty="0" smtClean="0">
              <a:solidFill>
                <a:srgbClr val="0070C0"/>
              </a:solidFill>
              <a:latin typeface="Calibri" pitchFamily="34" charset="0"/>
              <a:sym typeface="Symbol"/>
            </a:endParaRPr>
          </a:p>
          <a:p>
            <a:pPr marL="384954" lvl="0" indent="-384954">
              <a:lnSpc>
                <a:spcPct val="90000"/>
              </a:lnSpc>
              <a:spcBef>
                <a:spcPct val="20000"/>
              </a:spcBef>
              <a:buSzPct val="90000"/>
            </a:pPr>
            <a:endParaRPr lang="en-US" sz="2400" dirty="0" smtClean="0">
              <a:solidFill>
                <a:schemeClr val="bg1"/>
              </a:solidFill>
              <a:latin typeface="Calibri" pitchFamily="34" charset="0"/>
            </a:endParaRPr>
          </a:p>
          <a:p>
            <a:pPr marL="384954" lvl="0" indent="-384954">
              <a:lnSpc>
                <a:spcPct val="90000"/>
              </a:lnSpc>
              <a:spcBef>
                <a:spcPct val="20000"/>
              </a:spcBef>
              <a:buSzPct val="90000"/>
            </a:pPr>
            <a:endParaRPr lang="en-US" sz="2400" dirty="0" smtClean="0">
              <a:solidFill>
                <a:schemeClr val="bg1"/>
              </a:solidFill>
              <a:latin typeface="Calibri" pitchFamily="34" charset="0"/>
            </a:endParaRPr>
          </a:p>
        </p:txBody>
      </p:sp>
      <p:sp>
        <p:nvSpPr>
          <p:cNvPr id="25" name="Rectangular Callout 24"/>
          <p:cNvSpPr/>
          <p:nvPr/>
        </p:nvSpPr>
        <p:spPr bwMode="auto">
          <a:xfrm>
            <a:off x="2168013" y="3554361"/>
            <a:ext cx="2521974" cy="1260987"/>
          </a:xfrm>
          <a:prstGeom prst="wedgeRectCallout">
            <a:avLst>
              <a:gd name="adj1" fmla="val -42827"/>
              <a:gd name="adj2" fmla="val -78703"/>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bg1"/>
                </a:solidFill>
                <a:latin typeface="Calibri" pitchFamily="34" charset="0"/>
              </a:rPr>
              <a:t>AKA</a:t>
            </a:r>
          </a:p>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bg1"/>
                </a:solidFill>
                <a:latin typeface="Calibri" pitchFamily="34" charset="0"/>
              </a:rPr>
              <a:t>Theory conflict</a:t>
            </a:r>
          </a:p>
        </p:txBody>
      </p:sp>
    </p:spTree>
    <p:extLst>
      <p:ext uri="{BB962C8B-B14F-4D97-AF65-F5344CB8AC3E}">
        <p14:creationId xmlns:p14="http://schemas.microsoft.com/office/powerpoint/2010/main" val="1791200300"/>
      </p:ext>
    </p:extLst>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lang="en-US" sz="4800" dirty="0" smtClean="0">
                <a:latin typeface="Calibri" pitchFamily="34" charset="0"/>
                <a:sym typeface="Symbol"/>
              </a:rPr>
              <a:t>SAT + Theory solvers: Main loop</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9" name="Content Placeholder 2"/>
          <p:cNvSpPr txBox="1">
            <a:spLocks/>
          </p:cNvSpPr>
          <p:nvPr/>
        </p:nvSpPr>
        <p:spPr>
          <a:xfrm>
            <a:off x="2713329" y="1987556"/>
            <a:ext cx="5165141" cy="3988784"/>
          </a:xfrm>
          <a:prstGeom prst="rect">
            <a:avLst/>
          </a:prstGeom>
        </p:spPr>
        <p:txBody>
          <a:bodyPr vert="horz" wrap="square" lIns="0" tIns="0" rIns="0" bIns="0" rtlCol="0">
            <a:spAutoFit/>
          </a:bodyPr>
          <a:lstStyle/>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2400" b="1" dirty="0" smtClean="0">
                <a:solidFill>
                  <a:schemeClr val="bg1"/>
                </a:solidFill>
                <a:latin typeface="Calibri" pitchFamily="34" charset="0"/>
              </a:rPr>
              <a:t>p</a:t>
            </a:r>
            <a:r>
              <a:rPr kumimoji="0" lang="en-US" sz="2400" b="1" i="0" u="none" strike="noStrike" kern="1200" cap="none" spc="0" normalizeH="0" baseline="0" noProof="0" dirty="0" err="1" smtClean="0">
                <a:ln>
                  <a:noFill/>
                </a:ln>
                <a:solidFill>
                  <a:schemeClr val="bg1"/>
                </a:solidFill>
                <a:effectLst/>
                <a:uLnTx/>
                <a:uFillTx/>
                <a:latin typeface="Calibri" pitchFamily="34" charset="0"/>
                <a:ea typeface="+mn-ea"/>
                <a:cs typeface="+mn-cs"/>
              </a:rPr>
              <a:t>rocedure</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rPr>
              <a:t> </a:t>
            </a:r>
            <a:r>
              <a:rPr lang="en-US" sz="2400" dirty="0" smtClean="0">
                <a:solidFill>
                  <a:schemeClr val="bg1"/>
                </a:solidFill>
                <a:latin typeface="Calibri" pitchFamily="34" charset="0"/>
              </a:rPr>
              <a:t>S</a:t>
            </a:r>
            <a:r>
              <a:rPr kumimoji="0" lang="en-US" sz="2400" i="0" u="none" strike="noStrike" kern="1200" cap="none" spc="0" normalizeH="0" noProof="0" dirty="0" err="1" smtClean="0">
                <a:ln>
                  <a:noFill/>
                </a:ln>
                <a:solidFill>
                  <a:schemeClr val="bg1"/>
                </a:solidFill>
                <a:effectLst/>
                <a:uLnTx/>
                <a:uFillTx/>
                <a:latin typeface="Calibri" pitchFamily="34" charset="0"/>
                <a:ea typeface="+mn-ea"/>
                <a:cs typeface="+mn-cs"/>
              </a:rPr>
              <a:t>mtSolver</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rPr>
              <a:t>(F)</a:t>
            </a:r>
          </a:p>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2400" baseline="0" dirty="0" smtClean="0">
                <a:solidFill>
                  <a:schemeClr val="bg1"/>
                </a:solidFill>
                <a:latin typeface="Calibri" pitchFamily="34" charset="0"/>
              </a:rPr>
              <a:t>	(</a:t>
            </a:r>
            <a:r>
              <a:rPr lang="en-US" sz="2400" baseline="0" dirty="0" err="1" smtClean="0">
                <a:solidFill>
                  <a:schemeClr val="bg1"/>
                </a:solidFill>
                <a:latin typeface="Calibri" pitchFamily="34" charset="0"/>
              </a:rPr>
              <a:t>F</a:t>
            </a:r>
            <a:r>
              <a:rPr lang="en-US" sz="2400" baseline="-25000" dirty="0" err="1" smtClean="0">
                <a:solidFill>
                  <a:schemeClr val="bg1"/>
                </a:solidFill>
                <a:latin typeface="Calibri" pitchFamily="34" charset="0"/>
              </a:rPr>
              <a:t>p</a:t>
            </a:r>
            <a:r>
              <a:rPr lang="en-US" sz="2400" baseline="0" dirty="0" smtClean="0">
                <a:solidFill>
                  <a:schemeClr val="bg1"/>
                </a:solidFill>
                <a:latin typeface="Calibri" pitchFamily="34" charset="0"/>
              </a:rPr>
              <a:t>, M) :=</a:t>
            </a:r>
            <a:r>
              <a:rPr lang="en-US" sz="2400" dirty="0" smtClean="0">
                <a:solidFill>
                  <a:schemeClr val="bg1"/>
                </a:solidFill>
                <a:latin typeface="Calibri" pitchFamily="34" charset="0"/>
              </a:rPr>
              <a:t> Abstract(F)</a:t>
            </a:r>
          </a:p>
          <a:p>
            <a:pPr marL="384954" marR="0" lvl="0" indent="-384954" defTabSz="914363" rtl="0" eaLnBrk="1" fontAlgn="auto" latinLnBrk="0" hangingPunct="1">
              <a:lnSpc>
                <a:spcPct val="90000"/>
              </a:lnSpc>
              <a:spcBef>
                <a:spcPct val="20000"/>
              </a:spcBef>
              <a:spcAft>
                <a:spcPts val="0"/>
              </a:spcAft>
              <a:buClrTx/>
              <a:buSzPct val="90000"/>
              <a:buFontTx/>
              <a:buNone/>
              <a:tabLst/>
              <a:defRPr/>
            </a:pPr>
            <a:r>
              <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kumimoji="0" lang="en-US" sz="2400" b="1" i="0" u="none" strike="noStrike" kern="1200" cap="none" spc="0" normalizeH="0" baseline="0" noProof="0" dirty="0" smtClean="0">
                <a:ln>
                  <a:noFill/>
                </a:ln>
                <a:solidFill>
                  <a:schemeClr val="bg1"/>
                </a:solidFill>
                <a:effectLst/>
                <a:uLnTx/>
                <a:uFillTx/>
                <a:latin typeface="Calibri" pitchFamily="34" charset="0"/>
                <a:ea typeface="+mn-ea"/>
                <a:cs typeface="+mn-cs"/>
              </a:rPr>
              <a:t>loop</a:t>
            </a:r>
          </a:p>
          <a:p>
            <a:pPr marL="384954" lvl="0" indent="-384954">
              <a:lnSpc>
                <a:spcPct val="90000"/>
              </a:lnSpc>
              <a:spcBef>
                <a:spcPct val="20000"/>
              </a:spcBef>
              <a:buSzPct val="90000"/>
            </a:pPr>
            <a:r>
              <a:rPr lang="en-US" sz="2400" dirty="0" smtClean="0">
                <a:solidFill>
                  <a:schemeClr val="bg1"/>
                </a:solidFill>
                <a:latin typeface="Calibri" pitchFamily="34" charset="0"/>
              </a:rPr>
              <a:t>		(R, A) := </a:t>
            </a:r>
            <a:r>
              <a:rPr lang="en-US" sz="2400" dirty="0" err="1" smtClean="0">
                <a:solidFill>
                  <a:schemeClr val="bg1"/>
                </a:solidFill>
                <a:latin typeface="Calibri" pitchFamily="34" charset="0"/>
              </a:rPr>
              <a:t>SAT_solver</a:t>
            </a:r>
            <a:r>
              <a:rPr lang="en-US" sz="2400" dirty="0" smtClean="0">
                <a:solidFill>
                  <a:schemeClr val="bg1"/>
                </a:solidFill>
                <a:latin typeface="Calibri" pitchFamily="34" charset="0"/>
              </a:rPr>
              <a:t>(</a:t>
            </a:r>
            <a:r>
              <a:rPr lang="en-US" sz="2400" dirty="0" err="1" smtClean="0">
                <a:solidFill>
                  <a:schemeClr val="bg1"/>
                </a:solidFill>
                <a:latin typeface="Calibri" pitchFamily="34" charset="0"/>
              </a:rPr>
              <a:t>F</a:t>
            </a:r>
            <a:r>
              <a:rPr lang="en-US" sz="2400" baseline="-25000" dirty="0" err="1" smtClean="0">
                <a:solidFill>
                  <a:schemeClr val="bg1"/>
                </a:solidFill>
                <a:latin typeface="Calibri" pitchFamily="34" charset="0"/>
              </a:rPr>
              <a:t>p</a:t>
            </a:r>
            <a:r>
              <a:rPr lang="en-US" sz="2400" dirty="0" smtClean="0">
                <a:solidFill>
                  <a:schemeClr val="bg1"/>
                </a:solidFill>
                <a:latin typeface="Calibri" pitchFamily="34" charset="0"/>
              </a:rPr>
              <a:t>)</a:t>
            </a:r>
          </a:p>
          <a:p>
            <a:pPr marL="384954" lvl="0" indent="-384954">
              <a:lnSpc>
                <a:spcPct val="90000"/>
              </a:lnSpc>
              <a:spcBef>
                <a:spcPct val="20000"/>
              </a:spcBef>
              <a:buSzPct val="90000"/>
            </a:pPr>
            <a:r>
              <a:rPr lang="en-US" sz="2400" dirty="0" smtClean="0">
                <a:solidFill>
                  <a:schemeClr val="bg1"/>
                </a:solidFill>
                <a:latin typeface="Calibri" pitchFamily="34" charset="0"/>
              </a:rPr>
              <a:t>		</a:t>
            </a:r>
            <a:r>
              <a:rPr lang="en-US" sz="2400" b="1" dirty="0" smtClean="0">
                <a:solidFill>
                  <a:schemeClr val="bg1"/>
                </a:solidFill>
                <a:latin typeface="Calibri" pitchFamily="34" charset="0"/>
              </a:rPr>
              <a:t>if</a:t>
            </a:r>
            <a:r>
              <a:rPr lang="en-US" sz="2400" dirty="0" smtClean="0">
                <a:solidFill>
                  <a:schemeClr val="bg1"/>
                </a:solidFill>
                <a:latin typeface="Calibri" pitchFamily="34" charset="0"/>
              </a:rPr>
              <a:t> R = UNSAT </a:t>
            </a:r>
            <a:r>
              <a:rPr lang="en-US" sz="2400" b="1" dirty="0" smtClean="0">
                <a:solidFill>
                  <a:schemeClr val="bg1"/>
                </a:solidFill>
                <a:latin typeface="Calibri" pitchFamily="34" charset="0"/>
              </a:rPr>
              <a:t>then return</a:t>
            </a:r>
            <a:r>
              <a:rPr lang="en-US" sz="2400" dirty="0" smtClean="0">
                <a:solidFill>
                  <a:schemeClr val="bg1"/>
                </a:solidFill>
                <a:latin typeface="Calibri" pitchFamily="34" charset="0"/>
              </a:rPr>
              <a:t> UNSAT</a:t>
            </a:r>
          </a:p>
          <a:p>
            <a:pPr marL="384954" lvl="0" indent="-384954">
              <a:lnSpc>
                <a:spcPct val="90000"/>
              </a:lnSpc>
              <a:spcBef>
                <a:spcPct val="20000"/>
              </a:spcBef>
              <a:buSzPct val="90000"/>
            </a:pPr>
            <a:r>
              <a:rPr lang="en-US" sz="2400" dirty="0" smtClean="0">
                <a:solidFill>
                  <a:schemeClr val="bg1"/>
                </a:solidFill>
                <a:latin typeface="Calibri" pitchFamily="34" charset="0"/>
              </a:rPr>
              <a:t>		S := Concretize(A, M)</a:t>
            </a:r>
          </a:p>
          <a:p>
            <a:pPr marL="384954" lvl="0" indent="-384954">
              <a:lnSpc>
                <a:spcPct val="90000"/>
              </a:lnSpc>
              <a:spcBef>
                <a:spcPct val="20000"/>
              </a:spcBef>
              <a:buSzPct val="90000"/>
            </a:pPr>
            <a:r>
              <a:rPr lang="en-US" sz="2400" dirty="0" smtClean="0">
                <a:solidFill>
                  <a:schemeClr val="bg1"/>
                </a:solidFill>
                <a:latin typeface="Calibri" pitchFamily="34" charset="0"/>
              </a:rPr>
              <a:t>		(R, S’) := </a:t>
            </a:r>
            <a:r>
              <a:rPr lang="en-US" sz="2400" dirty="0" err="1" smtClean="0">
                <a:solidFill>
                  <a:schemeClr val="bg1"/>
                </a:solidFill>
                <a:latin typeface="Calibri" pitchFamily="34" charset="0"/>
              </a:rPr>
              <a:t>Theory_solver</a:t>
            </a:r>
            <a:r>
              <a:rPr lang="en-US" sz="2400" dirty="0" smtClean="0">
                <a:solidFill>
                  <a:schemeClr val="bg1"/>
                </a:solidFill>
                <a:latin typeface="Calibri" pitchFamily="34" charset="0"/>
              </a:rPr>
              <a:t>(S)</a:t>
            </a:r>
          </a:p>
          <a:p>
            <a:pPr marL="384954" lvl="0" indent="-384954">
              <a:lnSpc>
                <a:spcPct val="90000"/>
              </a:lnSpc>
              <a:spcBef>
                <a:spcPct val="20000"/>
              </a:spcBef>
              <a:buSzPct val="90000"/>
            </a:pPr>
            <a:r>
              <a:rPr lang="en-US" sz="2400" dirty="0" smtClean="0">
                <a:solidFill>
                  <a:schemeClr val="bg1"/>
                </a:solidFill>
                <a:latin typeface="Calibri" pitchFamily="34" charset="0"/>
              </a:rPr>
              <a:t>		</a:t>
            </a:r>
            <a:r>
              <a:rPr lang="en-US" sz="2400" b="1" dirty="0" smtClean="0">
                <a:solidFill>
                  <a:schemeClr val="bg1"/>
                </a:solidFill>
                <a:latin typeface="Calibri" pitchFamily="34" charset="0"/>
              </a:rPr>
              <a:t>if</a:t>
            </a:r>
            <a:r>
              <a:rPr lang="en-US" sz="2400" dirty="0" smtClean="0">
                <a:solidFill>
                  <a:schemeClr val="bg1"/>
                </a:solidFill>
                <a:latin typeface="Calibri" pitchFamily="34" charset="0"/>
              </a:rPr>
              <a:t> R = SAT </a:t>
            </a:r>
            <a:r>
              <a:rPr lang="en-US" sz="2400" b="1" dirty="0" smtClean="0">
                <a:solidFill>
                  <a:schemeClr val="bg1"/>
                </a:solidFill>
                <a:latin typeface="Calibri" pitchFamily="34" charset="0"/>
              </a:rPr>
              <a:t>then return </a:t>
            </a:r>
            <a:r>
              <a:rPr lang="en-US" sz="2400" dirty="0" smtClean="0">
                <a:solidFill>
                  <a:schemeClr val="bg1"/>
                </a:solidFill>
                <a:latin typeface="Calibri" pitchFamily="34" charset="0"/>
              </a:rPr>
              <a:t>SAT</a:t>
            </a:r>
          </a:p>
          <a:p>
            <a:pPr marL="384954" lvl="0" indent="-384954">
              <a:lnSpc>
                <a:spcPct val="90000"/>
              </a:lnSpc>
              <a:spcBef>
                <a:spcPct val="20000"/>
              </a:spcBef>
              <a:buSzPct val="90000"/>
            </a:pPr>
            <a:r>
              <a:rPr lang="en-US" sz="2400" dirty="0" smtClean="0">
                <a:solidFill>
                  <a:schemeClr val="bg1"/>
                </a:solidFill>
                <a:latin typeface="Calibri" pitchFamily="34" charset="0"/>
              </a:rPr>
              <a:t>		L := </a:t>
            </a:r>
            <a:r>
              <a:rPr lang="en-US" sz="2400" dirty="0" err="1" smtClean="0">
                <a:solidFill>
                  <a:schemeClr val="bg1"/>
                </a:solidFill>
                <a:latin typeface="Calibri" pitchFamily="34" charset="0"/>
              </a:rPr>
              <a:t>New_Lemma</a:t>
            </a:r>
            <a:r>
              <a:rPr lang="en-US" sz="2400" dirty="0" smtClean="0">
                <a:solidFill>
                  <a:schemeClr val="bg1"/>
                </a:solidFill>
                <a:latin typeface="Calibri" pitchFamily="34" charset="0"/>
              </a:rPr>
              <a:t>(S’, M)</a:t>
            </a:r>
          </a:p>
          <a:p>
            <a:pPr marL="384954" lvl="0" indent="-384954">
              <a:lnSpc>
                <a:spcPct val="90000"/>
              </a:lnSpc>
              <a:spcBef>
                <a:spcPct val="20000"/>
              </a:spcBef>
              <a:buSzPct val="90000"/>
            </a:pPr>
            <a:r>
              <a:rPr lang="en-US" sz="2400" dirty="0" smtClean="0">
                <a:solidFill>
                  <a:schemeClr val="bg1"/>
                </a:solidFill>
                <a:latin typeface="Calibri" pitchFamily="34" charset="0"/>
              </a:rPr>
              <a:t>		Add L to </a:t>
            </a:r>
            <a:r>
              <a:rPr lang="en-US" sz="2400" dirty="0" err="1" smtClean="0">
                <a:solidFill>
                  <a:schemeClr val="bg1"/>
                </a:solidFill>
                <a:latin typeface="Calibri" pitchFamily="34" charset="0"/>
              </a:rPr>
              <a:t>F</a:t>
            </a:r>
            <a:r>
              <a:rPr lang="en-US" sz="2400" baseline="-25000" dirty="0" err="1" smtClean="0">
                <a:solidFill>
                  <a:schemeClr val="bg1"/>
                </a:solidFill>
                <a:latin typeface="Calibri" pitchFamily="34" charset="0"/>
              </a:rPr>
              <a:t>p</a:t>
            </a:r>
            <a:endPar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Tree>
    <p:extLst>
      <p:ext uri="{BB962C8B-B14F-4D97-AF65-F5344CB8AC3E}">
        <p14:creationId xmlns:p14="http://schemas.microsoft.com/office/powerpoint/2010/main" val="3542626748"/>
      </p:ext>
    </p:extLst>
  </p:cSld>
  <p:clrMapOvr>
    <a:masterClrMapping/>
  </p:clrMapOvr>
  <p:transition>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ym typeface="Symbol"/>
              </a:rPr>
              <a:t>SAT + Theory solvers</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4" name="Content Placeholder 2"/>
          <p:cNvSpPr>
            <a:spLocks noGrp="1"/>
          </p:cNvSpPr>
          <p:nvPr>
            <p:ph idx="1"/>
          </p:nvPr>
        </p:nvSpPr>
        <p:spPr/>
        <p:txBody>
          <a:bodyPr/>
          <a:lstStyle/>
          <a:p>
            <a:pPr algn="ctr">
              <a:buNone/>
            </a:pPr>
            <a:r>
              <a:rPr lang="en-US" b="1" dirty="0" smtClean="0">
                <a:solidFill>
                  <a:srgbClr val="FF0000"/>
                </a:solidFill>
              </a:rPr>
              <a:t>Basic Idea</a:t>
            </a:r>
          </a:p>
        </p:txBody>
      </p:sp>
      <p:sp>
        <p:nvSpPr>
          <p:cNvPr id="5" name="Content Placeholder 2"/>
          <p:cNvSpPr txBox="1">
            <a:spLocks/>
          </p:cNvSpPr>
          <p:nvPr/>
        </p:nvSpPr>
        <p:spPr>
          <a:xfrm>
            <a:off x="409041" y="1855882"/>
            <a:ext cx="8382000" cy="332399"/>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2400" b="1" i="0" u="none" strike="noStrike" kern="1200" cap="none" spc="0" normalizeH="0" baseline="0" noProof="0" dirty="0" smtClean="0">
                <a:ln>
                  <a:noFill/>
                </a:ln>
                <a:solidFill>
                  <a:srgbClr val="FF0000"/>
                </a:solidFill>
                <a:effectLst/>
                <a:uLnTx/>
                <a:uFillTx/>
                <a:latin typeface="Calibri" pitchFamily="34" charset="0"/>
                <a:ea typeface="+mn-ea"/>
                <a:cs typeface="+mn-cs"/>
              </a:rPr>
              <a:t>F</a:t>
            </a:r>
            <a:r>
              <a:rPr kumimoji="0" lang="en-US" sz="2400" i="0" u="none" strike="noStrike" kern="1200" cap="none" spc="0" normalizeH="0" baseline="0" noProof="0" dirty="0" smtClean="0">
                <a:ln>
                  <a:noFill/>
                </a:ln>
                <a:solidFill>
                  <a:srgbClr val="FF0000"/>
                </a:solidFill>
                <a:effectLst/>
                <a:uLnTx/>
                <a:uFillTx/>
                <a:latin typeface="Calibri" pitchFamily="34" charset="0"/>
                <a:ea typeface="+mn-ea"/>
                <a:cs typeface="+mn-cs"/>
              </a:rPr>
              <a:t>:</a:t>
            </a:r>
            <a:r>
              <a:rPr kumimoji="0" lang="en-US" sz="2400" i="0" u="none" strike="noStrike" kern="1200" cap="none" spc="0" normalizeH="0" noProof="0" dirty="0" smtClean="0">
                <a:ln>
                  <a:noFill/>
                </a:ln>
                <a:solidFill>
                  <a:srgbClr val="FF0000"/>
                </a:solidFill>
                <a:effectLst/>
                <a:uLnTx/>
                <a:uFillTx/>
                <a:latin typeface="Calibri" pitchFamily="34" charset="0"/>
                <a:ea typeface="+mn-ea"/>
                <a:cs typeface="+mn-cs"/>
              </a:rPr>
              <a:t> </a:t>
            </a:r>
            <a:r>
              <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rPr>
              <a:t>x</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rPr>
              <a:t> </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0, y = x + 1, (y &gt; 2  y &lt; 1) </a:t>
            </a:r>
            <a:endPar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6" name="Content Placeholder 2"/>
          <p:cNvSpPr txBox="1">
            <a:spLocks/>
          </p:cNvSpPr>
          <p:nvPr/>
        </p:nvSpPr>
        <p:spPr>
          <a:xfrm>
            <a:off x="1467465" y="3127499"/>
            <a:ext cx="2863135" cy="332399"/>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b="1" dirty="0" err="1" smtClean="0">
                <a:solidFill>
                  <a:srgbClr val="FF0000"/>
                </a:solidFill>
                <a:latin typeface="Calibri" pitchFamily="34" charset="0"/>
              </a:rPr>
              <a:t>F</a:t>
            </a:r>
            <a:r>
              <a:rPr lang="en-US" sz="2400" b="1" baseline="-25000" dirty="0" err="1" smtClean="0">
                <a:solidFill>
                  <a:srgbClr val="FF0000"/>
                </a:solidFill>
                <a:latin typeface="Calibri" pitchFamily="34" charset="0"/>
              </a:rPr>
              <a:t>p</a:t>
            </a:r>
            <a:r>
              <a:rPr lang="en-US" sz="2400" baseline="-25000" dirty="0" smtClean="0">
                <a:solidFill>
                  <a:srgbClr val="FF0000"/>
                </a:solidFill>
                <a:latin typeface="Calibri" pitchFamily="34" charset="0"/>
              </a:rPr>
              <a:t> </a:t>
            </a:r>
            <a:r>
              <a:rPr lang="en-US" sz="2400" dirty="0" smtClean="0">
                <a:solidFill>
                  <a:srgbClr val="FF0000"/>
                </a:solidFill>
                <a:latin typeface="Calibri" pitchFamily="34" charset="0"/>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2</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4</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a:t>
            </a:r>
          </a:p>
        </p:txBody>
      </p:sp>
      <p:sp>
        <p:nvSpPr>
          <p:cNvPr id="7" name="Down Arrow 6"/>
          <p:cNvSpPr/>
          <p:nvPr/>
        </p:nvSpPr>
        <p:spPr bwMode="auto">
          <a:xfrm>
            <a:off x="4389120" y="2223828"/>
            <a:ext cx="416966" cy="66568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Content Placeholder 2"/>
          <p:cNvSpPr txBox="1">
            <a:spLocks/>
          </p:cNvSpPr>
          <p:nvPr/>
        </p:nvSpPr>
        <p:spPr>
          <a:xfrm>
            <a:off x="4915204" y="2389892"/>
            <a:ext cx="4228795" cy="332399"/>
          </a:xfrm>
          <a:prstGeom prst="rect">
            <a:avLst/>
          </a:prstGeom>
        </p:spPr>
        <p:txBody>
          <a:bodyPr vert="horz" wrap="square" lIns="0" tIns="0" rIns="0" bIns="0" rtlCol="0">
            <a:spAutoFit/>
          </a:bodyPr>
          <a:lstStyle/>
          <a:p>
            <a:pPr marL="384954" lvl="0" indent="-384954">
              <a:lnSpc>
                <a:spcPct val="90000"/>
              </a:lnSpc>
              <a:spcBef>
                <a:spcPct val="20000"/>
              </a:spcBef>
              <a:buSzPct val="90000"/>
              <a:defRPr/>
            </a:pPr>
            <a:r>
              <a:rPr lang="en-US" sz="2400" dirty="0" smtClean="0">
                <a:solidFill>
                  <a:schemeClr val="bg1"/>
                </a:solidFill>
                <a:latin typeface="Calibri" pitchFamily="34" charset="0"/>
              </a:rPr>
              <a:t>Abstract (aka “naming” atoms)</a:t>
            </a:r>
          </a:p>
        </p:txBody>
      </p:sp>
      <p:sp>
        <p:nvSpPr>
          <p:cNvPr id="9" name="Content Placeholder 2"/>
          <p:cNvSpPr txBox="1">
            <a:spLocks/>
          </p:cNvSpPr>
          <p:nvPr/>
        </p:nvSpPr>
        <p:spPr>
          <a:xfrm>
            <a:off x="4532374" y="3111650"/>
            <a:ext cx="3733801" cy="73866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b="1" dirty="0" smtClean="0">
                <a:solidFill>
                  <a:srgbClr val="FF0000"/>
                </a:solidFill>
                <a:latin typeface="Calibri" pitchFamily="34" charset="0"/>
                <a:sym typeface="Symbol"/>
              </a:rPr>
              <a:t>M</a:t>
            </a:r>
            <a:r>
              <a:rPr lang="en-US" sz="2400" dirty="0" smtClean="0">
                <a:solidFill>
                  <a:srgbClr val="FF0000"/>
                </a:solidFill>
                <a:latin typeface="Calibri" pitchFamily="34" charset="0"/>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 </a:t>
            </a:r>
            <a:r>
              <a:rPr lang="en-US" sz="2400" dirty="0" smtClean="0">
                <a:solidFill>
                  <a:schemeClr val="bg1"/>
                </a:solidFill>
                <a:latin typeface="Calibri" pitchFamily="34" charset="0"/>
                <a:sym typeface="Symbol"/>
              </a:rPr>
              <a:t> (</a:t>
            </a:r>
            <a:r>
              <a:rPr lang="en-US" sz="2400" dirty="0" smtClean="0">
                <a:solidFill>
                  <a:schemeClr val="bg1"/>
                </a:solidFill>
                <a:latin typeface="Calibri" pitchFamily="34" charset="0"/>
              </a:rPr>
              <a:t>x </a:t>
            </a:r>
            <a:r>
              <a:rPr lang="en-US" sz="2400" dirty="0" smtClean="0">
                <a:solidFill>
                  <a:schemeClr val="bg1"/>
                </a:solidFill>
                <a:latin typeface="Calibri" pitchFamily="34" charset="0"/>
                <a:sym typeface="Symbol"/>
              </a:rPr>
              <a:t> 0), p</a:t>
            </a:r>
            <a:r>
              <a:rPr lang="en-US" sz="2400" baseline="-25000" dirty="0" smtClean="0">
                <a:solidFill>
                  <a:schemeClr val="bg1"/>
                </a:solidFill>
                <a:latin typeface="Calibri" pitchFamily="34" charset="0"/>
                <a:sym typeface="Symbol"/>
              </a:rPr>
              <a:t>2 </a:t>
            </a:r>
            <a:r>
              <a:rPr lang="en-US" sz="2400" dirty="0" smtClean="0">
                <a:solidFill>
                  <a:schemeClr val="bg1"/>
                </a:solidFill>
                <a:latin typeface="Calibri" pitchFamily="34" charset="0"/>
                <a:sym typeface="Symbol"/>
              </a:rPr>
              <a:t> (y = x + 1), </a:t>
            </a:r>
          </a:p>
          <a:p>
            <a:pPr marL="384954" lvl="0" indent="-384954">
              <a:lnSpc>
                <a:spcPct val="90000"/>
              </a:lnSpc>
              <a:spcBef>
                <a:spcPct val="20000"/>
              </a:spcBef>
              <a:buSzPct val="90000"/>
            </a:pPr>
            <a:r>
              <a:rPr lang="en-US" sz="2400" dirty="0" smtClean="0">
                <a:solidFill>
                  <a:schemeClr val="bg1"/>
                </a:solidFill>
                <a:latin typeface="Calibri" pitchFamily="34" charset="0"/>
                <a:sym typeface="Symbol"/>
              </a:rPr>
              <a:t>      p</a:t>
            </a:r>
            <a:r>
              <a:rPr lang="en-US" sz="2400" baseline="-25000" dirty="0" smtClean="0">
                <a:solidFill>
                  <a:schemeClr val="bg1"/>
                </a:solidFill>
                <a:latin typeface="Calibri" pitchFamily="34" charset="0"/>
                <a:sym typeface="Symbol"/>
              </a:rPr>
              <a:t>3 </a:t>
            </a:r>
            <a:r>
              <a:rPr lang="en-US" sz="2400" dirty="0" smtClean="0">
                <a:solidFill>
                  <a:schemeClr val="bg1"/>
                </a:solidFill>
                <a:latin typeface="Calibri" pitchFamily="34" charset="0"/>
                <a:sym typeface="Symbol"/>
              </a:rPr>
              <a:t> (y</a:t>
            </a:r>
            <a:r>
              <a:rPr lang="en-US" sz="2400" dirty="0" smtClean="0">
                <a:solidFill>
                  <a:schemeClr val="bg1"/>
                </a:solidFill>
                <a:latin typeface="Calibri" pitchFamily="34" charset="0"/>
              </a:rPr>
              <a:t> </a:t>
            </a:r>
            <a:r>
              <a:rPr lang="en-US" sz="2400" dirty="0" smtClean="0">
                <a:solidFill>
                  <a:schemeClr val="bg1"/>
                </a:solidFill>
                <a:latin typeface="Calibri" pitchFamily="34" charset="0"/>
                <a:sym typeface="Symbol"/>
              </a:rPr>
              <a:t>&gt; 2), p</a:t>
            </a:r>
            <a:r>
              <a:rPr lang="en-US" sz="2400" baseline="-25000" dirty="0" smtClean="0">
                <a:solidFill>
                  <a:schemeClr val="bg1"/>
                </a:solidFill>
                <a:latin typeface="Calibri" pitchFamily="34" charset="0"/>
                <a:sym typeface="Symbol"/>
              </a:rPr>
              <a:t>4 </a:t>
            </a:r>
            <a:r>
              <a:rPr lang="en-US" sz="2400" dirty="0" smtClean="0">
                <a:solidFill>
                  <a:schemeClr val="bg1"/>
                </a:solidFill>
                <a:latin typeface="Calibri" pitchFamily="34" charset="0"/>
                <a:sym typeface="Symbol"/>
              </a:rPr>
              <a:t> (y</a:t>
            </a:r>
            <a:r>
              <a:rPr lang="en-US" sz="2400" dirty="0" smtClean="0">
                <a:solidFill>
                  <a:schemeClr val="bg1"/>
                </a:solidFill>
                <a:latin typeface="Calibri" pitchFamily="34" charset="0"/>
              </a:rPr>
              <a:t> &lt; 1</a:t>
            </a:r>
            <a:r>
              <a:rPr lang="en-US" sz="2400" dirty="0" smtClean="0">
                <a:solidFill>
                  <a:schemeClr val="bg1"/>
                </a:solidFill>
                <a:latin typeface="Calibri" pitchFamily="34" charset="0"/>
                <a:sym typeface="Symbol"/>
              </a:rPr>
              <a:t>)</a:t>
            </a:r>
            <a:endPar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10" name="Rounded Rectangle 9"/>
          <p:cNvSpPr/>
          <p:nvPr/>
        </p:nvSpPr>
        <p:spPr bwMode="auto">
          <a:xfrm>
            <a:off x="1038757" y="4235511"/>
            <a:ext cx="1799539" cy="1002182"/>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rPr>
              <a:t>SAT </a:t>
            </a:r>
          </a:p>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rPr>
              <a:t>Solver</a:t>
            </a:r>
            <a:endParaRPr kumimoji="0" lang="en-US" sz="2400" b="0" i="0" u="none" strike="noStrike" cap="none" normalizeH="0" baseline="0" dirty="0" smtClean="0">
              <a:solidFill>
                <a:schemeClr val="bg1"/>
              </a:solidFill>
              <a:latin typeface="Calibri" pitchFamily="34" charset="0"/>
            </a:endParaRPr>
          </a:p>
        </p:txBody>
      </p:sp>
      <p:sp>
        <p:nvSpPr>
          <p:cNvPr id="11" name="Down Arrow 10"/>
          <p:cNvSpPr/>
          <p:nvPr/>
        </p:nvSpPr>
        <p:spPr bwMode="auto">
          <a:xfrm rot="2413226">
            <a:off x="2449971" y="3486351"/>
            <a:ext cx="416966" cy="68496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2" name="Right Arrow 11"/>
          <p:cNvSpPr/>
          <p:nvPr/>
        </p:nvSpPr>
        <p:spPr bwMode="auto">
          <a:xfrm>
            <a:off x="2955341" y="4498856"/>
            <a:ext cx="482803" cy="453542"/>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3" name="Content Placeholder 2"/>
          <p:cNvSpPr txBox="1">
            <a:spLocks/>
          </p:cNvSpPr>
          <p:nvPr/>
        </p:nvSpPr>
        <p:spPr>
          <a:xfrm>
            <a:off x="3493619" y="4223566"/>
            <a:ext cx="2174443" cy="664797"/>
          </a:xfrm>
          <a:prstGeom prst="rect">
            <a:avLst/>
          </a:prstGeom>
        </p:spPr>
        <p:txBody>
          <a:bodyPr vert="horz" wrap="square" lIns="0" tIns="0" rIns="0" bIns="0" rtlCol="0">
            <a:spAutoFit/>
          </a:bodyPr>
          <a:lstStyle/>
          <a:p>
            <a:pPr marL="384954" lvl="0" indent="-384954">
              <a:lnSpc>
                <a:spcPct val="90000"/>
              </a:lnSpc>
              <a:buSzPct val="90000"/>
            </a:pPr>
            <a:r>
              <a:rPr lang="en-US" sz="2400" b="1" dirty="0" smtClean="0">
                <a:solidFill>
                  <a:srgbClr val="FF0000"/>
                </a:solidFill>
                <a:latin typeface="Calibri" pitchFamily="34" charset="0"/>
                <a:sym typeface="Symbol"/>
              </a:rPr>
              <a:t>A</a:t>
            </a:r>
            <a:r>
              <a:rPr lang="en-US" sz="2400" dirty="0" smtClean="0">
                <a:solidFill>
                  <a:srgbClr val="FF0000"/>
                </a:solidFill>
                <a:latin typeface="Calibri" pitchFamily="34" charset="0"/>
                <a:sym typeface="Symbol"/>
              </a:rPr>
              <a:t>: </a:t>
            </a:r>
            <a:r>
              <a:rPr lang="en-US" sz="2400" dirty="0" smtClean="0">
                <a:solidFill>
                  <a:schemeClr val="bg1"/>
                </a:solidFill>
                <a:latin typeface="Calibri" pitchFamily="34" charset="0"/>
                <a:sym typeface="Symbol"/>
              </a:rPr>
              <a:t>Assignment</a:t>
            </a:r>
          </a:p>
          <a:p>
            <a:pPr marL="384954" lvl="0" indent="-384954">
              <a:lnSpc>
                <a:spcPct val="90000"/>
              </a:lnSpc>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2</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4</a:t>
            </a:r>
            <a:endPar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endParaRPr>
          </a:p>
        </p:txBody>
      </p:sp>
      <p:sp>
        <p:nvSpPr>
          <p:cNvPr id="15" name="Right Arrow 14"/>
          <p:cNvSpPr/>
          <p:nvPr/>
        </p:nvSpPr>
        <p:spPr bwMode="auto">
          <a:xfrm>
            <a:off x="5360823" y="4504952"/>
            <a:ext cx="482803" cy="453542"/>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6" name="Down Arrow 15"/>
          <p:cNvSpPr/>
          <p:nvPr/>
        </p:nvSpPr>
        <p:spPr bwMode="auto">
          <a:xfrm>
            <a:off x="6158179" y="3912420"/>
            <a:ext cx="416966" cy="425502"/>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7" name="Content Placeholder 2"/>
          <p:cNvSpPr txBox="1">
            <a:spLocks/>
          </p:cNvSpPr>
          <p:nvPr/>
        </p:nvSpPr>
        <p:spPr>
          <a:xfrm>
            <a:off x="5957619" y="4411948"/>
            <a:ext cx="2493207" cy="73866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b="1" dirty="0" smtClean="0">
                <a:solidFill>
                  <a:srgbClr val="FF0000"/>
                </a:solidFill>
                <a:latin typeface="Calibri" pitchFamily="34" charset="0"/>
                <a:sym typeface="Symbol"/>
              </a:rPr>
              <a:t>S</a:t>
            </a:r>
            <a:r>
              <a:rPr lang="en-US" sz="2400" dirty="0" smtClean="0">
                <a:solidFill>
                  <a:srgbClr val="FF0000"/>
                </a:solidFill>
                <a:latin typeface="Calibri" pitchFamily="34" charset="0"/>
                <a:sym typeface="Symbol"/>
              </a:rPr>
              <a:t>: </a:t>
            </a:r>
            <a:r>
              <a:rPr lang="en-US" sz="2400" dirty="0" smtClean="0">
                <a:solidFill>
                  <a:schemeClr val="bg1"/>
                </a:solidFill>
                <a:latin typeface="Calibri" pitchFamily="34" charset="0"/>
              </a:rPr>
              <a:t>x </a:t>
            </a:r>
            <a:r>
              <a:rPr lang="en-US" sz="2400" dirty="0" smtClean="0">
                <a:solidFill>
                  <a:schemeClr val="bg1"/>
                </a:solidFill>
                <a:latin typeface="Calibri" pitchFamily="34" charset="0"/>
                <a:sym typeface="Symbol"/>
              </a:rPr>
              <a:t> 0, y = x + 1, </a:t>
            </a:r>
          </a:p>
          <a:p>
            <a:pPr marL="384954" lvl="0" indent="-384954">
              <a:lnSpc>
                <a:spcPct val="90000"/>
              </a:lnSpc>
              <a:spcBef>
                <a:spcPct val="20000"/>
              </a:spcBef>
              <a:buSzPct val="90000"/>
            </a:pPr>
            <a:r>
              <a:rPr lang="en-US" sz="2400" dirty="0" smtClean="0">
                <a:solidFill>
                  <a:schemeClr val="bg1"/>
                </a:solidFill>
                <a:latin typeface="Calibri" pitchFamily="34" charset="0"/>
                <a:sym typeface="Symbol"/>
              </a:rPr>
              <a:t>    (y</a:t>
            </a:r>
            <a:r>
              <a:rPr lang="en-US" sz="2400" dirty="0" smtClean="0">
                <a:solidFill>
                  <a:schemeClr val="bg1"/>
                </a:solidFill>
                <a:latin typeface="Calibri" pitchFamily="34" charset="0"/>
              </a:rPr>
              <a:t> </a:t>
            </a:r>
            <a:r>
              <a:rPr lang="en-US" sz="2400" dirty="0" smtClean="0">
                <a:solidFill>
                  <a:schemeClr val="bg1"/>
                </a:solidFill>
                <a:latin typeface="Calibri" pitchFamily="34" charset="0"/>
                <a:sym typeface="Symbol"/>
              </a:rPr>
              <a:t>&gt; 2), y</a:t>
            </a:r>
            <a:r>
              <a:rPr lang="en-US" sz="2400" dirty="0" smtClean="0">
                <a:solidFill>
                  <a:schemeClr val="bg1"/>
                </a:solidFill>
                <a:latin typeface="Calibri" pitchFamily="34" charset="0"/>
              </a:rPr>
              <a:t> &lt; 1</a:t>
            </a:r>
            <a:endPar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18" name="Down Arrow 17"/>
          <p:cNvSpPr/>
          <p:nvPr/>
        </p:nvSpPr>
        <p:spPr bwMode="auto">
          <a:xfrm>
            <a:off x="6192592" y="5193075"/>
            <a:ext cx="416966" cy="425502"/>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9" name="Rounded Rectangle 18"/>
          <p:cNvSpPr/>
          <p:nvPr/>
        </p:nvSpPr>
        <p:spPr bwMode="auto">
          <a:xfrm>
            <a:off x="5549305" y="5686216"/>
            <a:ext cx="1799539" cy="1002182"/>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rPr>
              <a:t>Theory</a:t>
            </a:r>
          </a:p>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rPr>
              <a:t>Solver</a:t>
            </a:r>
            <a:endParaRPr kumimoji="0" lang="en-US" sz="2400" b="0" i="0" u="none" strike="noStrike" cap="none" normalizeH="0" baseline="0" dirty="0" smtClean="0">
              <a:solidFill>
                <a:schemeClr val="bg1"/>
              </a:solidFill>
              <a:latin typeface="Calibri" pitchFamily="34" charset="0"/>
            </a:endParaRPr>
          </a:p>
        </p:txBody>
      </p:sp>
      <p:sp>
        <p:nvSpPr>
          <p:cNvPr id="20" name="Left Arrow 19"/>
          <p:cNvSpPr/>
          <p:nvPr/>
        </p:nvSpPr>
        <p:spPr bwMode="auto">
          <a:xfrm>
            <a:off x="4984951" y="5936226"/>
            <a:ext cx="464574" cy="484632"/>
          </a:xfrm>
          <a:prstGeom prst="lef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1" name="Content Placeholder 2"/>
          <p:cNvSpPr txBox="1">
            <a:spLocks/>
          </p:cNvSpPr>
          <p:nvPr/>
        </p:nvSpPr>
        <p:spPr>
          <a:xfrm>
            <a:off x="2492471" y="5803213"/>
            <a:ext cx="2497393" cy="73866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b="1" dirty="0" smtClean="0">
                <a:solidFill>
                  <a:srgbClr val="FF0000"/>
                </a:solidFill>
                <a:latin typeface="Calibri" pitchFamily="34" charset="0"/>
                <a:sym typeface="Symbol"/>
              </a:rPr>
              <a:t>S’</a:t>
            </a:r>
            <a:r>
              <a:rPr lang="en-US" sz="2400" dirty="0" smtClean="0">
                <a:solidFill>
                  <a:srgbClr val="FF0000"/>
                </a:solidFill>
                <a:latin typeface="Calibri" pitchFamily="34" charset="0"/>
                <a:sym typeface="Symbol"/>
              </a:rPr>
              <a:t>: </a:t>
            </a:r>
            <a:r>
              <a:rPr lang="en-US" sz="2400" dirty="0" err="1" smtClean="0">
                <a:solidFill>
                  <a:schemeClr val="bg1"/>
                </a:solidFill>
                <a:latin typeface="Calibri" pitchFamily="34" charset="0"/>
              </a:rPr>
              <a:t>Unsatisfiable</a:t>
            </a:r>
            <a:endParaRPr lang="en-US" sz="2400" dirty="0" smtClean="0">
              <a:solidFill>
                <a:schemeClr val="bg1"/>
              </a:solidFill>
              <a:latin typeface="Calibri" pitchFamily="34" charset="0"/>
            </a:endParaRPr>
          </a:p>
          <a:p>
            <a:pPr marL="384954" lvl="0" indent="-384954">
              <a:lnSpc>
                <a:spcPct val="90000"/>
              </a:lnSpc>
              <a:spcBef>
                <a:spcPct val="20000"/>
              </a:spcBef>
              <a:buSzPct val="90000"/>
            </a:pPr>
            <a:r>
              <a:rPr lang="en-US" sz="2400" dirty="0" smtClean="0">
                <a:solidFill>
                  <a:schemeClr val="bg1"/>
                </a:solidFill>
                <a:latin typeface="Calibri" pitchFamily="34" charset="0"/>
              </a:rPr>
              <a:t>x </a:t>
            </a:r>
            <a:r>
              <a:rPr lang="en-US" sz="2400" dirty="0" smtClean="0">
                <a:solidFill>
                  <a:schemeClr val="bg1"/>
                </a:solidFill>
                <a:latin typeface="Calibri" pitchFamily="34" charset="0"/>
                <a:sym typeface="Symbol"/>
              </a:rPr>
              <a:t> 0, y = x + 1, y</a:t>
            </a:r>
            <a:r>
              <a:rPr lang="en-US" sz="2400" dirty="0" smtClean="0">
                <a:solidFill>
                  <a:schemeClr val="bg1"/>
                </a:solidFill>
                <a:latin typeface="Calibri" pitchFamily="34" charset="0"/>
              </a:rPr>
              <a:t> &lt; 1</a:t>
            </a:r>
            <a:endPar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22" name="Left Arrow 21"/>
          <p:cNvSpPr/>
          <p:nvPr/>
        </p:nvSpPr>
        <p:spPr bwMode="auto">
          <a:xfrm>
            <a:off x="1988568" y="5926393"/>
            <a:ext cx="371171" cy="484632"/>
          </a:xfrm>
          <a:prstGeom prst="lef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3" name="Content Placeholder 2"/>
          <p:cNvSpPr txBox="1">
            <a:spLocks/>
          </p:cNvSpPr>
          <p:nvPr/>
        </p:nvSpPr>
        <p:spPr>
          <a:xfrm>
            <a:off x="100774" y="5803213"/>
            <a:ext cx="2497393" cy="155119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b="1" dirty="0" smtClean="0">
                <a:solidFill>
                  <a:srgbClr val="FF0000"/>
                </a:solidFill>
                <a:latin typeface="Calibri" pitchFamily="34" charset="0"/>
                <a:sym typeface="Symbol"/>
              </a:rPr>
              <a:t>L</a:t>
            </a:r>
            <a:r>
              <a:rPr lang="en-US" sz="2400" dirty="0" smtClean="0">
                <a:solidFill>
                  <a:srgbClr val="FF0000"/>
                </a:solidFill>
                <a:latin typeface="Calibri" pitchFamily="34" charset="0"/>
                <a:sym typeface="Symbol"/>
              </a:rPr>
              <a:t>: </a:t>
            </a:r>
            <a:r>
              <a:rPr lang="en-US" sz="2400" dirty="0" smtClean="0">
                <a:solidFill>
                  <a:schemeClr val="bg1"/>
                </a:solidFill>
                <a:latin typeface="Calibri" pitchFamily="34" charset="0"/>
              </a:rPr>
              <a:t>New Lemma</a:t>
            </a:r>
          </a:p>
          <a:p>
            <a:pPr marL="384954"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2</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4</a:t>
            </a:r>
            <a:endParaRPr lang="en-US" sz="2400" dirty="0" smtClean="0">
              <a:solidFill>
                <a:schemeClr val="bg1"/>
              </a:solidFill>
              <a:latin typeface="Calibri" pitchFamily="34" charset="0"/>
              <a:sym typeface="Symbol"/>
            </a:endParaRPr>
          </a:p>
          <a:p>
            <a:pPr marL="384954" lvl="0" indent="-384954">
              <a:lnSpc>
                <a:spcPct val="90000"/>
              </a:lnSpc>
              <a:spcBef>
                <a:spcPct val="20000"/>
              </a:spcBef>
              <a:buSzPct val="90000"/>
            </a:pPr>
            <a:endParaRPr lang="en-US" sz="2400" dirty="0" smtClean="0">
              <a:solidFill>
                <a:schemeClr val="bg1"/>
              </a:solidFill>
              <a:latin typeface="Calibri" pitchFamily="34" charset="0"/>
            </a:endParaRPr>
          </a:p>
          <a:p>
            <a:pPr marL="384954" lvl="0" indent="-384954">
              <a:lnSpc>
                <a:spcPct val="90000"/>
              </a:lnSpc>
              <a:spcBef>
                <a:spcPct val="20000"/>
              </a:spcBef>
              <a:buSzPct val="90000"/>
            </a:pPr>
            <a:endParaRPr lang="en-US" sz="2400" dirty="0" smtClean="0">
              <a:solidFill>
                <a:schemeClr val="bg1"/>
              </a:solidFill>
              <a:latin typeface="Calibri" pitchFamily="34" charset="0"/>
            </a:endParaRPr>
          </a:p>
        </p:txBody>
      </p:sp>
    </p:spTree>
    <p:extLst>
      <p:ext uri="{BB962C8B-B14F-4D97-AF65-F5344CB8AC3E}">
        <p14:creationId xmlns:p14="http://schemas.microsoft.com/office/powerpoint/2010/main" val="2623364912"/>
      </p:ext>
    </p:extLst>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latin typeface="Calibri" pitchFamily="34" charset="0"/>
                <a:sym typeface="Symbol"/>
              </a:rPr>
              <a:t>SAT + Theory solvers</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grpSp>
        <p:nvGrpSpPr>
          <p:cNvPr id="3" name="Group 23"/>
          <p:cNvGrpSpPr/>
          <p:nvPr/>
        </p:nvGrpSpPr>
        <p:grpSpPr>
          <a:xfrm>
            <a:off x="1467465" y="1002896"/>
            <a:ext cx="6142703" cy="3290309"/>
            <a:chOff x="100774" y="1855882"/>
            <a:chExt cx="9043225" cy="5358769"/>
          </a:xfrm>
        </p:grpSpPr>
        <p:sp>
          <p:nvSpPr>
            <p:cNvPr id="5" name="Content Placeholder 2"/>
            <p:cNvSpPr txBox="1">
              <a:spLocks/>
            </p:cNvSpPr>
            <p:nvPr/>
          </p:nvSpPr>
          <p:spPr>
            <a:xfrm>
              <a:off x="409040" y="1855882"/>
              <a:ext cx="8382000" cy="302451"/>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1600" b="1" i="0" u="none" strike="noStrike" kern="1200" cap="none" spc="0" normalizeH="0" baseline="0" noProof="0" dirty="0" smtClean="0">
                  <a:ln>
                    <a:noFill/>
                  </a:ln>
                  <a:solidFill>
                    <a:srgbClr val="FF0000"/>
                  </a:solidFill>
                  <a:effectLst/>
                  <a:uLnTx/>
                  <a:uFillTx/>
                  <a:latin typeface="Calibri" pitchFamily="34" charset="0"/>
                  <a:ea typeface="+mn-ea"/>
                  <a:cs typeface="+mn-cs"/>
                </a:rPr>
                <a:t>F</a:t>
              </a:r>
              <a:r>
                <a:rPr kumimoji="0" lang="en-US" sz="1600" i="0" u="none" strike="noStrike" kern="1200" cap="none" spc="0" normalizeH="0" baseline="0" noProof="0" dirty="0" smtClean="0">
                  <a:ln>
                    <a:noFill/>
                  </a:ln>
                  <a:solidFill>
                    <a:srgbClr val="FF0000"/>
                  </a:solidFill>
                  <a:effectLst/>
                  <a:uLnTx/>
                  <a:uFillTx/>
                  <a:latin typeface="Calibri" pitchFamily="34" charset="0"/>
                  <a:ea typeface="+mn-ea"/>
                  <a:cs typeface="+mn-cs"/>
                </a:rPr>
                <a:t>:</a:t>
              </a:r>
              <a:r>
                <a:rPr kumimoji="0" lang="en-US" sz="1600" i="0" u="none" strike="noStrike" kern="1200" cap="none" spc="0" normalizeH="0" noProof="0" dirty="0" smtClean="0">
                  <a:ln>
                    <a:noFill/>
                  </a:ln>
                  <a:solidFill>
                    <a:srgbClr val="FF0000"/>
                  </a:solidFill>
                  <a:effectLst/>
                  <a:uLnTx/>
                  <a:uFillTx/>
                  <a:latin typeface="Calibri" pitchFamily="34" charset="0"/>
                  <a:ea typeface="+mn-ea"/>
                  <a:cs typeface="+mn-cs"/>
                </a:rPr>
                <a:t> </a:t>
              </a:r>
              <a:r>
                <a:rPr kumimoji="0" lang="en-US" sz="1600" i="0" u="none" strike="noStrike" kern="1200" cap="none" spc="0" normalizeH="0" baseline="0" noProof="0" dirty="0" smtClean="0">
                  <a:ln>
                    <a:noFill/>
                  </a:ln>
                  <a:solidFill>
                    <a:schemeClr val="bg1"/>
                  </a:solidFill>
                  <a:effectLst/>
                  <a:uLnTx/>
                  <a:uFillTx/>
                  <a:latin typeface="Calibri" pitchFamily="34" charset="0"/>
                  <a:ea typeface="+mn-ea"/>
                  <a:cs typeface="+mn-cs"/>
                </a:rPr>
                <a:t>x</a:t>
              </a:r>
              <a:r>
                <a:rPr kumimoji="0" lang="en-US" sz="1600" i="0" u="none" strike="noStrike" kern="1200" cap="none" spc="0" normalizeH="0" noProof="0" dirty="0" smtClean="0">
                  <a:ln>
                    <a:noFill/>
                  </a:ln>
                  <a:solidFill>
                    <a:schemeClr val="bg1"/>
                  </a:solidFill>
                  <a:effectLst/>
                  <a:uLnTx/>
                  <a:uFillTx/>
                  <a:latin typeface="Calibri" pitchFamily="34" charset="0"/>
                  <a:ea typeface="+mn-ea"/>
                  <a:cs typeface="+mn-cs"/>
                </a:rPr>
                <a:t> </a:t>
              </a:r>
              <a:r>
                <a:rPr kumimoji="0" lang="en-US" sz="1600" i="0" u="none" strike="noStrike" kern="1200" cap="none" spc="0" normalizeH="0" noProof="0" dirty="0" smtClean="0">
                  <a:ln>
                    <a:noFill/>
                  </a:ln>
                  <a:solidFill>
                    <a:schemeClr val="bg1"/>
                  </a:solidFill>
                  <a:effectLst/>
                  <a:uLnTx/>
                  <a:uFillTx/>
                  <a:latin typeface="Calibri" pitchFamily="34" charset="0"/>
                  <a:ea typeface="+mn-ea"/>
                  <a:cs typeface="+mn-cs"/>
                  <a:sym typeface="Symbol"/>
                </a:rPr>
                <a:t> 0, y = x + 1, (y &gt; 2  y &lt; 1) </a:t>
              </a:r>
              <a:endParaRPr kumimoji="0" lang="en-US" sz="16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6" name="Content Placeholder 2"/>
            <p:cNvSpPr txBox="1">
              <a:spLocks/>
            </p:cNvSpPr>
            <p:nvPr/>
          </p:nvSpPr>
          <p:spPr>
            <a:xfrm>
              <a:off x="1467464" y="3127499"/>
              <a:ext cx="2863135" cy="302451"/>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1600" b="1" dirty="0" err="1" smtClean="0">
                  <a:solidFill>
                    <a:srgbClr val="FF0000"/>
                  </a:solidFill>
                  <a:latin typeface="Calibri" pitchFamily="34" charset="0"/>
                </a:rPr>
                <a:t>F</a:t>
              </a:r>
              <a:r>
                <a:rPr lang="en-US" sz="1600" b="1" baseline="-25000" dirty="0" err="1" smtClean="0">
                  <a:solidFill>
                    <a:srgbClr val="FF0000"/>
                  </a:solidFill>
                  <a:latin typeface="Calibri" pitchFamily="34" charset="0"/>
                </a:rPr>
                <a:t>p</a:t>
              </a:r>
              <a:r>
                <a:rPr lang="en-US" sz="1600" baseline="-25000" dirty="0" smtClean="0">
                  <a:solidFill>
                    <a:srgbClr val="FF0000"/>
                  </a:solidFill>
                  <a:latin typeface="Calibri" pitchFamily="34" charset="0"/>
                </a:rPr>
                <a:t> </a:t>
              </a:r>
              <a:r>
                <a:rPr lang="en-US" sz="1600" dirty="0" smtClean="0">
                  <a:solidFill>
                    <a:srgbClr val="FF0000"/>
                  </a:solidFill>
                  <a:latin typeface="Calibri" pitchFamily="34" charset="0"/>
                </a:rPr>
                <a:t>: </a:t>
              </a:r>
              <a:r>
                <a:rPr lang="en-US" sz="1600" dirty="0" smtClean="0">
                  <a:solidFill>
                    <a:schemeClr val="bg1"/>
                  </a:solidFill>
                  <a:latin typeface="Calibri" pitchFamily="34" charset="0"/>
                  <a:sym typeface="Symbol"/>
                </a:rPr>
                <a:t>p</a:t>
              </a:r>
              <a:r>
                <a:rPr lang="en-US" sz="1600" baseline="-25000" dirty="0" smtClean="0">
                  <a:solidFill>
                    <a:schemeClr val="bg1"/>
                  </a:solidFill>
                  <a:latin typeface="Calibri" pitchFamily="34" charset="0"/>
                  <a:sym typeface="Symbol"/>
                </a:rPr>
                <a:t>1</a:t>
              </a:r>
              <a:r>
                <a:rPr kumimoji="0" lang="en-US" sz="16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1600" dirty="0" smtClean="0">
                  <a:solidFill>
                    <a:schemeClr val="bg1"/>
                  </a:solidFill>
                  <a:latin typeface="Calibri" pitchFamily="34" charset="0"/>
                  <a:sym typeface="Symbol"/>
                </a:rPr>
                <a:t>p</a:t>
              </a:r>
              <a:r>
                <a:rPr lang="en-US" sz="1600" baseline="-25000" dirty="0" smtClean="0">
                  <a:solidFill>
                    <a:schemeClr val="bg1"/>
                  </a:solidFill>
                  <a:latin typeface="Calibri" pitchFamily="34" charset="0"/>
                  <a:sym typeface="Symbol"/>
                </a:rPr>
                <a:t>2</a:t>
              </a:r>
              <a:r>
                <a:rPr kumimoji="0" lang="en-US" sz="16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1600" dirty="0" smtClean="0">
                  <a:solidFill>
                    <a:schemeClr val="bg1"/>
                  </a:solidFill>
                  <a:latin typeface="Calibri" pitchFamily="34" charset="0"/>
                  <a:sym typeface="Symbol"/>
                </a:rPr>
                <a:t>p</a:t>
              </a:r>
              <a:r>
                <a:rPr lang="en-US" sz="1600" baseline="-25000" dirty="0" smtClean="0">
                  <a:solidFill>
                    <a:schemeClr val="bg1"/>
                  </a:solidFill>
                  <a:latin typeface="Calibri" pitchFamily="34" charset="0"/>
                  <a:sym typeface="Symbol"/>
                </a:rPr>
                <a:t>3</a:t>
              </a:r>
              <a:r>
                <a:rPr kumimoji="0" lang="en-US" sz="1600" i="0" u="none" strike="noStrike" kern="1200" cap="none" spc="0" normalizeH="0" noProof="0" dirty="0" smtClean="0">
                  <a:ln>
                    <a:noFill/>
                  </a:ln>
                  <a:solidFill>
                    <a:schemeClr val="bg1"/>
                  </a:solidFill>
                  <a:effectLst/>
                  <a:uLnTx/>
                  <a:uFillTx/>
                  <a:latin typeface="Calibri" pitchFamily="34" charset="0"/>
                  <a:ea typeface="+mn-ea"/>
                  <a:cs typeface="+mn-cs"/>
                  <a:sym typeface="Symbol"/>
                </a:rPr>
                <a:t>  </a:t>
              </a:r>
              <a:r>
                <a:rPr lang="en-US" sz="1600" dirty="0" smtClean="0">
                  <a:solidFill>
                    <a:schemeClr val="bg1"/>
                  </a:solidFill>
                  <a:latin typeface="Calibri" pitchFamily="34" charset="0"/>
                  <a:sym typeface="Symbol"/>
                </a:rPr>
                <a:t>p</a:t>
              </a:r>
              <a:r>
                <a:rPr lang="en-US" sz="1600" baseline="-25000" dirty="0" smtClean="0">
                  <a:solidFill>
                    <a:schemeClr val="bg1"/>
                  </a:solidFill>
                  <a:latin typeface="Calibri" pitchFamily="34" charset="0"/>
                  <a:sym typeface="Symbol"/>
                </a:rPr>
                <a:t>4</a:t>
              </a:r>
              <a:r>
                <a:rPr kumimoji="0" lang="en-US" sz="1600" i="0" u="none" strike="noStrike" kern="1200" cap="none" spc="0" normalizeH="0" noProof="0" dirty="0" smtClean="0">
                  <a:ln>
                    <a:noFill/>
                  </a:ln>
                  <a:solidFill>
                    <a:schemeClr val="bg1"/>
                  </a:solidFill>
                  <a:effectLst/>
                  <a:uLnTx/>
                  <a:uFillTx/>
                  <a:latin typeface="Calibri" pitchFamily="34" charset="0"/>
                  <a:ea typeface="+mn-ea"/>
                  <a:cs typeface="+mn-cs"/>
                  <a:sym typeface="Symbol"/>
                </a:rPr>
                <a:t>)</a:t>
              </a:r>
            </a:p>
          </p:txBody>
        </p:sp>
        <p:sp>
          <p:nvSpPr>
            <p:cNvPr id="7" name="Down Arrow 6"/>
            <p:cNvSpPr/>
            <p:nvPr/>
          </p:nvSpPr>
          <p:spPr bwMode="auto">
            <a:xfrm>
              <a:off x="4389120" y="2223828"/>
              <a:ext cx="416966" cy="66568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Content Placeholder 2"/>
            <p:cNvSpPr txBox="1">
              <a:spLocks/>
            </p:cNvSpPr>
            <p:nvPr/>
          </p:nvSpPr>
          <p:spPr>
            <a:xfrm>
              <a:off x="4915203" y="2389892"/>
              <a:ext cx="4228796" cy="302451"/>
            </a:xfrm>
            <a:prstGeom prst="rect">
              <a:avLst/>
            </a:prstGeom>
          </p:spPr>
          <p:txBody>
            <a:bodyPr vert="horz" wrap="square" lIns="0" tIns="0" rIns="0" bIns="0" rtlCol="0">
              <a:spAutoFit/>
            </a:bodyPr>
            <a:lstStyle/>
            <a:p>
              <a:pPr marL="384954" lvl="0" indent="-384954">
                <a:lnSpc>
                  <a:spcPct val="90000"/>
                </a:lnSpc>
                <a:spcBef>
                  <a:spcPct val="20000"/>
                </a:spcBef>
                <a:buSzPct val="90000"/>
                <a:defRPr/>
              </a:pPr>
              <a:r>
                <a:rPr lang="en-US" sz="1600" dirty="0" smtClean="0">
                  <a:solidFill>
                    <a:schemeClr val="bg1"/>
                  </a:solidFill>
                  <a:latin typeface="Calibri" pitchFamily="34" charset="0"/>
                </a:rPr>
                <a:t>Abstract (aka “naming” atoms)</a:t>
              </a:r>
            </a:p>
          </p:txBody>
        </p:sp>
        <p:sp>
          <p:nvSpPr>
            <p:cNvPr id="9" name="Content Placeholder 2"/>
            <p:cNvSpPr txBox="1">
              <a:spLocks/>
            </p:cNvSpPr>
            <p:nvPr/>
          </p:nvSpPr>
          <p:spPr>
            <a:xfrm>
              <a:off x="4532374" y="3111650"/>
              <a:ext cx="3733801" cy="67211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1600" b="1" dirty="0" smtClean="0">
                  <a:solidFill>
                    <a:srgbClr val="FF0000"/>
                  </a:solidFill>
                  <a:latin typeface="Calibri" pitchFamily="34" charset="0"/>
                  <a:sym typeface="Symbol"/>
                </a:rPr>
                <a:t>M</a:t>
              </a:r>
              <a:r>
                <a:rPr lang="en-US" sz="1600" dirty="0" smtClean="0">
                  <a:solidFill>
                    <a:srgbClr val="FF0000"/>
                  </a:solidFill>
                  <a:latin typeface="Calibri" pitchFamily="34" charset="0"/>
                  <a:sym typeface="Symbol"/>
                </a:rPr>
                <a:t>: </a:t>
              </a:r>
              <a:r>
                <a:rPr lang="en-US" sz="1600" dirty="0" smtClean="0">
                  <a:solidFill>
                    <a:schemeClr val="bg1"/>
                  </a:solidFill>
                  <a:latin typeface="Calibri" pitchFamily="34" charset="0"/>
                  <a:sym typeface="Symbol"/>
                </a:rPr>
                <a:t>p</a:t>
              </a:r>
              <a:r>
                <a:rPr lang="en-US" sz="1600" baseline="-25000" dirty="0" smtClean="0">
                  <a:solidFill>
                    <a:schemeClr val="bg1"/>
                  </a:solidFill>
                  <a:latin typeface="Calibri" pitchFamily="34" charset="0"/>
                  <a:sym typeface="Symbol"/>
                </a:rPr>
                <a:t>1 </a:t>
              </a:r>
              <a:r>
                <a:rPr lang="en-US" sz="1600" dirty="0" smtClean="0">
                  <a:solidFill>
                    <a:schemeClr val="bg1"/>
                  </a:solidFill>
                  <a:latin typeface="Calibri" pitchFamily="34" charset="0"/>
                  <a:sym typeface="Symbol"/>
                </a:rPr>
                <a:t> (</a:t>
              </a:r>
              <a:r>
                <a:rPr lang="en-US" sz="1600" dirty="0" smtClean="0">
                  <a:solidFill>
                    <a:schemeClr val="bg1"/>
                  </a:solidFill>
                  <a:latin typeface="Calibri" pitchFamily="34" charset="0"/>
                </a:rPr>
                <a:t>x </a:t>
              </a:r>
              <a:r>
                <a:rPr lang="en-US" sz="1600" dirty="0" smtClean="0">
                  <a:solidFill>
                    <a:schemeClr val="bg1"/>
                  </a:solidFill>
                  <a:latin typeface="Calibri" pitchFamily="34" charset="0"/>
                  <a:sym typeface="Symbol"/>
                </a:rPr>
                <a:t> 0), p</a:t>
              </a:r>
              <a:r>
                <a:rPr lang="en-US" sz="1600" baseline="-25000" dirty="0" smtClean="0">
                  <a:solidFill>
                    <a:schemeClr val="bg1"/>
                  </a:solidFill>
                  <a:latin typeface="Calibri" pitchFamily="34" charset="0"/>
                  <a:sym typeface="Symbol"/>
                </a:rPr>
                <a:t>2 </a:t>
              </a:r>
              <a:r>
                <a:rPr lang="en-US" sz="1600" dirty="0" smtClean="0">
                  <a:solidFill>
                    <a:schemeClr val="bg1"/>
                  </a:solidFill>
                  <a:latin typeface="Calibri" pitchFamily="34" charset="0"/>
                  <a:sym typeface="Symbol"/>
                </a:rPr>
                <a:t> (y = x + 1), </a:t>
              </a:r>
            </a:p>
            <a:p>
              <a:pPr marL="384954" lvl="0" indent="-384954">
                <a:lnSpc>
                  <a:spcPct val="90000"/>
                </a:lnSpc>
                <a:spcBef>
                  <a:spcPct val="20000"/>
                </a:spcBef>
                <a:buSzPct val="90000"/>
              </a:pPr>
              <a:r>
                <a:rPr lang="en-US" sz="1600" dirty="0" smtClean="0">
                  <a:solidFill>
                    <a:schemeClr val="bg1"/>
                  </a:solidFill>
                  <a:latin typeface="Calibri" pitchFamily="34" charset="0"/>
                  <a:sym typeface="Symbol"/>
                </a:rPr>
                <a:t>      p</a:t>
              </a:r>
              <a:r>
                <a:rPr lang="en-US" sz="1600" baseline="-25000" dirty="0" smtClean="0">
                  <a:solidFill>
                    <a:schemeClr val="bg1"/>
                  </a:solidFill>
                  <a:latin typeface="Calibri" pitchFamily="34" charset="0"/>
                  <a:sym typeface="Symbol"/>
                </a:rPr>
                <a:t>3 </a:t>
              </a:r>
              <a:r>
                <a:rPr lang="en-US" sz="1600" dirty="0" smtClean="0">
                  <a:solidFill>
                    <a:schemeClr val="bg1"/>
                  </a:solidFill>
                  <a:latin typeface="Calibri" pitchFamily="34" charset="0"/>
                  <a:sym typeface="Symbol"/>
                </a:rPr>
                <a:t> (y</a:t>
              </a:r>
              <a:r>
                <a:rPr lang="en-US" sz="1600" dirty="0" smtClean="0">
                  <a:solidFill>
                    <a:schemeClr val="bg1"/>
                  </a:solidFill>
                  <a:latin typeface="Calibri" pitchFamily="34" charset="0"/>
                </a:rPr>
                <a:t> </a:t>
              </a:r>
              <a:r>
                <a:rPr lang="en-US" sz="1600" dirty="0" smtClean="0">
                  <a:solidFill>
                    <a:schemeClr val="bg1"/>
                  </a:solidFill>
                  <a:latin typeface="Calibri" pitchFamily="34" charset="0"/>
                  <a:sym typeface="Symbol"/>
                </a:rPr>
                <a:t>&gt; 2), p</a:t>
              </a:r>
              <a:r>
                <a:rPr lang="en-US" sz="1600" baseline="-25000" dirty="0" smtClean="0">
                  <a:solidFill>
                    <a:schemeClr val="bg1"/>
                  </a:solidFill>
                  <a:latin typeface="Calibri" pitchFamily="34" charset="0"/>
                  <a:sym typeface="Symbol"/>
                </a:rPr>
                <a:t>4 </a:t>
              </a:r>
              <a:r>
                <a:rPr lang="en-US" sz="1600" dirty="0" smtClean="0">
                  <a:solidFill>
                    <a:schemeClr val="bg1"/>
                  </a:solidFill>
                  <a:latin typeface="Calibri" pitchFamily="34" charset="0"/>
                  <a:sym typeface="Symbol"/>
                </a:rPr>
                <a:t> (y</a:t>
              </a:r>
              <a:r>
                <a:rPr lang="en-US" sz="1600" dirty="0" smtClean="0">
                  <a:solidFill>
                    <a:schemeClr val="bg1"/>
                  </a:solidFill>
                  <a:latin typeface="Calibri" pitchFamily="34" charset="0"/>
                </a:rPr>
                <a:t> &lt; 1</a:t>
              </a:r>
              <a:r>
                <a:rPr lang="en-US" sz="1600" dirty="0" smtClean="0">
                  <a:solidFill>
                    <a:schemeClr val="bg1"/>
                  </a:solidFill>
                  <a:latin typeface="Calibri" pitchFamily="34" charset="0"/>
                  <a:sym typeface="Symbol"/>
                </a:rPr>
                <a:t>)</a:t>
              </a:r>
              <a:endParaRPr kumimoji="0" lang="en-US" sz="16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10" name="Rounded Rectangle 9"/>
            <p:cNvSpPr/>
            <p:nvPr/>
          </p:nvSpPr>
          <p:spPr bwMode="auto">
            <a:xfrm>
              <a:off x="1038757" y="4235511"/>
              <a:ext cx="1799539" cy="1002182"/>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solidFill>
                    <a:schemeClr val="bg1"/>
                  </a:solidFill>
                  <a:latin typeface="Calibri" pitchFamily="34" charset="0"/>
                </a:rPr>
                <a:t>SAT </a:t>
              </a:r>
            </a:p>
            <a:p>
              <a:pPr marL="0" marR="0" indent="0" algn="ctr" defTabSz="1096963" rtl="0" eaLnBrk="1" fontAlgn="base" latinLnBrk="0" hangingPunct="1">
                <a:lnSpc>
                  <a:spcPct val="100000"/>
                </a:lnSpc>
                <a:spcBef>
                  <a:spcPct val="0"/>
                </a:spcBef>
                <a:spcAft>
                  <a:spcPct val="0"/>
                </a:spcAft>
                <a:buClrTx/>
                <a:buSzTx/>
                <a:buFontTx/>
                <a:buNone/>
                <a:tabLst/>
              </a:pPr>
              <a:r>
                <a:rPr lang="en-US" sz="1600" dirty="0" smtClean="0">
                  <a:solidFill>
                    <a:schemeClr val="bg1"/>
                  </a:solidFill>
                  <a:latin typeface="Calibri" pitchFamily="34" charset="0"/>
                </a:rPr>
                <a:t>Solver</a:t>
              </a:r>
              <a:endParaRPr kumimoji="0" lang="en-US" sz="1600" b="0" i="0" u="none" strike="noStrike" cap="none" normalizeH="0" baseline="0" dirty="0" smtClean="0">
                <a:solidFill>
                  <a:schemeClr val="bg1"/>
                </a:solidFill>
                <a:latin typeface="Calibri" pitchFamily="34" charset="0"/>
              </a:endParaRPr>
            </a:p>
          </p:txBody>
        </p:sp>
        <p:sp>
          <p:nvSpPr>
            <p:cNvPr id="11" name="Down Arrow 10"/>
            <p:cNvSpPr/>
            <p:nvPr/>
          </p:nvSpPr>
          <p:spPr bwMode="auto">
            <a:xfrm rot="2413226">
              <a:off x="2449971" y="3486351"/>
              <a:ext cx="416966" cy="68496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2" name="Right Arrow 11"/>
            <p:cNvSpPr/>
            <p:nvPr/>
          </p:nvSpPr>
          <p:spPr bwMode="auto">
            <a:xfrm>
              <a:off x="2955341" y="4498856"/>
              <a:ext cx="482803" cy="453542"/>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3" name="Content Placeholder 2"/>
            <p:cNvSpPr txBox="1">
              <a:spLocks/>
            </p:cNvSpPr>
            <p:nvPr/>
          </p:nvSpPr>
          <p:spPr>
            <a:xfrm>
              <a:off x="3493619" y="4223566"/>
              <a:ext cx="2174443" cy="604902"/>
            </a:xfrm>
            <a:prstGeom prst="rect">
              <a:avLst/>
            </a:prstGeom>
          </p:spPr>
          <p:txBody>
            <a:bodyPr vert="horz" wrap="square" lIns="0" tIns="0" rIns="0" bIns="0" rtlCol="0">
              <a:spAutoFit/>
            </a:bodyPr>
            <a:lstStyle/>
            <a:p>
              <a:pPr marL="384954" lvl="0" indent="-384954">
                <a:lnSpc>
                  <a:spcPct val="90000"/>
                </a:lnSpc>
                <a:buSzPct val="90000"/>
              </a:pPr>
              <a:r>
                <a:rPr lang="en-US" sz="1600" b="1" dirty="0" smtClean="0">
                  <a:solidFill>
                    <a:srgbClr val="FF0000"/>
                  </a:solidFill>
                  <a:latin typeface="Calibri" pitchFamily="34" charset="0"/>
                  <a:sym typeface="Symbol"/>
                </a:rPr>
                <a:t>A</a:t>
              </a:r>
              <a:r>
                <a:rPr lang="en-US" sz="1600" dirty="0" smtClean="0">
                  <a:solidFill>
                    <a:srgbClr val="FF0000"/>
                  </a:solidFill>
                  <a:latin typeface="Calibri" pitchFamily="34" charset="0"/>
                  <a:sym typeface="Symbol"/>
                </a:rPr>
                <a:t>: </a:t>
              </a:r>
              <a:r>
                <a:rPr lang="en-US" sz="1600" dirty="0" smtClean="0">
                  <a:solidFill>
                    <a:schemeClr val="bg1"/>
                  </a:solidFill>
                  <a:latin typeface="Calibri" pitchFamily="34" charset="0"/>
                  <a:sym typeface="Symbol"/>
                </a:rPr>
                <a:t>Assignment</a:t>
              </a:r>
            </a:p>
            <a:p>
              <a:pPr marL="384954" lvl="0" indent="-384954">
                <a:lnSpc>
                  <a:spcPct val="90000"/>
                </a:lnSpc>
                <a:buSzPct val="90000"/>
              </a:pPr>
              <a:r>
                <a:rPr lang="en-US" sz="1600" dirty="0" smtClean="0">
                  <a:solidFill>
                    <a:schemeClr val="bg1"/>
                  </a:solidFill>
                  <a:latin typeface="Calibri" pitchFamily="34" charset="0"/>
                  <a:sym typeface="Symbol"/>
                </a:rPr>
                <a:t>p</a:t>
              </a:r>
              <a:r>
                <a:rPr lang="en-US" sz="1600" baseline="-25000" dirty="0" smtClean="0">
                  <a:solidFill>
                    <a:schemeClr val="bg1"/>
                  </a:solidFill>
                  <a:latin typeface="Calibri" pitchFamily="34" charset="0"/>
                  <a:sym typeface="Symbol"/>
                </a:rPr>
                <a:t>1</a:t>
              </a:r>
              <a:r>
                <a:rPr kumimoji="0" lang="en-US" sz="16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1600" dirty="0" smtClean="0">
                  <a:solidFill>
                    <a:schemeClr val="bg1"/>
                  </a:solidFill>
                  <a:latin typeface="Calibri" pitchFamily="34" charset="0"/>
                  <a:sym typeface="Symbol"/>
                </a:rPr>
                <a:t>p</a:t>
              </a:r>
              <a:r>
                <a:rPr lang="en-US" sz="1600" baseline="-25000" dirty="0" smtClean="0">
                  <a:solidFill>
                    <a:schemeClr val="bg1"/>
                  </a:solidFill>
                  <a:latin typeface="Calibri" pitchFamily="34" charset="0"/>
                  <a:sym typeface="Symbol"/>
                </a:rPr>
                <a:t>2</a:t>
              </a:r>
              <a:r>
                <a:rPr kumimoji="0" lang="en-US" sz="16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1600" dirty="0" smtClean="0">
                  <a:solidFill>
                    <a:schemeClr val="bg1"/>
                  </a:solidFill>
                  <a:latin typeface="Calibri" pitchFamily="34" charset="0"/>
                  <a:sym typeface="Symbol"/>
                </a:rPr>
                <a:t>p</a:t>
              </a:r>
              <a:r>
                <a:rPr lang="en-US" sz="1600" baseline="-25000" dirty="0" smtClean="0">
                  <a:solidFill>
                    <a:schemeClr val="bg1"/>
                  </a:solidFill>
                  <a:latin typeface="Calibri" pitchFamily="34" charset="0"/>
                  <a:sym typeface="Symbol"/>
                </a:rPr>
                <a:t>3</a:t>
              </a:r>
              <a:r>
                <a:rPr kumimoji="0" lang="en-US" sz="16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1600" dirty="0" smtClean="0">
                  <a:solidFill>
                    <a:schemeClr val="bg1"/>
                  </a:solidFill>
                  <a:latin typeface="Calibri" pitchFamily="34" charset="0"/>
                  <a:sym typeface="Symbol"/>
                </a:rPr>
                <a:t>p</a:t>
              </a:r>
              <a:r>
                <a:rPr lang="en-US" sz="1600" baseline="-25000" dirty="0" smtClean="0">
                  <a:solidFill>
                    <a:schemeClr val="bg1"/>
                  </a:solidFill>
                  <a:latin typeface="Calibri" pitchFamily="34" charset="0"/>
                  <a:sym typeface="Symbol"/>
                </a:rPr>
                <a:t>4</a:t>
              </a:r>
              <a:endParaRPr kumimoji="0" lang="en-US" sz="1600" i="0" u="none" strike="noStrike" kern="1200" cap="none" spc="0" normalizeH="0" noProof="0" dirty="0" smtClean="0">
                <a:ln>
                  <a:noFill/>
                </a:ln>
                <a:solidFill>
                  <a:schemeClr val="bg1"/>
                </a:solidFill>
                <a:effectLst/>
                <a:uLnTx/>
                <a:uFillTx/>
                <a:latin typeface="Calibri" pitchFamily="34" charset="0"/>
                <a:ea typeface="+mn-ea"/>
                <a:cs typeface="+mn-cs"/>
                <a:sym typeface="Symbol"/>
              </a:endParaRPr>
            </a:p>
          </p:txBody>
        </p:sp>
        <p:sp>
          <p:nvSpPr>
            <p:cNvPr id="15" name="Right Arrow 14"/>
            <p:cNvSpPr/>
            <p:nvPr/>
          </p:nvSpPr>
          <p:spPr bwMode="auto">
            <a:xfrm>
              <a:off x="5360823" y="4504952"/>
              <a:ext cx="482803" cy="453542"/>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6" name="Down Arrow 15"/>
            <p:cNvSpPr/>
            <p:nvPr/>
          </p:nvSpPr>
          <p:spPr bwMode="auto">
            <a:xfrm>
              <a:off x="6158179" y="3912420"/>
              <a:ext cx="416966" cy="425502"/>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7" name="Content Placeholder 2"/>
            <p:cNvSpPr txBox="1">
              <a:spLocks/>
            </p:cNvSpPr>
            <p:nvPr/>
          </p:nvSpPr>
          <p:spPr>
            <a:xfrm>
              <a:off x="5957618" y="4411948"/>
              <a:ext cx="2493207" cy="67211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1600" b="1" dirty="0" smtClean="0">
                  <a:solidFill>
                    <a:srgbClr val="FF0000"/>
                  </a:solidFill>
                  <a:latin typeface="Calibri" pitchFamily="34" charset="0"/>
                  <a:sym typeface="Symbol"/>
                </a:rPr>
                <a:t>S</a:t>
              </a:r>
              <a:r>
                <a:rPr lang="en-US" sz="1600" dirty="0" smtClean="0">
                  <a:solidFill>
                    <a:srgbClr val="FF0000"/>
                  </a:solidFill>
                  <a:latin typeface="Calibri" pitchFamily="34" charset="0"/>
                  <a:sym typeface="Symbol"/>
                </a:rPr>
                <a:t>: </a:t>
              </a:r>
              <a:r>
                <a:rPr lang="en-US" sz="1600" dirty="0" smtClean="0">
                  <a:solidFill>
                    <a:schemeClr val="bg1"/>
                  </a:solidFill>
                  <a:latin typeface="Calibri" pitchFamily="34" charset="0"/>
                </a:rPr>
                <a:t>x </a:t>
              </a:r>
              <a:r>
                <a:rPr lang="en-US" sz="1600" dirty="0" smtClean="0">
                  <a:solidFill>
                    <a:schemeClr val="bg1"/>
                  </a:solidFill>
                  <a:latin typeface="Calibri" pitchFamily="34" charset="0"/>
                  <a:sym typeface="Symbol"/>
                </a:rPr>
                <a:t> 0, y = x + 1, </a:t>
              </a:r>
            </a:p>
            <a:p>
              <a:pPr marL="384954" lvl="0" indent="-384954">
                <a:lnSpc>
                  <a:spcPct val="90000"/>
                </a:lnSpc>
                <a:spcBef>
                  <a:spcPct val="20000"/>
                </a:spcBef>
                <a:buSzPct val="90000"/>
              </a:pPr>
              <a:r>
                <a:rPr lang="en-US" sz="1600" dirty="0" smtClean="0">
                  <a:solidFill>
                    <a:schemeClr val="bg1"/>
                  </a:solidFill>
                  <a:latin typeface="Calibri" pitchFamily="34" charset="0"/>
                  <a:sym typeface="Symbol"/>
                </a:rPr>
                <a:t>    (y</a:t>
              </a:r>
              <a:r>
                <a:rPr lang="en-US" sz="1600" dirty="0" smtClean="0">
                  <a:solidFill>
                    <a:schemeClr val="bg1"/>
                  </a:solidFill>
                  <a:latin typeface="Calibri" pitchFamily="34" charset="0"/>
                </a:rPr>
                <a:t> </a:t>
              </a:r>
              <a:r>
                <a:rPr lang="en-US" sz="1600" dirty="0" smtClean="0">
                  <a:solidFill>
                    <a:schemeClr val="bg1"/>
                  </a:solidFill>
                  <a:latin typeface="Calibri" pitchFamily="34" charset="0"/>
                  <a:sym typeface="Symbol"/>
                </a:rPr>
                <a:t>&gt; 2), y</a:t>
              </a:r>
              <a:r>
                <a:rPr lang="en-US" sz="1600" dirty="0" smtClean="0">
                  <a:solidFill>
                    <a:schemeClr val="bg1"/>
                  </a:solidFill>
                  <a:latin typeface="Calibri" pitchFamily="34" charset="0"/>
                </a:rPr>
                <a:t> &lt; 1</a:t>
              </a:r>
              <a:endParaRPr kumimoji="0" lang="en-US" sz="16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18" name="Down Arrow 17"/>
            <p:cNvSpPr/>
            <p:nvPr/>
          </p:nvSpPr>
          <p:spPr bwMode="auto">
            <a:xfrm>
              <a:off x="6192592" y="5193075"/>
              <a:ext cx="416966" cy="425502"/>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9" name="Rounded Rectangle 18"/>
            <p:cNvSpPr/>
            <p:nvPr/>
          </p:nvSpPr>
          <p:spPr bwMode="auto">
            <a:xfrm>
              <a:off x="5549304" y="5686216"/>
              <a:ext cx="1799539" cy="1002181"/>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solidFill>
                    <a:schemeClr val="bg1"/>
                  </a:solidFill>
                  <a:latin typeface="Calibri" pitchFamily="34" charset="0"/>
                </a:rPr>
                <a:t>Theory</a:t>
              </a:r>
            </a:p>
            <a:p>
              <a:pPr marL="0" marR="0" indent="0" algn="ctr" defTabSz="1096963" rtl="0" eaLnBrk="1" fontAlgn="base" latinLnBrk="0" hangingPunct="1">
                <a:lnSpc>
                  <a:spcPct val="100000"/>
                </a:lnSpc>
                <a:spcBef>
                  <a:spcPct val="0"/>
                </a:spcBef>
                <a:spcAft>
                  <a:spcPct val="0"/>
                </a:spcAft>
                <a:buClrTx/>
                <a:buSzTx/>
                <a:buFontTx/>
                <a:buNone/>
                <a:tabLst/>
              </a:pPr>
              <a:r>
                <a:rPr lang="en-US" sz="1600" dirty="0" smtClean="0">
                  <a:solidFill>
                    <a:schemeClr val="bg1"/>
                  </a:solidFill>
                  <a:latin typeface="Calibri" pitchFamily="34" charset="0"/>
                </a:rPr>
                <a:t>Solver</a:t>
              </a:r>
              <a:endParaRPr kumimoji="0" lang="en-US" sz="1600" b="0" i="0" u="none" strike="noStrike" cap="none" normalizeH="0" baseline="0" dirty="0" smtClean="0">
                <a:solidFill>
                  <a:schemeClr val="bg1"/>
                </a:solidFill>
                <a:latin typeface="Calibri" pitchFamily="34" charset="0"/>
              </a:endParaRPr>
            </a:p>
          </p:txBody>
        </p:sp>
        <p:sp>
          <p:nvSpPr>
            <p:cNvPr id="20" name="Left Arrow 19"/>
            <p:cNvSpPr/>
            <p:nvPr/>
          </p:nvSpPr>
          <p:spPr bwMode="auto">
            <a:xfrm>
              <a:off x="4984951" y="5936226"/>
              <a:ext cx="464574" cy="484632"/>
            </a:xfrm>
            <a:prstGeom prst="lef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1" name="Content Placeholder 2"/>
            <p:cNvSpPr txBox="1">
              <a:spLocks/>
            </p:cNvSpPr>
            <p:nvPr/>
          </p:nvSpPr>
          <p:spPr>
            <a:xfrm>
              <a:off x="2492472" y="5803214"/>
              <a:ext cx="2497393" cy="802018"/>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1600" b="1" dirty="0" smtClean="0">
                  <a:solidFill>
                    <a:srgbClr val="FF0000"/>
                  </a:solidFill>
                  <a:latin typeface="Calibri" pitchFamily="34" charset="0"/>
                </a:rPr>
                <a:t>S’</a:t>
              </a:r>
              <a:r>
                <a:rPr lang="en-US" sz="1600" dirty="0" smtClean="0">
                  <a:solidFill>
                    <a:schemeClr val="bg1"/>
                  </a:solidFill>
                  <a:latin typeface="Calibri" pitchFamily="34" charset="0"/>
                </a:rPr>
                <a:t>: </a:t>
              </a:r>
              <a:r>
                <a:rPr lang="en-US" sz="1600" dirty="0" err="1" smtClean="0">
                  <a:solidFill>
                    <a:schemeClr val="bg1"/>
                  </a:solidFill>
                  <a:latin typeface="Calibri" pitchFamily="34" charset="0"/>
                </a:rPr>
                <a:t>Unsatisfiable</a:t>
              </a:r>
              <a:endParaRPr lang="en-US" sz="1600" dirty="0" smtClean="0">
                <a:solidFill>
                  <a:schemeClr val="bg1"/>
                </a:solidFill>
                <a:latin typeface="Calibri" pitchFamily="34" charset="0"/>
              </a:endParaRPr>
            </a:p>
            <a:p>
              <a:pPr marL="384954" lvl="0" indent="-384954">
                <a:lnSpc>
                  <a:spcPct val="90000"/>
                </a:lnSpc>
                <a:spcBef>
                  <a:spcPct val="20000"/>
                </a:spcBef>
                <a:buSzPct val="90000"/>
              </a:pPr>
              <a:r>
                <a:rPr lang="en-US" sz="1600" dirty="0" smtClean="0">
                  <a:solidFill>
                    <a:schemeClr val="bg1"/>
                  </a:solidFill>
                  <a:latin typeface="Calibri" pitchFamily="34" charset="0"/>
                </a:rPr>
                <a:t>x </a:t>
              </a:r>
              <a:r>
                <a:rPr lang="en-US" sz="1600" dirty="0" smtClean="0">
                  <a:solidFill>
                    <a:schemeClr val="bg1"/>
                  </a:solidFill>
                  <a:latin typeface="Calibri" pitchFamily="34" charset="0"/>
                  <a:sym typeface="Symbol"/>
                </a:rPr>
                <a:t> 0, y = x + 1, y</a:t>
              </a:r>
              <a:r>
                <a:rPr lang="en-US" sz="1600" dirty="0" smtClean="0">
                  <a:solidFill>
                    <a:schemeClr val="bg1"/>
                  </a:solidFill>
                  <a:latin typeface="Calibri" pitchFamily="34" charset="0"/>
                </a:rPr>
                <a:t> &lt; 1</a:t>
              </a:r>
              <a:endParaRPr kumimoji="0" lang="en-US" sz="16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22" name="Left Arrow 21"/>
            <p:cNvSpPr/>
            <p:nvPr/>
          </p:nvSpPr>
          <p:spPr bwMode="auto">
            <a:xfrm>
              <a:off x="1988568" y="5926393"/>
              <a:ext cx="371171" cy="484632"/>
            </a:xfrm>
            <a:prstGeom prst="lef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3" name="Content Placeholder 2"/>
            <p:cNvSpPr txBox="1">
              <a:spLocks/>
            </p:cNvSpPr>
            <p:nvPr/>
          </p:nvSpPr>
          <p:spPr>
            <a:xfrm>
              <a:off x="100774" y="5803213"/>
              <a:ext cx="2497393" cy="1411438"/>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1600" b="1" dirty="0" smtClean="0">
                  <a:solidFill>
                    <a:srgbClr val="FF0000"/>
                  </a:solidFill>
                  <a:latin typeface="Calibri" pitchFamily="34" charset="0"/>
                  <a:sym typeface="Symbol"/>
                </a:rPr>
                <a:t>L</a:t>
              </a:r>
              <a:r>
                <a:rPr lang="en-US" sz="1600" dirty="0" smtClean="0">
                  <a:solidFill>
                    <a:srgbClr val="FF0000"/>
                  </a:solidFill>
                  <a:latin typeface="Calibri" pitchFamily="34" charset="0"/>
                  <a:sym typeface="Symbol"/>
                </a:rPr>
                <a:t>: </a:t>
              </a:r>
              <a:r>
                <a:rPr lang="en-US" sz="1600" dirty="0" smtClean="0">
                  <a:solidFill>
                    <a:schemeClr val="bg1"/>
                  </a:solidFill>
                  <a:latin typeface="Calibri" pitchFamily="34" charset="0"/>
                </a:rPr>
                <a:t>New Lemma</a:t>
              </a:r>
            </a:p>
            <a:p>
              <a:pPr marL="384954" indent="-384954">
                <a:lnSpc>
                  <a:spcPct val="90000"/>
                </a:lnSpc>
                <a:spcBef>
                  <a:spcPct val="20000"/>
                </a:spcBef>
                <a:buSzPct val="90000"/>
              </a:pPr>
              <a:r>
                <a:rPr lang="en-US" sz="1600" dirty="0" smtClean="0">
                  <a:solidFill>
                    <a:schemeClr val="bg1"/>
                  </a:solidFill>
                  <a:latin typeface="Calibri" pitchFamily="34" charset="0"/>
                  <a:sym typeface="Symbol"/>
                </a:rPr>
                <a:t>p</a:t>
              </a:r>
              <a:r>
                <a:rPr lang="en-US" sz="1600" baseline="-25000" dirty="0" smtClean="0">
                  <a:solidFill>
                    <a:schemeClr val="bg1"/>
                  </a:solidFill>
                  <a:latin typeface="Calibri" pitchFamily="34" charset="0"/>
                  <a:sym typeface="Symbol"/>
                </a:rPr>
                <a:t>1</a:t>
              </a:r>
              <a:r>
                <a:rPr lang="en-US" sz="1600" dirty="0" smtClean="0">
                  <a:solidFill>
                    <a:schemeClr val="bg1"/>
                  </a:solidFill>
                  <a:latin typeface="Calibri" pitchFamily="34" charset="0"/>
                  <a:sym typeface="Symbol"/>
                </a:rPr>
                <a:t>p</a:t>
              </a:r>
              <a:r>
                <a:rPr lang="en-US" sz="1600" baseline="-25000" dirty="0" smtClean="0">
                  <a:solidFill>
                    <a:schemeClr val="bg1"/>
                  </a:solidFill>
                  <a:latin typeface="Calibri" pitchFamily="34" charset="0"/>
                  <a:sym typeface="Symbol"/>
                </a:rPr>
                <a:t>2</a:t>
              </a:r>
              <a:r>
                <a:rPr lang="en-US" sz="1600" dirty="0" smtClean="0">
                  <a:solidFill>
                    <a:schemeClr val="bg1"/>
                  </a:solidFill>
                  <a:latin typeface="Calibri" pitchFamily="34" charset="0"/>
                  <a:sym typeface="Symbol"/>
                </a:rPr>
                <a:t>p</a:t>
              </a:r>
              <a:r>
                <a:rPr lang="en-US" sz="1600" baseline="-25000" dirty="0" smtClean="0">
                  <a:solidFill>
                    <a:schemeClr val="bg1"/>
                  </a:solidFill>
                  <a:latin typeface="Calibri" pitchFamily="34" charset="0"/>
                  <a:sym typeface="Symbol"/>
                </a:rPr>
                <a:t>4</a:t>
              </a:r>
              <a:endParaRPr lang="en-US" sz="1600" dirty="0" smtClean="0">
                <a:solidFill>
                  <a:schemeClr val="bg1"/>
                </a:solidFill>
                <a:latin typeface="Calibri" pitchFamily="34" charset="0"/>
                <a:sym typeface="Symbol"/>
              </a:endParaRPr>
            </a:p>
            <a:p>
              <a:pPr marL="384954" lvl="0" indent="-384954">
                <a:lnSpc>
                  <a:spcPct val="90000"/>
                </a:lnSpc>
                <a:spcBef>
                  <a:spcPct val="20000"/>
                </a:spcBef>
                <a:buSzPct val="90000"/>
              </a:pPr>
              <a:endParaRPr lang="en-US" sz="1600" dirty="0" smtClean="0">
                <a:solidFill>
                  <a:schemeClr val="bg1"/>
                </a:solidFill>
                <a:latin typeface="Calibri" pitchFamily="34" charset="0"/>
              </a:endParaRPr>
            </a:p>
            <a:p>
              <a:pPr marL="384954" lvl="0" indent="-384954">
                <a:lnSpc>
                  <a:spcPct val="90000"/>
                </a:lnSpc>
                <a:spcBef>
                  <a:spcPct val="20000"/>
                </a:spcBef>
                <a:buSzPct val="90000"/>
              </a:pPr>
              <a:endParaRPr lang="en-US" sz="1600" dirty="0" smtClean="0">
                <a:solidFill>
                  <a:schemeClr val="bg1"/>
                </a:solidFill>
                <a:latin typeface="Calibri" pitchFamily="34" charset="0"/>
              </a:endParaRPr>
            </a:p>
          </p:txBody>
        </p:sp>
      </p:grpSp>
      <p:sp>
        <p:nvSpPr>
          <p:cNvPr id="26" name="Content Placeholder 2"/>
          <p:cNvSpPr txBox="1">
            <a:spLocks/>
          </p:cNvSpPr>
          <p:nvPr/>
        </p:nvSpPr>
        <p:spPr>
          <a:xfrm>
            <a:off x="2577057" y="4110322"/>
            <a:ext cx="3757377" cy="2659190"/>
          </a:xfrm>
          <a:prstGeom prst="rect">
            <a:avLst/>
          </a:prstGeom>
        </p:spPr>
        <p:txBody>
          <a:bodyPr vert="horz" wrap="square" lIns="0" tIns="0" rIns="0" bIns="0" rtlCol="0">
            <a:spAutoFit/>
          </a:bodyPr>
          <a:lstStyle/>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1600" b="1" dirty="0" smtClean="0">
                <a:solidFill>
                  <a:schemeClr val="bg1"/>
                </a:solidFill>
                <a:latin typeface="Calibri" pitchFamily="34" charset="0"/>
              </a:rPr>
              <a:t>p</a:t>
            </a:r>
            <a:r>
              <a:rPr kumimoji="0" lang="en-US" sz="1600" b="1" i="0" u="none" strike="noStrike" kern="1200" cap="none" spc="0" normalizeH="0" baseline="0" noProof="0" dirty="0" err="1" smtClean="0">
                <a:ln>
                  <a:noFill/>
                </a:ln>
                <a:solidFill>
                  <a:schemeClr val="bg1"/>
                </a:solidFill>
                <a:effectLst/>
                <a:uLnTx/>
                <a:uFillTx/>
                <a:latin typeface="Calibri" pitchFamily="34" charset="0"/>
                <a:ea typeface="+mn-ea"/>
                <a:cs typeface="+mn-cs"/>
              </a:rPr>
              <a:t>rocedure</a:t>
            </a:r>
            <a:r>
              <a:rPr kumimoji="0" lang="en-US" sz="1600" i="0" u="none" strike="noStrike" kern="1200" cap="none" spc="0" normalizeH="0" noProof="0" dirty="0" smtClean="0">
                <a:ln>
                  <a:noFill/>
                </a:ln>
                <a:solidFill>
                  <a:schemeClr val="bg1"/>
                </a:solidFill>
                <a:effectLst/>
                <a:uLnTx/>
                <a:uFillTx/>
                <a:latin typeface="Calibri" pitchFamily="34" charset="0"/>
                <a:ea typeface="+mn-ea"/>
                <a:cs typeface="+mn-cs"/>
              </a:rPr>
              <a:t> </a:t>
            </a:r>
            <a:r>
              <a:rPr lang="en-US" sz="1600" dirty="0" smtClean="0">
                <a:solidFill>
                  <a:schemeClr val="bg1"/>
                </a:solidFill>
                <a:latin typeface="Calibri" pitchFamily="34" charset="0"/>
              </a:rPr>
              <a:t>SMT_</a:t>
            </a:r>
            <a:r>
              <a:rPr kumimoji="0" lang="en-US" sz="1600" i="0" u="none" strike="noStrike" kern="1200" cap="none" spc="0" normalizeH="0" noProof="0" dirty="0" smtClean="0">
                <a:ln>
                  <a:noFill/>
                </a:ln>
                <a:solidFill>
                  <a:schemeClr val="bg1"/>
                </a:solidFill>
                <a:effectLst/>
                <a:uLnTx/>
                <a:uFillTx/>
                <a:latin typeface="Calibri" pitchFamily="34" charset="0"/>
                <a:ea typeface="+mn-ea"/>
                <a:cs typeface="+mn-cs"/>
              </a:rPr>
              <a:t>Solver(</a:t>
            </a:r>
            <a:r>
              <a:rPr kumimoji="0" lang="en-US" sz="1600" i="0" u="none" strike="noStrike" kern="1200" cap="none" spc="0" normalizeH="0" noProof="0" dirty="0" smtClean="0">
                <a:ln>
                  <a:noFill/>
                </a:ln>
                <a:solidFill>
                  <a:srgbClr val="FF0000"/>
                </a:solidFill>
                <a:effectLst/>
                <a:uLnTx/>
                <a:uFillTx/>
                <a:latin typeface="Calibri" pitchFamily="34" charset="0"/>
                <a:ea typeface="+mn-ea"/>
                <a:cs typeface="+mn-cs"/>
              </a:rPr>
              <a:t>F</a:t>
            </a:r>
            <a:r>
              <a:rPr kumimoji="0" lang="en-US" sz="1600" i="0" u="none" strike="noStrike" kern="1200" cap="none" spc="0" normalizeH="0" noProof="0" dirty="0" smtClean="0">
                <a:ln>
                  <a:noFill/>
                </a:ln>
                <a:solidFill>
                  <a:schemeClr val="bg1"/>
                </a:solidFill>
                <a:effectLst/>
                <a:uLnTx/>
                <a:uFillTx/>
                <a:latin typeface="Calibri" pitchFamily="34" charset="0"/>
                <a:ea typeface="+mn-ea"/>
                <a:cs typeface="+mn-cs"/>
              </a:rPr>
              <a:t>)</a:t>
            </a:r>
          </a:p>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1600" baseline="0" dirty="0" smtClean="0">
                <a:solidFill>
                  <a:schemeClr val="bg1"/>
                </a:solidFill>
                <a:latin typeface="Calibri" pitchFamily="34" charset="0"/>
              </a:rPr>
              <a:t>	(</a:t>
            </a:r>
            <a:r>
              <a:rPr lang="en-US" sz="1600" baseline="0" dirty="0" err="1" smtClean="0">
                <a:solidFill>
                  <a:srgbClr val="FF0000"/>
                </a:solidFill>
                <a:latin typeface="Calibri" pitchFamily="34" charset="0"/>
              </a:rPr>
              <a:t>F</a:t>
            </a:r>
            <a:r>
              <a:rPr lang="en-US" sz="1600" baseline="-25000" dirty="0" err="1" smtClean="0">
                <a:solidFill>
                  <a:srgbClr val="FF0000"/>
                </a:solidFill>
                <a:latin typeface="Calibri" pitchFamily="34" charset="0"/>
              </a:rPr>
              <a:t>p</a:t>
            </a:r>
            <a:r>
              <a:rPr lang="en-US" sz="1600" baseline="0" dirty="0" smtClean="0">
                <a:solidFill>
                  <a:schemeClr val="bg1"/>
                </a:solidFill>
                <a:latin typeface="Calibri" pitchFamily="34" charset="0"/>
              </a:rPr>
              <a:t>, </a:t>
            </a:r>
            <a:r>
              <a:rPr lang="en-US" sz="1600" baseline="0" dirty="0" smtClean="0">
                <a:solidFill>
                  <a:srgbClr val="FF0000"/>
                </a:solidFill>
                <a:latin typeface="Calibri" pitchFamily="34" charset="0"/>
              </a:rPr>
              <a:t>M</a:t>
            </a:r>
            <a:r>
              <a:rPr lang="en-US" sz="1600" baseline="0" dirty="0" smtClean="0">
                <a:solidFill>
                  <a:schemeClr val="bg1"/>
                </a:solidFill>
                <a:latin typeface="Calibri" pitchFamily="34" charset="0"/>
              </a:rPr>
              <a:t>) :=</a:t>
            </a:r>
            <a:r>
              <a:rPr lang="en-US" sz="1600" dirty="0" smtClean="0">
                <a:solidFill>
                  <a:schemeClr val="bg1"/>
                </a:solidFill>
                <a:latin typeface="Calibri" pitchFamily="34" charset="0"/>
              </a:rPr>
              <a:t> Abstract(</a:t>
            </a:r>
            <a:r>
              <a:rPr lang="en-US" sz="1600" dirty="0" smtClean="0">
                <a:solidFill>
                  <a:srgbClr val="FF0000"/>
                </a:solidFill>
                <a:latin typeface="Calibri" pitchFamily="34" charset="0"/>
              </a:rPr>
              <a:t>F</a:t>
            </a:r>
            <a:r>
              <a:rPr lang="en-US" sz="1600" dirty="0" smtClean="0">
                <a:solidFill>
                  <a:schemeClr val="bg1"/>
                </a:solidFill>
                <a:latin typeface="Calibri" pitchFamily="34" charset="0"/>
              </a:rPr>
              <a:t>)</a:t>
            </a:r>
          </a:p>
          <a:p>
            <a:pPr marL="384954" marR="0" lvl="0" indent="-384954" defTabSz="914363" rtl="0" eaLnBrk="1" fontAlgn="auto" latinLnBrk="0" hangingPunct="1">
              <a:lnSpc>
                <a:spcPct val="90000"/>
              </a:lnSpc>
              <a:spcBef>
                <a:spcPct val="20000"/>
              </a:spcBef>
              <a:spcAft>
                <a:spcPts val="0"/>
              </a:spcAft>
              <a:buClrTx/>
              <a:buSzPct val="90000"/>
              <a:buFontTx/>
              <a:buNone/>
              <a:tabLst/>
              <a:defRPr/>
            </a:pPr>
            <a:r>
              <a:rPr kumimoji="0" lang="en-US" sz="160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kumimoji="0" lang="en-US" sz="1600" b="1" i="0" u="none" strike="noStrike" kern="1200" cap="none" spc="0" normalizeH="0" baseline="0" noProof="0" dirty="0" smtClean="0">
                <a:ln>
                  <a:noFill/>
                </a:ln>
                <a:solidFill>
                  <a:schemeClr val="bg1"/>
                </a:solidFill>
                <a:effectLst/>
                <a:uLnTx/>
                <a:uFillTx/>
                <a:latin typeface="Calibri" pitchFamily="34" charset="0"/>
                <a:ea typeface="+mn-ea"/>
                <a:cs typeface="+mn-cs"/>
              </a:rPr>
              <a:t>loop</a:t>
            </a:r>
          </a:p>
          <a:p>
            <a:pPr marL="384954" lvl="0" indent="-384954">
              <a:lnSpc>
                <a:spcPct val="90000"/>
              </a:lnSpc>
              <a:spcBef>
                <a:spcPct val="20000"/>
              </a:spcBef>
              <a:buSzPct val="90000"/>
            </a:pPr>
            <a:r>
              <a:rPr lang="en-US" sz="1600" dirty="0" smtClean="0">
                <a:solidFill>
                  <a:schemeClr val="bg1"/>
                </a:solidFill>
                <a:latin typeface="Calibri" pitchFamily="34" charset="0"/>
              </a:rPr>
              <a:t>		(</a:t>
            </a:r>
            <a:r>
              <a:rPr lang="en-US" sz="1600" dirty="0" smtClean="0">
                <a:solidFill>
                  <a:srgbClr val="FF0000"/>
                </a:solidFill>
                <a:latin typeface="Calibri" pitchFamily="34" charset="0"/>
              </a:rPr>
              <a:t>R</a:t>
            </a:r>
            <a:r>
              <a:rPr lang="en-US" sz="1600" dirty="0" smtClean="0">
                <a:solidFill>
                  <a:schemeClr val="bg1"/>
                </a:solidFill>
                <a:latin typeface="Calibri" pitchFamily="34" charset="0"/>
              </a:rPr>
              <a:t>, </a:t>
            </a:r>
            <a:r>
              <a:rPr lang="en-US" sz="1600" dirty="0" smtClean="0">
                <a:solidFill>
                  <a:srgbClr val="FF0000"/>
                </a:solidFill>
                <a:latin typeface="Calibri" pitchFamily="34" charset="0"/>
              </a:rPr>
              <a:t>A</a:t>
            </a:r>
            <a:r>
              <a:rPr lang="en-US" sz="1600" dirty="0" smtClean="0">
                <a:solidFill>
                  <a:schemeClr val="bg1"/>
                </a:solidFill>
                <a:latin typeface="Calibri" pitchFamily="34" charset="0"/>
              </a:rPr>
              <a:t>) := </a:t>
            </a:r>
            <a:r>
              <a:rPr lang="en-US" sz="1600" dirty="0" err="1" smtClean="0">
                <a:solidFill>
                  <a:schemeClr val="bg1"/>
                </a:solidFill>
                <a:latin typeface="Calibri" pitchFamily="34" charset="0"/>
              </a:rPr>
              <a:t>SAT_solver</a:t>
            </a:r>
            <a:r>
              <a:rPr lang="en-US" sz="1600" dirty="0" smtClean="0">
                <a:solidFill>
                  <a:schemeClr val="bg1"/>
                </a:solidFill>
                <a:latin typeface="Calibri" pitchFamily="34" charset="0"/>
              </a:rPr>
              <a:t>(</a:t>
            </a:r>
            <a:r>
              <a:rPr lang="en-US" sz="1600" dirty="0" err="1" smtClean="0">
                <a:solidFill>
                  <a:srgbClr val="FF0000"/>
                </a:solidFill>
                <a:latin typeface="Calibri" pitchFamily="34" charset="0"/>
              </a:rPr>
              <a:t>F</a:t>
            </a:r>
            <a:r>
              <a:rPr lang="en-US" sz="1600" baseline="-25000" dirty="0" err="1" smtClean="0">
                <a:solidFill>
                  <a:srgbClr val="FF0000"/>
                </a:solidFill>
                <a:latin typeface="Calibri" pitchFamily="34" charset="0"/>
              </a:rPr>
              <a:t>p</a:t>
            </a:r>
            <a:r>
              <a:rPr lang="en-US" sz="1600" dirty="0" smtClean="0">
                <a:solidFill>
                  <a:schemeClr val="bg1"/>
                </a:solidFill>
                <a:latin typeface="Calibri" pitchFamily="34" charset="0"/>
              </a:rPr>
              <a:t>)</a:t>
            </a:r>
          </a:p>
          <a:p>
            <a:pPr marL="384954" lvl="0" indent="-384954">
              <a:lnSpc>
                <a:spcPct val="90000"/>
              </a:lnSpc>
              <a:spcBef>
                <a:spcPct val="20000"/>
              </a:spcBef>
              <a:buSzPct val="90000"/>
            </a:pPr>
            <a:r>
              <a:rPr lang="en-US" sz="1600" dirty="0" smtClean="0">
                <a:solidFill>
                  <a:schemeClr val="bg1"/>
                </a:solidFill>
                <a:latin typeface="Calibri" pitchFamily="34" charset="0"/>
              </a:rPr>
              <a:t>		</a:t>
            </a:r>
            <a:r>
              <a:rPr lang="en-US" sz="1600" b="1" dirty="0" smtClean="0">
                <a:solidFill>
                  <a:schemeClr val="bg1"/>
                </a:solidFill>
                <a:latin typeface="Calibri" pitchFamily="34" charset="0"/>
              </a:rPr>
              <a:t>if</a:t>
            </a:r>
            <a:r>
              <a:rPr lang="en-US" sz="1600" dirty="0" smtClean="0">
                <a:solidFill>
                  <a:schemeClr val="bg1"/>
                </a:solidFill>
                <a:latin typeface="Calibri" pitchFamily="34" charset="0"/>
              </a:rPr>
              <a:t> </a:t>
            </a:r>
            <a:r>
              <a:rPr lang="en-US" sz="1600" dirty="0" smtClean="0">
                <a:solidFill>
                  <a:srgbClr val="FF0000"/>
                </a:solidFill>
                <a:latin typeface="Calibri" pitchFamily="34" charset="0"/>
              </a:rPr>
              <a:t>R</a:t>
            </a:r>
            <a:r>
              <a:rPr lang="en-US" sz="1600" dirty="0" smtClean="0">
                <a:solidFill>
                  <a:schemeClr val="bg1"/>
                </a:solidFill>
                <a:latin typeface="Calibri" pitchFamily="34" charset="0"/>
              </a:rPr>
              <a:t> = UNSAT </a:t>
            </a:r>
            <a:r>
              <a:rPr lang="en-US" sz="1600" b="1" dirty="0" smtClean="0">
                <a:solidFill>
                  <a:schemeClr val="bg1"/>
                </a:solidFill>
                <a:latin typeface="Calibri" pitchFamily="34" charset="0"/>
              </a:rPr>
              <a:t>then return</a:t>
            </a:r>
            <a:r>
              <a:rPr lang="en-US" sz="1600" dirty="0" smtClean="0">
                <a:solidFill>
                  <a:schemeClr val="bg1"/>
                </a:solidFill>
                <a:latin typeface="Calibri" pitchFamily="34" charset="0"/>
              </a:rPr>
              <a:t> UNSAT</a:t>
            </a:r>
          </a:p>
          <a:p>
            <a:pPr marL="384954" lvl="0" indent="-384954">
              <a:lnSpc>
                <a:spcPct val="90000"/>
              </a:lnSpc>
              <a:spcBef>
                <a:spcPct val="20000"/>
              </a:spcBef>
              <a:buSzPct val="90000"/>
            </a:pPr>
            <a:r>
              <a:rPr lang="en-US" sz="1600" dirty="0" smtClean="0">
                <a:solidFill>
                  <a:schemeClr val="bg1"/>
                </a:solidFill>
                <a:latin typeface="Calibri" pitchFamily="34" charset="0"/>
              </a:rPr>
              <a:t>		</a:t>
            </a:r>
            <a:r>
              <a:rPr lang="en-US" sz="1600" dirty="0" smtClean="0">
                <a:solidFill>
                  <a:srgbClr val="FF0000"/>
                </a:solidFill>
                <a:latin typeface="Calibri" pitchFamily="34" charset="0"/>
              </a:rPr>
              <a:t>S</a:t>
            </a:r>
            <a:r>
              <a:rPr lang="en-US" sz="1600" dirty="0" smtClean="0">
                <a:solidFill>
                  <a:schemeClr val="bg1"/>
                </a:solidFill>
                <a:latin typeface="Calibri" pitchFamily="34" charset="0"/>
              </a:rPr>
              <a:t> = Concretize(</a:t>
            </a:r>
            <a:r>
              <a:rPr lang="en-US" sz="1600" dirty="0" smtClean="0">
                <a:solidFill>
                  <a:srgbClr val="FF0000"/>
                </a:solidFill>
                <a:latin typeface="Calibri" pitchFamily="34" charset="0"/>
              </a:rPr>
              <a:t>A</a:t>
            </a:r>
            <a:r>
              <a:rPr lang="en-US" sz="1600" dirty="0" smtClean="0">
                <a:solidFill>
                  <a:schemeClr val="bg1"/>
                </a:solidFill>
                <a:latin typeface="Calibri" pitchFamily="34" charset="0"/>
              </a:rPr>
              <a:t>, </a:t>
            </a:r>
            <a:r>
              <a:rPr lang="en-US" sz="1600" dirty="0" smtClean="0">
                <a:solidFill>
                  <a:srgbClr val="FF0000"/>
                </a:solidFill>
                <a:latin typeface="Calibri" pitchFamily="34" charset="0"/>
              </a:rPr>
              <a:t>M</a:t>
            </a:r>
            <a:r>
              <a:rPr lang="en-US" sz="1600" dirty="0" smtClean="0">
                <a:solidFill>
                  <a:schemeClr val="bg1"/>
                </a:solidFill>
                <a:latin typeface="Calibri" pitchFamily="34" charset="0"/>
              </a:rPr>
              <a:t>)</a:t>
            </a:r>
          </a:p>
          <a:p>
            <a:pPr marL="384954" lvl="0" indent="-384954">
              <a:lnSpc>
                <a:spcPct val="90000"/>
              </a:lnSpc>
              <a:spcBef>
                <a:spcPct val="20000"/>
              </a:spcBef>
              <a:buSzPct val="90000"/>
            </a:pPr>
            <a:r>
              <a:rPr lang="en-US" sz="1600" dirty="0" smtClean="0">
                <a:solidFill>
                  <a:schemeClr val="bg1"/>
                </a:solidFill>
                <a:latin typeface="Calibri" pitchFamily="34" charset="0"/>
              </a:rPr>
              <a:t>		(</a:t>
            </a:r>
            <a:r>
              <a:rPr lang="en-US" sz="1600" dirty="0" smtClean="0">
                <a:solidFill>
                  <a:srgbClr val="FF0000"/>
                </a:solidFill>
                <a:latin typeface="Calibri" pitchFamily="34" charset="0"/>
              </a:rPr>
              <a:t>R</a:t>
            </a:r>
            <a:r>
              <a:rPr lang="en-US" sz="1600" dirty="0" smtClean="0">
                <a:solidFill>
                  <a:schemeClr val="bg1"/>
                </a:solidFill>
                <a:latin typeface="Calibri" pitchFamily="34" charset="0"/>
              </a:rPr>
              <a:t>, </a:t>
            </a:r>
            <a:r>
              <a:rPr lang="en-US" sz="1600" dirty="0" smtClean="0">
                <a:solidFill>
                  <a:srgbClr val="FF0000"/>
                </a:solidFill>
                <a:latin typeface="Calibri" pitchFamily="34" charset="0"/>
              </a:rPr>
              <a:t>S’</a:t>
            </a:r>
            <a:r>
              <a:rPr lang="en-US" sz="1600" dirty="0" smtClean="0">
                <a:solidFill>
                  <a:schemeClr val="bg1"/>
                </a:solidFill>
                <a:latin typeface="Calibri" pitchFamily="34" charset="0"/>
              </a:rPr>
              <a:t>) := </a:t>
            </a:r>
            <a:r>
              <a:rPr lang="en-US" sz="1600" dirty="0" err="1" smtClean="0">
                <a:solidFill>
                  <a:schemeClr val="bg1"/>
                </a:solidFill>
                <a:latin typeface="Calibri" pitchFamily="34" charset="0"/>
              </a:rPr>
              <a:t>Theory_solver</a:t>
            </a:r>
            <a:r>
              <a:rPr lang="en-US" sz="1600" dirty="0" smtClean="0">
                <a:solidFill>
                  <a:schemeClr val="bg1"/>
                </a:solidFill>
                <a:latin typeface="Calibri" pitchFamily="34" charset="0"/>
              </a:rPr>
              <a:t>(</a:t>
            </a:r>
            <a:r>
              <a:rPr lang="en-US" sz="1600" dirty="0" smtClean="0">
                <a:solidFill>
                  <a:srgbClr val="FF0000"/>
                </a:solidFill>
                <a:latin typeface="Calibri" pitchFamily="34" charset="0"/>
              </a:rPr>
              <a:t>S</a:t>
            </a:r>
            <a:r>
              <a:rPr lang="en-US" sz="1600" dirty="0" smtClean="0">
                <a:solidFill>
                  <a:schemeClr val="bg1"/>
                </a:solidFill>
                <a:latin typeface="Calibri" pitchFamily="34" charset="0"/>
              </a:rPr>
              <a:t>)</a:t>
            </a:r>
          </a:p>
          <a:p>
            <a:pPr marL="384954" lvl="0" indent="-384954">
              <a:lnSpc>
                <a:spcPct val="90000"/>
              </a:lnSpc>
              <a:spcBef>
                <a:spcPct val="20000"/>
              </a:spcBef>
              <a:buSzPct val="90000"/>
            </a:pPr>
            <a:r>
              <a:rPr lang="en-US" sz="1600" dirty="0" smtClean="0">
                <a:solidFill>
                  <a:schemeClr val="bg1"/>
                </a:solidFill>
                <a:latin typeface="Calibri" pitchFamily="34" charset="0"/>
              </a:rPr>
              <a:t>		</a:t>
            </a:r>
            <a:r>
              <a:rPr lang="en-US" sz="1600" b="1" dirty="0" smtClean="0">
                <a:solidFill>
                  <a:schemeClr val="bg1"/>
                </a:solidFill>
                <a:latin typeface="Calibri" pitchFamily="34" charset="0"/>
              </a:rPr>
              <a:t>if</a:t>
            </a:r>
            <a:r>
              <a:rPr lang="en-US" sz="1600" dirty="0" smtClean="0">
                <a:solidFill>
                  <a:srgbClr val="FF0000"/>
                </a:solidFill>
                <a:latin typeface="Calibri" pitchFamily="34" charset="0"/>
              </a:rPr>
              <a:t> R </a:t>
            </a:r>
            <a:r>
              <a:rPr lang="en-US" sz="1600" dirty="0" smtClean="0">
                <a:solidFill>
                  <a:schemeClr val="bg1"/>
                </a:solidFill>
                <a:latin typeface="Calibri" pitchFamily="34" charset="0"/>
              </a:rPr>
              <a:t>= SAT </a:t>
            </a:r>
            <a:r>
              <a:rPr lang="en-US" sz="1600" b="1" dirty="0" smtClean="0">
                <a:solidFill>
                  <a:schemeClr val="bg1"/>
                </a:solidFill>
                <a:latin typeface="Calibri" pitchFamily="34" charset="0"/>
              </a:rPr>
              <a:t>then return </a:t>
            </a:r>
            <a:r>
              <a:rPr lang="en-US" sz="1600" dirty="0" smtClean="0">
                <a:solidFill>
                  <a:schemeClr val="bg1"/>
                </a:solidFill>
                <a:latin typeface="Calibri" pitchFamily="34" charset="0"/>
              </a:rPr>
              <a:t>SAT</a:t>
            </a:r>
          </a:p>
          <a:p>
            <a:pPr marL="384954" lvl="0" indent="-384954">
              <a:lnSpc>
                <a:spcPct val="90000"/>
              </a:lnSpc>
              <a:spcBef>
                <a:spcPct val="20000"/>
              </a:spcBef>
              <a:buSzPct val="90000"/>
            </a:pPr>
            <a:r>
              <a:rPr lang="en-US" sz="1600" dirty="0" smtClean="0">
                <a:solidFill>
                  <a:schemeClr val="bg1"/>
                </a:solidFill>
                <a:latin typeface="Calibri" pitchFamily="34" charset="0"/>
              </a:rPr>
              <a:t>		</a:t>
            </a:r>
            <a:r>
              <a:rPr lang="en-US" sz="1600" dirty="0" smtClean="0">
                <a:solidFill>
                  <a:srgbClr val="FF0000"/>
                </a:solidFill>
                <a:latin typeface="Calibri" pitchFamily="34" charset="0"/>
              </a:rPr>
              <a:t>L</a:t>
            </a:r>
            <a:r>
              <a:rPr lang="en-US" sz="1600" dirty="0" smtClean="0">
                <a:solidFill>
                  <a:schemeClr val="bg1"/>
                </a:solidFill>
                <a:latin typeface="Calibri" pitchFamily="34" charset="0"/>
              </a:rPr>
              <a:t> := </a:t>
            </a:r>
            <a:r>
              <a:rPr lang="en-US" sz="1600" dirty="0" err="1" smtClean="0">
                <a:solidFill>
                  <a:schemeClr val="bg1"/>
                </a:solidFill>
                <a:latin typeface="Calibri" pitchFamily="34" charset="0"/>
              </a:rPr>
              <a:t>New_Lemma</a:t>
            </a:r>
            <a:r>
              <a:rPr lang="en-US" sz="1600" dirty="0" smtClean="0">
                <a:solidFill>
                  <a:schemeClr val="bg1"/>
                </a:solidFill>
                <a:latin typeface="Calibri" pitchFamily="34" charset="0"/>
              </a:rPr>
              <a:t>(</a:t>
            </a:r>
            <a:r>
              <a:rPr lang="en-US" sz="1600" dirty="0" smtClean="0">
                <a:solidFill>
                  <a:srgbClr val="FF0000"/>
                </a:solidFill>
                <a:latin typeface="Calibri" pitchFamily="34" charset="0"/>
              </a:rPr>
              <a:t>S</a:t>
            </a:r>
            <a:r>
              <a:rPr lang="en-US" sz="1600" dirty="0" smtClean="0">
                <a:solidFill>
                  <a:schemeClr val="bg1"/>
                </a:solidFill>
                <a:latin typeface="Calibri" pitchFamily="34" charset="0"/>
              </a:rPr>
              <a:t>, </a:t>
            </a:r>
            <a:r>
              <a:rPr lang="en-US" sz="1600" dirty="0" smtClean="0">
                <a:solidFill>
                  <a:srgbClr val="FF0000"/>
                </a:solidFill>
                <a:latin typeface="Calibri" pitchFamily="34" charset="0"/>
              </a:rPr>
              <a:t>M</a:t>
            </a:r>
            <a:r>
              <a:rPr lang="en-US" sz="1600" dirty="0" smtClean="0">
                <a:solidFill>
                  <a:schemeClr val="bg1"/>
                </a:solidFill>
                <a:latin typeface="Calibri" pitchFamily="34" charset="0"/>
              </a:rPr>
              <a:t>)</a:t>
            </a:r>
          </a:p>
          <a:p>
            <a:pPr marL="384954" lvl="0" indent="-384954">
              <a:lnSpc>
                <a:spcPct val="90000"/>
              </a:lnSpc>
              <a:spcBef>
                <a:spcPct val="20000"/>
              </a:spcBef>
              <a:buSzPct val="90000"/>
            </a:pPr>
            <a:r>
              <a:rPr lang="en-US" sz="1600" dirty="0" smtClean="0">
                <a:solidFill>
                  <a:schemeClr val="bg1"/>
                </a:solidFill>
                <a:latin typeface="Calibri" pitchFamily="34" charset="0"/>
              </a:rPr>
              <a:t>		Add </a:t>
            </a:r>
            <a:r>
              <a:rPr lang="en-US" sz="1600" dirty="0" smtClean="0">
                <a:solidFill>
                  <a:srgbClr val="FF0000"/>
                </a:solidFill>
                <a:latin typeface="Calibri" pitchFamily="34" charset="0"/>
              </a:rPr>
              <a:t>L</a:t>
            </a:r>
            <a:r>
              <a:rPr lang="en-US" sz="1600" dirty="0" smtClean="0">
                <a:solidFill>
                  <a:schemeClr val="bg1"/>
                </a:solidFill>
                <a:latin typeface="Calibri" pitchFamily="34" charset="0"/>
              </a:rPr>
              <a:t> to </a:t>
            </a:r>
            <a:r>
              <a:rPr lang="en-US" sz="1600" dirty="0" err="1" smtClean="0">
                <a:solidFill>
                  <a:srgbClr val="FF0000"/>
                </a:solidFill>
                <a:latin typeface="Calibri" pitchFamily="34" charset="0"/>
              </a:rPr>
              <a:t>F</a:t>
            </a:r>
            <a:r>
              <a:rPr lang="en-US" sz="1600" baseline="-25000" dirty="0" err="1" smtClean="0">
                <a:solidFill>
                  <a:srgbClr val="FF0000"/>
                </a:solidFill>
                <a:latin typeface="Calibri" pitchFamily="34" charset="0"/>
              </a:rPr>
              <a:t>p</a:t>
            </a:r>
            <a:endParaRPr kumimoji="0" lang="en-US" sz="1600" i="0" u="none" strike="noStrike" kern="1200" cap="none" spc="0" normalizeH="0" baseline="0" noProof="0" dirty="0" smtClean="0">
              <a:ln>
                <a:noFill/>
              </a:ln>
              <a:solidFill>
                <a:srgbClr val="FF0000"/>
              </a:solidFill>
              <a:effectLst/>
              <a:uLnTx/>
              <a:uFillTx/>
              <a:latin typeface="Calibri" pitchFamily="34" charset="0"/>
              <a:ea typeface="+mn-ea"/>
              <a:cs typeface="+mn-cs"/>
            </a:endParaRPr>
          </a:p>
        </p:txBody>
      </p:sp>
      <p:sp>
        <p:nvSpPr>
          <p:cNvPr id="27" name="Rectangular Callout 26"/>
          <p:cNvSpPr/>
          <p:nvPr/>
        </p:nvSpPr>
        <p:spPr bwMode="auto">
          <a:xfrm>
            <a:off x="6659367" y="5284760"/>
            <a:ext cx="2108549" cy="1049672"/>
          </a:xfrm>
          <a:prstGeom prst="wedgeRectCallout">
            <a:avLst>
              <a:gd name="adj1" fmla="val -75417"/>
              <a:gd name="adj2" fmla="val 8416"/>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solidFill>
                  <a:schemeClr val="bg2"/>
                </a:solidFill>
                <a:latin typeface="Calibri" pitchFamily="34" charset="0"/>
              </a:rPr>
              <a:t>“Laz</a:t>
            </a:r>
            <a:r>
              <a:rPr lang="en-US" sz="2000" dirty="0" smtClean="0">
                <a:solidFill>
                  <a:schemeClr val="bg2"/>
                </a:solidFill>
                <a:latin typeface="Calibri" pitchFamily="34" charset="0"/>
              </a:rPr>
              <a:t>y translation” to </a:t>
            </a:r>
          </a:p>
          <a:p>
            <a:pPr marL="0" marR="0" indent="0" algn="ctr" defTabSz="1096963" rtl="0" eaLnBrk="1" fontAlgn="base" latinLnBrk="0" hangingPunct="1">
              <a:lnSpc>
                <a:spcPct val="100000"/>
              </a:lnSpc>
              <a:spcBef>
                <a:spcPct val="0"/>
              </a:spcBef>
              <a:spcAft>
                <a:spcPct val="0"/>
              </a:spcAft>
              <a:buClrTx/>
              <a:buSzTx/>
              <a:buFontTx/>
              <a:buNone/>
              <a:tabLst/>
            </a:pPr>
            <a:r>
              <a:rPr lang="en-US" sz="2000" dirty="0" smtClean="0">
                <a:solidFill>
                  <a:schemeClr val="bg2"/>
                </a:solidFill>
                <a:latin typeface="Calibri" pitchFamily="34" charset="0"/>
              </a:rPr>
              <a:t>DNF</a:t>
            </a:r>
          </a:p>
        </p:txBody>
      </p:sp>
    </p:spTree>
    <p:extLst>
      <p:ext uri="{BB962C8B-B14F-4D97-AF65-F5344CB8AC3E}">
        <p14:creationId xmlns:p14="http://schemas.microsoft.com/office/powerpoint/2010/main" val="511743123"/>
      </p:ext>
    </p:extLst>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latin typeface="Calibri" pitchFamily="34" charset="0"/>
                <a:sym typeface="Symbol"/>
              </a:rPr>
              <a:t>SAT + Theory solvers</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24" name="Rectangle 23"/>
          <p:cNvSpPr/>
          <p:nvPr/>
        </p:nvSpPr>
        <p:spPr>
          <a:xfrm>
            <a:off x="534010" y="2360006"/>
            <a:ext cx="7958939" cy="954107"/>
          </a:xfrm>
          <a:prstGeom prst="rect">
            <a:avLst/>
          </a:prstGeom>
        </p:spPr>
        <p:txBody>
          <a:bodyPr wrap="square">
            <a:spAutoFit/>
          </a:bodyPr>
          <a:lstStyle/>
          <a:p>
            <a:pPr algn="ctr"/>
            <a:r>
              <a:rPr lang="en-US" sz="2800" b="1" dirty="0" smtClean="0">
                <a:solidFill>
                  <a:srgbClr val="FF0000"/>
                </a:solidFill>
                <a:latin typeface="Calibri" pitchFamily="34" charset="0"/>
                <a:cs typeface="Calibri" pitchFamily="34" charset="0"/>
                <a:sym typeface="Symbol"/>
              </a:rPr>
              <a:t>State-of-the-art SMT solvers implement </a:t>
            </a:r>
          </a:p>
          <a:p>
            <a:pPr algn="ctr"/>
            <a:r>
              <a:rPr lang="en-US" sz="2800" b="1" dirty="0" smtClean="0">
                <a:solidFill>
                  <a:srgbClr val="FF0000"/>
                </a:solidFill>
                <a:latin typeface="Calibri" pitchFamily="34" charset="0"/>
                <a:cs typeface="Calibri" pitchFamily="34" charset="0"/>
                <a:sym typeface="Symbol"/>
              </a:rPr>
              <a:t>many improvements.</a:t>
            </a:r>
          </a:p>
        </p:txBody>
      </p:sp>
    </p:spTree>
    <p:extLst>
      <p:ext uri="{BB962C8B-B14F-4D97-AF65-F5344CB8AC3E}">
        <p14:creationId xmlns:p14="http://schemas.microsoft.com/office/powerpoint/2010/main" val="2444014694"/>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lang="en-US" dirty="0" smtClean="0"/>
              <a:t>Symbolic Reasoning</a:t>
            </a:r>
            <a:endParaRPr spc="-167">
              <a:solidFill>
                <a:schemeClr val="accent1"/>
              </a:solidFill>
              <a:effectLst>
                <a:outerShdw blurRad="50800" dist="38100" dir="2700000" algn="tl" rotWithShape="0">
                  <a:prstClr val="black">
                    <a:alpha val="61000"/>
                  </a:prstClr>
                </a:outerShdw>
              </a:effectLst>
            </a:endParaRPr>
          </a:p>
        </p:txBody>
      </p:sp>
      <p:sp>
        <p:nvSpPr>
          <p:cNvPr id="5" name="Text Placeholder 2"/>
          <p:cNvSpPr txBox="1">
            <a:spLocks/>
          </p:cNvSpPr>
          <p:nvPr/>
        </p:nvSpPr>
        <p:spPr>
          <a:xfrm>
            <a:off x="896633" y="2694283"/>
            <a:ext cx="6640495" cy="1828193"/>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4400" dirty="0" smtClean="0">
                <a:solidFill>
                  <a:schemeClr val="bg1"/>
                </a:solidFill>
                <a:latin typeface="Calibri" pitchFamily="34" charset="0"/>
                <a:sym typeface="Symbol"/>
              </a:rPr>
              <a:t>Verification/Analysis tools need some form of </a:t>
            </a:r>
            <a:r>
              <a:rPr lang="en-US" sz="4400" b="1" dirty="0" smtClean="0">
                <a:solidFill>
                  <a:srgbClr val="FF0000"/>
                </a:solidFill>
                <a:latin typeface="Calibri" pitchFamily="34" charset="0"/>
                <a:sym typeface="Symbol"/>
              </a:rPr>
              <a:t>Symbolic Reasoning</a:t>
            </a:r>
          </a:p>
        </p:txBody>
      </p:sp>
    </p:spTree>
  </p:cSld>
  <p:clrMapOvr>
    <a:masterClrMapping/>
  </p:clrMapOvr>
  <p:transition>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latin typeface="Calibri" pitchFamily="34" charset="0"/>
                <a:sym typeface="Symbol"/>
              </a:rPr>
              <a:t>SAT + Theory solvers</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24" name="Rectangle 23"/>
          <p:cNvSpPr/>
          <p:nvPr/>
        </p:nvSpPr>
        <p:spPr>
          <a:xfrm>
            <a:off x="563270" y="1387085"/>
            <a:ext cx="7958939" cy="1384995"/>
          </a:xfrm>
          <a:prstGeom prst="rect">
            <a:avLst/>
          </a:prstGeom>
        </p:spPr>
        <p:txBody>
          <a:bodyPr wrap="square">
            <a:spAutoFit/>
          </a:bodyPr>
          <a:lstStyle/>
          <a:p>
            <a:pPr algn="ctr"/>
            <a:r>
              <a:rPr lang="en-US" sz="2800" b="1" dirty="0" err="1" smtClean="0">
                <a:solidFill>
                  <a:srgbClr val="FF0000"/>
                </a:solidFill>
                <a:latin typeface="Calibri" pitchFamily="34" charset="0"/>
                <a:cs typeface="Calibri" pitchFamily="34" charset="0"/>
                <a:sym typeface="Symbol"/>
              </a:rPr>
              <a:t>Incrementality</a:t>
            </a:r>
            <a:endParaRPr lang="en-US" sz="2800" b="1" dirty="0" smtClean="0">
              <a:solidFill>
                <a:srgbClr val="FF0000"/>
              </a:solidFill>
              <a:latin typeface="Calibri" pitchFamily="34" charset="0"/>
              <a:cs typeface="Calibri" pitchFamily="34" charset="0"/>
              <a:sym typeface="Symbol"/>
            </a:endParaRPr>
          </a:p>
          <a:p>
            <a:pPr algn="ctr"/>
            <a:r>
              <a:rPr lang="en-US" sz="2800" dirty="0" smtClean="0">
                <a:solidFill>
                  <a:schemeClr val="bg1"/>
                </a:solidFill>
                <a:latin typeface="Calibri" pitchFamily="34" charset="0"/>
                <a:cs typeface="Calibri" pitchFamily="34" charset="0"/>
                <a:sym typeface="Symbol"/>
              </a:rPr>
              <a:t>Send the literals to the Theory solver as they are assigned by the SAT solver</a:t>
            </a:r>
            <a:endParaRPr lang="en-US" sz="2800" dirty="0">
              <a:solidFill>
                <a:schemeClr val="bg1"/>
              </a:solidFill>
              <a:latin typeface="Calibri" pitchFamily="34" charset="0"/>
              <a:cs typeface="Calibri" pitchFamily="34" charset="0"/>
            </a:endParaRPr>
          </a:p>
        </p:txBody>
      </p:sp>
      <p:sp>
        <p:nvSpPr>
          <p:cNvPr id="4" name="Content Placeholder 2"/>
          <p:cNvSpPr txBox="1">
            <a:spLocks/>
          </p:cNvSpPr>
          <p:nvPr/>
        </p:nvSpPr>
        <p:spPr>
          <a:xfrm>
            <a:off x="1906377" y="3829752"/>
            <a:ext cx="5723376" cy="332399"/>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1</a:t>
            </a:r>
            <a:r>
              <a:rPr lang="en-US" sz="2400" dirty="0" smtClean="0">
                <a:solidFill>
                  <a:schemeClr val="bg1"/>
                </a:solidFill>
                <a:latin typeface="Calibri" pitchFamily="34" charset="0"/>
                <a:sym typeface="Symbol"/>
              </a:rPr>
              <a:t>,  </a:t>
            </a: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2</a:t>
            </a:r>
            <a:r>
              <a:rPr lang="en-US" sz="2400" dirty="0" smtClean="0">
                <a:solidFill>
                  <a:schemeClr val="bg1"/>
                </a:solidFill>
                <a:latin typeface="Calibri" pitchFamily="34" charset="0"/>
                <a:sym typeface="Symbol"/>
              </a:rPr>
              <a:t>,  </a:t>
            </a: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4</a:t>
            </a:r>
            <a:r>
              <a:rPr lang="en-US" sz="2400" dirty="0" smtClean="0">
                <a:solidFill>
                  <a:schemeClr val="bg1"/>
                </a:solidFill>
                <a:latin typeface="Calibri" pitchFamily="34" charset="0"/>
              </a:rPr>
              <a:t>   |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2</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4</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5</a:t>
            </a:r>
            <a:r>
              <a:rPr lang="en-US" sz="2400" dirty="0" smtClean="0">
                <a:solidFill>
                  <a:schemeClr val="bg1"/>
                </a:solidFill>
                <a:latin typeface="Calibri" pitchFamily="34" charset="0"/>
                <a:sym typeface="Symbol"/>
              </a:rPr>
              <a:t>  p</a:t>
            </a:r>
            <a:r>
              <a:rPr lang="en-US" sz="2400" baseline="-25000" dirty="0" smtClean="0">
                <a:solidFill>
                  <a:schemeClr val="bg1"/>
                </a:solidFill>
                <a:latin typeface="Calibri" pitchFamily="34" charset="0"/>
                <a:sym typeface="Symbol"/>
              </a:rPr>
              <a:t>4</a:t>
            </a:r>
            <a:r>
              <a:rPr lang="en-US" sz="2400" dirty="0" smtClean="0">
                <a:solidFill>
                  <a:schemeClr val="bg1"/>
                </a:solidFill>
                <a:latin typeface="Calibri" pitchFamily="34" charset="0"/>
                <a:sym typeface="Symbol"/>
              </a:rPr>
              <a:t>)</a:t>
            </a:r>
            <a:endPar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endParaRPr>
          </a:p>
        </p:txBody>
      </p:sp>
      <p:sp>
        <p:nvSpPr>
          <p:cNvPr id="5" name="Content Placeholder 2"/>
          <p:cNvSpPr txBox="1">
            <a:spLocks/>
          </p:cNvSpPr>
          <p:nvPr/>
        </p:nvSpPr>
        <p:spPr>
          <a:xfrm>
            <a:off x="1906218" y="2972658"/>
            <a:ext cx="4567735" cy="73866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 </a:t>
            </a:r>
            <a:r>
              <a:rPr lang="en-US" sz="2400" dirty="0" smtClean="0">
                <a:solidFill>
                  <a:schemeClr val="bg1"/>
                </a:solidFill>
                <a:latin typeface="Calibri" pitchFamily="34" charset="0"/>
                <a:sym typeface="Symbol"/>
              </a:rPr>
              <a:t> (</a:t>
            </a:r>
            <a:r>
              <a:rPr lang="en-US" sz="2400" dirty="0" smtClean="0">
                <a:solidFill>
                  <a:srgbClr val="FF0000"/>
                </a:solidFill>
                <a:latin typeface="Calibri" pitchFamily="34" charset="0"/>
              </a:rPr>
              <a:t>x </a:t>
            </a:r>
            <a:r>
              <a:rPr lang="en-US" sz="2400" dirty="0" smtClean="0">
                <a:solidFill>
                  <a:srgbClr val="FF0000"/>
                </a:solidFill>
                <a:latin typeface="Calibri" pitchFamily="34" charset="0"/>
                <a:sym typeface="Symbol"/>
              </a:rPr>
              <a:t> 0</a:t>
            </a:r>
            <a:r>
              <a:rPr lang="en-US" sz="2400" dirty="0" smtClean="0">
                <a:solidFill>
                  <a:schemeClr val="bg1"/>
                </a:solidFill>
                <a:latin typeface="Calibri" pitchFamily="34" charset="0"/>
                <a:sym typeface="Symbol"/>
              </a:rPr>
              <a:t>), p</a:t>
            </a:r>
            <a:r>
              <a:rPr lang="en-US" sz="2400" baseline="-25000" dirty="0" smtClean="0">
                <a:solidFill>
                  <a:schemeClr val="bg1"/>
                </a:solidFill>
                <a:latin typeface="Calibri" pitchFamily="34" charset="0"/>
                <a:sym typeface="Symbol"/>
              </a:rPr>
              <a:t>2 </a:t>
            </a:r>
            <a:r>
              <a:rPr lang="en-US" sz="2400" dirty="0" smtClean="0">
                <a:solidFill>
                  <a:schemeClr val="bg1"/>
                </a:solidFill>
                <a:latin typeface="Calibri" pitchFamily="34" charset="0"/>
                <a:sym typeface="Symbol"/>
              </a:rPr>
              <a:t> (</a:t>
            </a:r>
            <a:r>
              <a:rPr lang="en-US" sz="2400" dirty="0" smtClean="0">
                <a:solidFill>
                  <a:srgbClr val="FF0000"/>
                </a:solidFill>
                <a:latin typeface="Calibri" pitchFamily="34" charset="0"/>
                <a:sym typeface="Symbol"/>
              </a:rPr>
              <a:t>y = x + 1</a:t>
            </a:r>
            <a:r>
              <a:rPr lang="en-US" sz="2400" dirty="0" smtClean="0">
                <a:solidFill>
                  <a:schemeClr val="bg1"/>
                </a:solidFill>
                <a:latin typeface="Calibri" pitchFamily="34" charset="0"/>
                <a:sym typeface="Symbol"/>
              </a:rPr>
              <a:t>), </a:t>
            </a:r>
          </a:p>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 </a:t>
            </a:r>
            <a:r>
              <a:rPr lang="en-US" sz="2400" dirty="0" smtClean="0">
                <a:solidFill>
                  <a:schemeClr val="bg1"/>
                </a:solidFill>
                <a:latin typeface="Calibri" pitchFamily="34" charset="0"/>
                <a:sym typeface="Symbol"/>
              </a:rPr>
              <a:t> (y</a:t>
            </a:r>
            <a:r>
              <a:rPr lang="en-US" sz="2400" dirty="0" smtClean="0">
                <a:solidFill>
                  <a:schemeClr val="bg1"/>
                </a:solidFill>
                <a:latin typeface="Calibri" pitchFamily="34" charset="0"/>
              </a:rPr>
              <a:t> </a:t>
            </a:r>
            <a:r>
              <a:rPr lang="en-US" sz="2400" dirty="0" smtClean="0">
                <a:solidFill>
                  <a:schemeClr val="bg1"/>
                </a:solidFill>
                <a:latin typeface="Calibri" pitchFamily="34" charset="0"/>
                <a:sym typeface="Symbol"/>
              </a:rPr>
              <a:t>&gt; 2), p</a:t>
            </a:r>
            <a:r>
              <a:rPr lang="en-US" sz="2400" baseline="-25000" dirty="0" smtClean="0">
                <a:solidFill>
                  <a:schemeClr val="bg1"/>
                </a:solidFill>
                <a:latin typeface="Calibri" pitchFamily="34" charset="0"/>
                <a:sym typeface="Symbol"/>
              </a:rPr>
              <a:t>4 </a:t>
            </a:r>
            <a:r>
              <a:rPr lang="en-US" sz="2400" dirty="0" smtClean="0">
                <a:solidFill>
                  <a:schemeClr val="bg1"/>
                </a:solidFill>
                <a:latin typeface="Calibri" pitchFamily="34" charset="0"/>
                <a:sym typeface="Symbol"/>
              </a:rPr>
              <a:t> (</a:t>
            </a:r>
            <a:r>
              <a:rPr lang="en-US" sz="2400" dirty="0" smtClean="0">
                <a:solidFill>
                  <a:srgbClr val="FF0000"/>
                </a:solidFill>
                <a:latin typeface="Calibri" pitchFamily="34" charset="0"/>
                <a:sym typeface="Symbol"/>
              </a:rPr>
              <a:t>y</a:t>
            </a:r>
            <a:r>
              <a:rPr lang="en-US" sz="2400" dirty="0" smtClean="0">
                <a:solidFill>
                  <a:srgbClr val="FF0000"/>
                </a:solidFill>
                <a:latin typeface="Calibri" pitchFamily="34" charset="0"/>
              </a:rPr>
              <a:t> &lt; 1</a:t>
            </a:r>
            <a:r>
              <a:rPr lang="en-US" sz="2400" dirty="0" smtClean="0">
                <a:solidFill>
                  <a:schemeClr val="bg1"/>
                </a:solidFill>
                <a:latin typeface="Calibri" pitchFamily="34" charset="0"/>
                <a:sym typeface="Symbol"/>
              </a:rPr>
              <a:t>), p</a:t>
            </a:r>
            <a:r>
              <a:rPr lang="en-US" sz="2400" baseline="-25000" dirty="0" smtClean="0">
                <a:solidFill>
                  <a:schemeClr val="bg1"/>
                </a:solidFill>
                <a:latin typeface="Calibri" pitchFamily="34" charset="0"/>
                <a:sym typeface="Symbol"/>
              </a:rPr>
              <a:t>5 </a:t>
            </a:r>
            <a:r>
              <a:rPr lang="en-US" sz="2400" dirty="0" smtClean="0">
                <a:solidFill>
                  <a:schemeClr val="bg1"/>
                </a:solidFill>
                <a:latin typeface="Calibri" pitchFamily="34" charset="0"/>
                <a:sym typeface="Symbol"/>
              </a:rPr>
              <a:t> (x</a:t>
            </a:r>
            <a:r>
              <a:rPr lang="en-US" sz="2400" dirty="0" smtClean="0">
                <a:solidFill>
                  <a:schemeClr val="bg1"/>
                </a:solidFill>
                <a:latin typeface="Calibri" pitchFamily="34" charset="0"/>
              </a:rPr>
              <a:t> &lt; 2</a:t>
            </a:r>
            <a:r>
              <a:rPr lang="en-US" sz="2400" dirty="0" smtClean="0">
                <a:solidFill>
                  <a:schemeClr val="bg1"/>
                </a:solidFill>
                <a:latin typeface="Calibri" pitchFamily="34" charset="0"/>
                <a:sym typeface="Symbol"/>
              </a:rPr>
              <a:t>), </a:t>
            </a:r>
            <a:endPar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6" name="Rectangular Callout 5"/>
          <p:cNvSpPr/>
          <p:nvPr/>
        </p:nvSpPr>
        <p:spPr bwMode="auto">
          <a:xfrm>
            <a:off x="2348178" y="4740247"/>
            <a:ext cx="3789275" cy="1016813"/>
          </a:xfrm>
          <a:prstGeom prst="wedgeRectCallout">
            <a:avLst>
              <a:gd name="adj1" fmla="val -37314"/>
              <a:gd name="adj2" fmla="val -96494"/>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rPr>
              <a:t>Partial assignment is already </a:t>
            </a:r>
          </a:p>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rPr>
              <a:t>Theory </a:t>
            </a:r>
            <a:r>
              <a:rPr kumimoji="0" lang="en-US" sz="2400" b="0" i="0" u="none" strike="noStrike" cap="none" normalizeH="0" baseline="0" dirty="0" smtClean="0">
                <a:solidFill>
                  <a:schemeClr val="bg1"/>
                </a:solidFill>
                <a:latin typeface="Calibri" pitchFamily="34" charset="0"/>
              </a:rPr>
              <a:t>inconsistent.</a:t>
            </a:r>
          </a:p>
        </p:txBody>
      </p:sp>
    </p:spTree>
    <p:extLst>
      <p:ext uri="{BB962C8B-B14F-4D97-AF65-F5344CB8AC3E}">
        <p14:creationId xmlns:p14="http://schemas.microsoft.com/office/powerpoint/2010/main" val="441701599"/>
      </p:ext>
    </p:extLst>
  </p:cSld>
  <p:clrMapOvr>
    <a:masterClrMapping/>
  </p:clrMapOvr>
  <p:transition>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latin typeface="Calibri" pitchFamily="34" charset="0"/>
                <a:sym typeface="Symbol"/>
              </a:rPr>
              <a:t>SAT + Theory solvers</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24" name="Rectangle 23"/>
          <p:cNvSpPr/>
          <p:nvPr/>
        </p:nvSpPr>
        <p:spPr>
          <a:xfrm>
            <a:off x="563270" y="1387085"/>
            <a:ext cx="7958939" cy="1384995"/>
          </a:xfrm>
          <a:prstGeom prst="rect">
            <a:avLst/>
          </a:prstGeom>
        </p:spPr>
        <p:txBody>
          <a:bodyPr wrap="square">
            <a:spAutoFit/>
          </a:bodyPr>
          <a:lstStyle/>
          <a:p>
            <a:pPr algn="ctr"/>
            <a:r>
              <a:rPr lang="en-US" sz="2800" b="1" dirty="0" smtClean="0">
                <a:solidFill>
                  <a:srgbClr val="FF0000"/>
                </a:solidFill>
                <a:latin typeface="Calibri" pitchFamily="34" charset="0"/>
                <a:cs typeface="Calibri" pitchFamily="34" charset="0"/>
                <a:sym typeface="Symbol"/>
              </a:rPr>
              <a:t>Efficient Backtracking</a:t>
            </a:r>
          </a:p>
          <a:p>
            <a:pPr algn="ctr"/>
            <a:r>
              <a:rPr lang="en-US" sz="2800" dirty="0" smtClean="0">
                <a:solidFill>
                  <a:schemeClr val="bg1"/>
                </a:solidFill>
                <a:latin typeface="Calibri" pitchFamily="34" charset="0"/>
                <a:cs typeface="Calibri" pitchFamily="34" charset="0"/>
                <a:sym typeface="Symbol"/>
              </a:rPr>
              <a:t>We don’t want to restart from scratch after each backtracking operation.</a:t>
            </a:r>
            <a:endParaRPr lang="en-US" sz="2800" dirty="0">
              <a:solidFill>
                <a:schemeClr val="bg1"/>
              </a:solidFill>
              <a:latin typeface="Calibri" pitchFamily="34" charset="0"/>
              <a:cs typeface="Calibri" pitchFamily="34" charset="0"/>
            </a:endParaRPr>
          </a:p>
        </p:txBody>
      </p:sp>
    </p:spTree>
    <p:extLst>
      <p:ext uri="{BB962C8B-B14F-4D97-AF65-F5344CB8AC3E}">
        <p14:creationId xmlns:p14="http://schemas.microsoft.com/office/powerpoint/2010/main" val="3899322437"/>
      </p:ext>
    </p:extLst>
  </p:cSld>
  <p:clrMapOvr>
    <a:masterClrMapping/>
  </p:clrMapOvr>
  <p:transition>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latin typeface="Calibri" pitchFamily="34" charset="0"/>
                <a:sym typeface="Symbol"/>
              </a:rPr>
              <a:t>SAT + Theory solvers</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24" name="Rectangle 23"/>
          <p:cNvSpPr/>
          <p:nvPr/>
        </p:nvSpPr>
        <p:spPr>
          <a:xfrm>
            <a:off x="563270" y="1387085"/>
            <a:ext cx="7958939" cy="954107"/>
          </a:xfrm>
          <a:prstGeom prst="rect">
            <a:avLst/>
          </a:prstGeom>
        </p:spPr>
        <p:txBody>
          <a:bodyPr wrap="square">
            <a:spAutoFit/>
          </a:bodyPr>
          <a:lstStyle/>
          <a:p>
            <a:pPr algn="ctr"/>
            <a:r>
              <a:rPr lang="en-US" sz="2800" b="1" dirty="0" smtClean="0">
                <a:solidFill>
                  <a:srgbClr val="FF0000"/>
                </a:solidFill>
                <a:latin typeface="Calibri" pitchFamily="34" charset="0"/>
                <a:cs typeface="Calibri" pitchFamily="34" charset="0"/>
                <a:sym typeface="Symbol"/>
              </a:rPr>
              <a:t>Efficient Lemma Generation (computing a small S’)</a:t>
            </a:r>
          </a:p>
          <a:p>
            <a:pPr algn="ctr"/>
            <a:r>
              <a:rPr lang="en-US" sz="2800" dirty="0" smtClean="0">
                <a:solidFill>
                  <a:schemeClr val="bg1"/>
                </a:solidFill>
                <a:latin typeface="Calibri" pitchFamily="34" charset="0"/>
                <a:cs typeface="Calibri" pitchFamily="34" charset="0"/>
                <a:sym typeface="Symbol"/>
              </a:rPr>
              <a:t>Avoid lemmas containing redundant literals.</a:t>
            </a:r>
          </a:p>
        </p:txBody>
      </p:sp>
      <p:sp>
        <p:nvSpPr>
          <p:cNvPr id="4" name="Content Placeholder 2"/>
          <p:cNvSpPr txBox="1">
            <a:spLocks/>
          </p:cNvSpPr>
          <p:nvPr/>
        </p:nvSpPr>
        <p:spPr>
          <a:xfrm>
            <a:off x="1906377" y="3829752"/>
            <a:ext cx="5723376" cy="332399"/>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1</a:t>
            </a:r>
            <a:r>
              <a:rPr lang="en-US" sz="2400" dirty="0" smtClean="0">
                <a:solidFill>
                  <a:schemeClr val="bg1"/>
                </a:solidFill>
                <a:latin typeface="Calibri" pitchFamily="34" charset="0"/>
                <a:sym typeface="Symbol"/>
              </a:rPr>
              <a:t>,  </a:t>
            </a: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2</a:t>
            </a:r>
            <a:r>
              <a:rPr lang="en-US" sz="2400" dirty="0" smtClean="0">
                <a:solidFill>
                  <a:schemeClr val="bg1"/>
                </a:solidFill>
                <a:latin typeface="Calibri" pitchFamily="34" charset="0"/>
                <a:sym typeface="Symbol"/>
              </a:rPr>
              <a:t>, p</a:t>
            </a:r>
            <a:r>
              <a:rPr lang="en-US" sz="2400" baseline="-25000" dirty="0" smtClean="0">
                <a:solidFill>
                  <a:schemeClr val="bg1"/>
                </a:solidFill>
                <a:latin typeface="Calibri" pitchFamily="34" charset="0"/>
                <a:sym typeface="Symbol"/>
              </a:rPr>
              <a:t>3</a:t>
            </a:r>
            <a:r>
              <a:rPr lang="en-US" sz="2400" dirty="0" smtClean="0">
                <a:solidFill>
                  <a:schemeClr val="bg1"/>
                </a:solidFill>
                <a:latin typeface="Calibri" pitchFamily="34" charset="0"/>
                <a:sym typeface="Symbol"/>
              </a:rPr>
              <a:t>, </a:t>
            </a: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4</a:t>
            </a:r>
            <a:r>
              <a:rPr lang="en-US" sz="2400" dirty="0" smtClean="0">
                <a:solidFill>
                  <a:schemeClr val="bg1"/>
                </a:solidFill>
                <a:latin typeface="Calibri" pitchFamily="34" charset="0"/>
              </a:rPr>
              <a:t>   |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2</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4</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5</a:t>
            </a:r>
            <a:r>
              <a:rPr lang="en-US" sz="2400" dirty="0" smtClean="0">
                <a:solidFill>
                  <a:schemeClr val="bg1"/>
                </a:solidFill>
                <a:latin typeface="Calibri" pitchFamily="34" charset="0"/>
                <a:sym typeface="Symbol"/>
              </a:rPr>
              <a:t>  p</a:t>
            </a:r>
            <a:r>
              <a:rPr lang="en-US" sz="2400" baseline="-25000" dirty="0" smtClean="0">
                <a:solidFill>
                  <a:schemeClr val="bg1"/>
                </a:solidFill>
                <a:latin typeface="Calibri" pitchFamily="34" charset="0"/>
                <a:sym typeface="Symbol"/>
              </a:rPr>
              <a:t>4</a:t>
            </a:r>
            <a:r>
              <a:rPr lang="en-US" sz="2400" dirty="0" smtClean="0">
                <a:solidFill>
                  <a:schemeClr val="bg1"/>
                </a:solidFill>
                <a:latin typeface="Calibri" pitchFamily="34" charset="0"/>
                <a:sym typeface="Symbol"/>
              </a:rPr>
              <a:t>)</a:t>
            </a:r>
            <a:endPar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endParaRPr>
          </a:p>
        </p:txBody>
      </p:sp>
      <p:sp>
        <p:nvSpPr>
          <p:cNvPr id="5" name="Content Placeholder 2"/>
          <p:cNvSpPr txBox="1">
            <a:spLocks/>
          </p:cNvSpPr>
          <p:nvPr/>
        </p:nvSpPr>
        <p:spPr>
          <a:xfrm>
            <a:off x="1906218" y="2972658"/>
            <a:ext cx="4567735" cy="73866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 </a:t>
            </a:r>
            <a:r>
              <a:rPr lang="en-US" sz="2400" dirty="0" smtClean="0">
                <a:solidFill>
                  <a:schemeClr val="bg1"/>
                </a:solidFill>
                <a:latin typeface="Calibri" pitchFamily="34" charset="0"/>
                <a:sym typeface="Symbol"/>
              </a:rPr>
              <a:t> (</a:t>
            </a:r>
            <a:r>
              <a:rPr lang="en-US" sz="2400" dirty="0" smtClean="0">
                <a:solidFill>
                  <a:srgbClr val="FF0000"/>
                </a:solidFill>
                <a:latin typeface="Calibri" pitchFamily="34" charset="0"/>
              </a:rPr>
              <a:t>x </a:t>
            </a:r>
            <a:r>
              <a:rPr lang="en-US" sz="2400" dirty="0" smtClean="0">
                <a:solidFill>
                  <a:srgbClr val="FF0000"/>
                </a:solidFill>
                <a:latin typeface="Calibri" pitchFamily="34" charset="0"/>
                <a:sym typeface="Symbol"/>
              </a:rPr>
              <a:t> 0</a:t>
            </a:r>
            <a:r>
              <a:rPr lang="en-US" sz="2400" dirty="0" smtClean="0">
                <a:solidFill>
                  <a:schemeClr val="bg1"/>
                </a:solidFill>
                <a:latin typeface="Calibri" pitchFamily="34" charset="0"/>
                <a:sym typeface="Symbol"/>
              </a:rPr>
              <a:t>), p</a:t>
            </a:r>
            <a:r>
              <a:rPr lang="en-US" sz="2400" baseline="-25000" dirty="0" smtClean="0">
                <a:solidFill>
                  <a:schemeClr val="bg1"/>
                </a:solidFill>
                <a:latin typeface="Calibri" pitchFamily="34" charset="0"/>
                <a:sym typeface="Symbol"/>
              </a:rPr>
              <a:t>2 </a:t>
            </a:r>
            <a:r>
              <a:rPr lang="en-US" sz="2400" dirty="0" smtClean="0">
                <a:solidFill>
                  <a:schemeClr val="bg1"/>
                </a:solidFill>
                <a:latin typeface="Calibri" pitchFamily="34" charset="0"/>
                <a:sym typeface="Symbol"/>
              </a:rPr>
              <a:t> (</a:t>
            </a:r>
            <a:r>
              <a:rPr lang="en-US" sz="2400" dirty="0" smtClean="0">
                <a:solidFill>
                  <a:srgbClr val="FF0000"/>
                </a:solidFill>
                <a:latin typeface="Calibri" pitchFamily="34" charset="0"/>
                <a:sym typeface="Symbol"/>
              </a:rPr>
              <a:t>y = x + 1</a:t>
            </a:r>
            <a:r>
              <a:rPr lang="en-US" sz="2400" dirty="0" smtClean="0">
                <a:solidFill>
                  <a:schemeClr val="bg1"/>
                </a:solidFill>
                <a:latin typeface="Calibri" pitchFamily="34" charset="0"/>
                <a:sym typeface="Symbol"/>
              </a:rPr>
              <a:t>), </a:t>
            </a:r>
          </a:p>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 </a:t>
            </a:r>
            <a:r>
              <a:rPr lang="en-US" sz="2400" dirty="0" smtClean="0">
                <a:solidFill>
                  <a:schemeClr val="bg1"/>
                </a:solidFill>
                <a:latin typeface="Calibri" pitchFamily="34" charset="0"/>
                <a:sym typeface="Symbol"/>
              </a:rPr>
              <a:t> (y</a:t>
            </a:r>
            <a:r>
              <a:rPr lang="en-US" sz="2400" dirty="0" smtClean="0">
                <a:solidFill>
                  <a:schemeClr val="bg1"/>
                </a:solidFill>
                <a:latin typeface="Calibri" pitchFamily="34" charset="0"/>
              </a:rPr>
              <a:t> </a:t>
            </a:r>
            <a:r>
              <a:rPr lang="en-US" sz="2400" dirty="0" smtClean="0">
                <a:solidFill>
                  <a:schemeClr val="bg1"/>
                </a:solidFill>
                <a:latin typeface="Calibri" pitchFamily="34" charset="0"/>
                <a:sym typeface="Symbol"/>
              </a:rPr>
              <a:t>&gt; 2), p</a:t>
            </a:r>
            <a:r>
              <a:rPr lang="en-US" sz="2400" baseline="-25000" dirty="0" smtClean="0">
                <a:solidFill>
                  <a:schemeClr val="bg1"/>
                </a:solidFill>
                <a:latin typeface="Calibri" pitchFamily="34" charset="0"/>
                <a:sym typeface="Symbol"/>
              </a:rPr>
              <a:t>4 </a:t>
            </a:r>
            <a:r>
              <a:rPr lang="en-US" sz="2400" dirty="0" smtClean="0">
                <a:solidFill>
                  <a:schemeClr val="bg1"/>
                </a:solidFill>
                <a:latin typeface="Calibri" pitchFamily="34" charset="0"/>
                <a:sym typeface="Symbol"/>
              </a:rPr>
              <a:t> (</a:t>
            </a:r>
            <a:r>
              <a:rPr lang="en-US" sz="2400" dirty="0" smtClean="0">
                <a:solidFill>
                  <a:srgbClr val="FF0000"/>
                </a:solidFill>
                <a:latin typeface="Calibri" pitchFamily="34" charset="0"/>
                <a:sym typeface="Symbol"/>
              </a:rPr>
              <a:t>y</a:t>
            </a:r>
            <a:r>
              <a:rPr lang="en-US" sz="2400" dirty="0" smtClean="0">
                <a:solidFill>
                  <a:srgbClr val="FF0000"/>
                </a:solidFill>
                <a:latin typeface="Calibri" pitchFamily="34" charset="0"/>
              </a:rPr>
              <a:t> &lt; 1</a:t>
            </a:r>
            <a:r>
              <a:rPr lang="en-US" sz="2400" dirty="0" smtClean="0">
                <a:solidFill>
                  <a:schemeClr val="bg1"/>
                </a:solidFill>
                <a:latin typeface="Calibri" pitchFamily="34" charset="0"/>
                <a:sym typeface="Symbol"/>
              </a:rPr>
              <a:t>), p</a:t>
            </a:r>
            <a:r>
              <a:rPr lang="en-US" sz="2400" baseline="-25000" dirty="0" smtClean="0">
                <a:solidFill>
                  <a:schemeClr val="bg1"/>
                </a:solidFill>
                <a:latin typeface="Calibri" pitchFamily="34" charset="0"/>
                <a:sym typeface="Symbol"/>
              </a:rPr>
              <a:t>5 </a:t>
            </a:r>
            <a:r>
              <a:rPr lang="en-US" sz="2400" dirty="0" smtClean="0">
                <a:solidFill>
                  <a:schemeClr val="bg1"/>
                </a:solidFill>
                <a:latin typeface="Calibri" pitchFamily="34" charset="0"/>
                <a:sym typeface="Symbol"/>
              </a:rPr>
              <a:t> (x</a:t>
            </a:r>
            <a:r>
              <a:rPr lang="en-US" sz="2400" dirty="0" smtClean="0">
                <a:solidFill>
                  <a:schemeClr val="bg1"/>
                </a:solidFill>
                <a:latin typeface="Calibri" pitchFamily="34" charset="0"/>
              </a:rPr>
              <a:t> &lt; 2</a:t>
            </a:r>
            <a:r>
              <a:rPr lang="en-US" sz="2400" dirty="0" smtClean="0">
                <a:solidFill>
                  <a:schemeClr val="bg1"/>
                </a:solidFill>
                <a:latin typeface="Calibri" pitchFamily="34" charset="0"/>
                <a:sym typeface="Symbol"/>
              </a:rPr>
              <a:t>), </a:t>
            </a:r>
            <a:endPar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7" name="Rectangle 6"/>
          <p:cNvSpPr/>
          <p:nvPr/>
        </p:nvSpPr>
        <p:spPr>
          <a:xfrm>
            <a:off x="1868080" y="4604181"/>
            <a:ext cx="3223297" cy="424732"/>
          </a:xfrm>
          <a:prstGeom prst="rect">
            <a:avLst/>
          </a:prstGeom>
        </p:spPr>
        <p:txBody>
          <a:bodyPr wrap="square">
            <a:spAutoFit/>
          </a:bodyPr>
          <a:lstStyle/>
          <a:p>
            <a:pPr marL="384954" indent="-384954">
              <a:lnSpc>
                <a:spcPct val="90000"/>
              </a:lnSpc>
              <a:spcBef>
                <a:spcPct val="20000"/>
              </a:spcBef>
              <a:buSzPct val="90000"/>
            </a:pP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1</a:t>
            </a:r>
            <a:r>
              <a:rPr lang="en-US" sz="2400" dirty="0" smtClean="0">
                <a:solidFill>
                  <a:schemeClr val="bg1"/>
                </a:solidFill>
                <a:latin typeface="Calibri" pitchFamily="34" charset="0"/>
                <a:sym typeface="Symbol"/>
              </a:rPr>
              <a:t></a:t>
            </a: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2</a:t>
            </a:r>
            <a:r>
              <a:rPr lang="en-US" sz="2400" dirty="0" smtClean="0">
                <a:solidFill>
                  <a:srgbClr val="FF0000"/>
                </a:solidFill>
                <a:latin typeface="Calibri" pitchFamily="34" charset="0"/>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 </a:t>
            </a:r>
            <a:r>
              <a:rPr lang="en-US" sz="2400" dirty="0" smtClean="0">
                <a:solidFill>
                  <a:schemeClr val="bg1"/>
                </a:solidFill>
                <a:latin typeface="Calibri" pitchFamily="34" charset="0"/>
                <a:sym typeface="Symbol"/>
              </a:rPr>
              <a:t></a:t>
            </a: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4</a:t>
            </a:r>
            <a:endParaRPr lang="en-US" sz="2400" dirty="0" smtClean="0">
              <a:solidFill>
                <a:srgbClr val="FF0000"/>
              </a:solidFill>
              <a:latin typeface="Calibri" pitchFamily="34" charset="0"/>
              <a:sym typeface="Symbol"/>
            </a:endParaRPr>
          </a:p>
        </p:txBody>
      </p:sp>
      <p:sp>
        <p:nvSpPr>
          <p:cNvPr id="9" name="Rectangular Callout 8"/>
          <p:cNvSpPr/>
          <p:nvPr/>
        </p:nvSpPr>
        <p:spPr bwMode="auto">
          <a:xfrm>
            <a:off x="5720486" y="4469586"/>
            <a:ext cx="2838299" cy="848561"/>
          </a:xfrm>
          <a:prstGeom prst="wedgeRectCallout">
            <a:avLst>
              <a:gd name="adj1" fmla="val -89741"/>
              <a:gd name="adj2" fmla="val -9444"/>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rPr>
              <a:t>Imprecise Lemma</a:t>
            </a:r>
          </a:p>
        </p:txBody>
      </p:sp>
    </p:spTree>
    <p:extLst>
      <p:ext uri="{BB962C8B-B14F-4D97-AF65-F5344CB8AC3E}">
        <p14:creationId xmlns:p14="http://schemas.microsoft.com/office/powerpoint/2010/main" val="706843352"/>
      </p:ext>
    </p:extLst>
  </p:cSld>
  <p:clrMapOvr>
    <a:masterClrMapping/>
  </p:clrMapOvr>
  <p:transition>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latin typeface="Calibri" pitchFamily="34" charset="0"/>
                <a:sym typeface="Symbol"/>
              </a:rPr>
              <a:t>SAT + Theory solvers</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24" name="Rectangle 23"/>
          <p:cNvSpPr/>
          <p:nvPr/>
        </p:nvSpPr>
        <p:spPr>
          <a:xfrm>
            <a:off x="563270" y="1387085"/>
            <a:ext cx="7958939" cy="954107"/>
          </a:xfrm>
          <a:prstGeom prst="rect">
            <a:avLst/>
          </a:prstGeom>
        </p:spPr>
        <p:txBody>
          <a:bodyPr wrap="square">
            <a:spAutoFit/>
          </a:bodyPr>
          <a:lstStyle/>
          <a:p>
            <a:pPr algn="ctr"/>
            <a:r>
              <a:rPr lang="en-US" sz="2800" b="1" dirty="0" smtClean="0">
                <a:solidFill>
                  <a:srgbClr val="FF0000"/>
                </a:solidFill>
                <a:latin typeface="Calibri" pitchFamily="34" charset="0"/>
                <a:cs typeface="Calibri" pitchFamily="34" charset="0"/>
                <a:sym typeface="Symbol"/>
              </a:rPr>
              <a:t>Theory Propagation</a:t>
            </a:r>
          </a:p>
          <a:p>
            <a:pPr algn="ctr"/>
            <a:r>
              <a:rPr lang="en-US" sz="2800" dirty="0" smtClean="0">
                <a:solidFill>
                  <a:schemeClr val="bg1"/>
                </a:solidFill>
                <a:latin typeface="Calibri" pitchFamily="34" charset="0"/>
                <a:cs typeface="Calibri" pitchFamily="34" charset="0"/>
                <a:sym typeface="Symbol"/>
              </a:rPr>
              <a:t>It is the SMT equivalent of unit propagation.</a:t>
            </a:r>
          </a:p>
        </p:txBody>
      </p:sp>
      <p:sp>
        <p:nvSpPr>
          <p:cNvPr id="4" name="Content Placeholder 2"/>
          <p:cNvSpPr txBox="1">
            <a:spLocks/>
          </p:cNvSpPr>
          <p:nvPr/>
        </p:nvSpPr>
        <p:spPr>
          <a:xfrm>
            <a:off x="1906377" y="3690767"/>
            <a:ext cx="5723376" cy="332399"/>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1</a:t>
            </a:r>
            <a:r>
              <a:rPr lang="en-US" sz="2400" dirty="0" smtClean="0">
                <a:solidFill>
                  <a:schemeClr val="bg1"/>
                </a:solidFill>
                <a:latin typeface="Calibri" pitchFamily="34" charset="0"/>
                <a:sym typeface="Symbol"/>
              </a:rPr>
              <a:t>,  </a:t>
            </a: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2</a:t>
            </a:r>
            <a:r>
              <a:rPr lang="en-US" sz="2400" dirty="0" smtClean="0">
                <a:solidFill>
                  <a:schemeClr val="bg1"/>
                </a:solidFill>
                <a:latin typeface="Calibri" pitchFamily="34" charset="0"/>
                <a:sym typeface="Symbol"/>
              </a:rPr>
              <a:t> </a:t>
            </a:r>
            <a:r>
              <a:rPr lang="en-US" sz="2400" dirty="0" smtClean="0">
                <a:solidFill>
                  <a:schemeClr val="bg1"/>
                </a:solidFill>
                <a:latin typeface="Calibri" pitchFamily="34" charset="0"/>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2</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4</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5</a:t>
            </a:r>
            <a:r>
              <a:rPr lang="en-US" sz="2400" dirty="0" smtClean="0">
                <a:solidFill>
                  <a:schemeClr val="bg1"/>
                </a:solidFill>
                <a:latin typeface="Calibri" pitchFamily="34" charset="0"/>
                <a:sym typeface="Symbol"/>
              </a:rPr>
              <a:t>  p</a:t>
            </a:r>
            <a:r>
              <a:rPr lang="en-US" sz="2400" baseline="-25000" dirty="0" smtClean="0">
                <a:solidFill>
                  <a:schemeClr val="bg1"/>
                </a:solidFill>
                <a:latin typeface="Calibri" pitchFamily="34" charset="0"/>
                <a:sym typeface="Symbol"/>
              </a:rPr>
              <a:t>4</a:t>
            </a:r>
            <a:r>
              <a:rPr lang="en-US" sz="2400" dirty="0" smtClean="0">
                <a:solidFill>
                  <a:schemeClr val="bg1"/>
                </a:solidFill>
                <a:latin typeface="Calibri" pitchFamily="34" charset="0"/>
                <a:sym typeface="Symbol"/>
              </a:rPr>
              <a:t>)</a:t>
            </a:r>
            <a:endPar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endParaRPr>
          </a:p>
        </p:txBody>
      </p:sp>
      <p:sp>
        <p:nvSpPr>
          <p:cNvPr id="5" name="Content Placeholder 2"/>
          <p:cNvSpPr txBox="1">
            <a:spLocks/>
          </p:cNvSpPr>
          <p:nvPr/>
        </p:nvSpPr>
        <p:spPr>
          <a:xfrm>
            <a:off x="1906218" y="2833673"/>
            <a:ext cx="4567735" cy="73866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 </a:t>
            </a:r>
            <a:r>
              <a:rPr lang="en-US" sz="2400" dirty="0" smtClean="0">
                <a:solidFill>
                  <a:schemeClr val="bg1"/>
                </a:solidFill>
                <a:latin typeface="Calibri" pitchFamily="34" charset="0"/>
                <a:sym typeface="Symbol"/>
              </a:rPr>
              <a:t> (</a:t>
            </a:r>
            <a:r>
              <a:rPr lang="en-US" sz="2400" dirty="0" smtClean="0">
                <a:solidFill>
                  <a:srgbClr val="FF0000"/>
                </a:solidFill>
                <a:latin typeface="Calibri" pitchFamily="34" charset="0"/>
              </a:rPr>
              <a:t>x </a:t>
            </a:r>
            <a:r>
              <a:rPr lang="en-US" sz="2400" dirty="0" smtClean="0">
                <a:solidFill>
                  <a:srgbClr val="FF0000"/>
                </a:solidFill>
                <a:latin typeface="Calibri" pitchFamily="34" charset="0"/>
                <a:sym typeface="Symbol"/>
              </a:rPr>
              <a:t> 0</a:t>
            </a:r>
            <a:r>
              <a:rPr lang="en-US" sz="2400" dirty="0" smtClean="0">
                <a:solidFill>
                  <a:schemeClr val="bg1"/>
                </a:solidFill>
                <a:latin typeface="Calibri" pitchFamily="34" charset="0"/>
                <a:sym typeface="Symbol"/>
              </a:rPr>
              <a:t>), p</a:t>
            </a:r>
            <a:r>
              <a:rPr lang="en-US" sz="2400" baseline="-25000" dirty="0" smtClean="0">
                <a:solidFill>
                  <a:schemeClr val="bg1"/>
                </a:solidFill>
                <a:latin typeface="Calibri" pitchFamily="34" charset="0"/>
                <a:sym typeface="Symbol"/>
              </a:rPr>
              <a:t>2 </a:t>
            </a:r>
            <a:r>
              <a:rPr lang="en-US" sz="2400" dirty="0" smtClean="0">
                <a:solidFill>
                  <a:schemeClr val="bg1"/>
                </a:solidFill>
                <a:latin typeface="Calibri" pitchFamily="34" charset="0"/>
                <a:sym typeface="Symbol"/>
              </a:rPr>
              <a:t> (</a:t>
            </a:r>
            <a:r>
              <a:rPr lang="en-US" sz="2400" dirty="0" smtClean="0">
                <a:solidFill>
                  <a:srgbClr val="FF0000"/>
                </a:solidFill>
                <a:latin typeface="Calibri" pitchFamily="34" charset="0"/>
                <a:sym typeface="Symbol"/>
              </a:rPr>
              <a:t>y = x + 1</a:t>
            </a:r>
            <a:r>
              <a:rPr lang="en-US" sz="2400" dirty="0" smtClean="0">
                <a:solidFill>
                  <a:schemeClr val="bg1"/>
                </a:solidFill>
                <a:latin typeface="Calibri" pitchFamily="34" charset="0"/>
                <a:sym typeface="Symbol"/>
              </a:rPr>
              <a:t>), </a:t>
            </a:r>
          </a:p>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 </a:t>
            </a:r>
            <a:r>
              <a:rPr lang="en-US" sz="2400" dirty="0" smtClean="0">
                <a:solidFill>
                  <a:schemeClr val="bg1"/>
                </a:solidFill>
                <a:latin typeface="Calibri" pitchFamily="34" charset="0"/>
                <a:sym typeface="Symbol"/>
              </a:rPr>
              <a:t> (y</a:t>
            </a:r>
            <a:r>
              <a:rPr lang="en-US" sz="2400" dirty="0" smtClean="0">
                <a:solidFill>
                  <a:schemeClr val="bg1"/>
                </a:solidFill>
                <a:latin typeface="Calibri" pitchFamily="34" charset="0"/>
              </a:rPr>
              <a:t> </a:t>
            </a:r>
            <a:r>
              <a:rPr lang="en-US" sz="2400" dirty="0" smtClean="0">
                <a:solidFill>
                  <a:schemeClr val="bg1"/>
                </a:solidFill>
                <a:latin typeface="Calibri" pitchFamily="34" charset="0"/>
                <a:sym typeface="Symbol"/>
              </a:rPr>
              <a:t>&gt; 2), p</a:t>
            </a:r>
            <a:r>
              <a:rPr lang="en-US" sz="2400" baseline="-25000" dirty="0" smtClean="0">
                <a:solidFill>
                  <a:schemeClr val="bg1"/>
                </a:solidFill>
                <a:latin typeface="Calibri" pitchFamily="34" charset="0"/>
                <a:sym typeface="Symbol"/>
              </a:rPr>
              <a:t>4 </a:t>
            </a:r>
            <a:r>
              <a:rPr lang="en-US" sz="2400" dirty="0" smtClean="0">
                <a:solidFill>
                  <a:schemeClr val="bg1"/>
                </a:solidFill>
                <a:latin typeface="Calibri" pitchFamily="34" charset="0"/>
                <a:sym typeface="Symbol"/>
              </a:rPr>
              <a:t> (</a:t>
            </a:r>
            <a:r>
              <a:rPr lang="en-US" sz="2400" dirty="0" smtClean="0">
                <a:solidFill>
                  <a:srgbClr val="0070C0"/>
                </a:solidFill>
                <a:latin typeface="Calibri" pitchFamily="34" charset="0"/>
                <a:sym typeface="Symbol"/>
              </a:rPr>
              <a:t>y</a:t>
            </a:r>
            <a:r>
              <a:rPr lang="en-US" sz="2400" dirty="0" smtClean="0">
                <a:solidFill>
                  <a:srgbClr val="0070C0"/>
                </a:solidFill>
                <a:latin typeface="Calibri" pitchFamily="34" charset="0"/>
              </a:rPr>
              <a:t> &lt; 1</a:t>
            </a:r>
            <a:r>
              <a:rPr lang="en-US" sz="2400" dirty="0" smtClean="0">
                <a:solidFill>
                  <a:schemeClr val="bg1"/>
                </a:solidFill>
                <a:latin typeface="Calibri" pitchFamily="34" charset="0"/>
                <a:sym typeface="Symbol"/>
              </a:rPr>
              <a:t>), p</a:t>
            </a:r>
            <a:r>
              <a:rPr lang="en-US" sz="2400" baseline="-25000" dirty="0" smtClean="0">
                <a:solidFill>
                  <a:schemeClr val="bg1"/>
                </a:solidFill>
                <a:latin typeface="Calibri" pitchFamily="34" charset="0"/>
                <a:sym typeface="Symbol"/>
              </a:rPr>
              <a:t>5 </a:t>
            </a:r>
            <a:r>
              <a:rPr lang="en-US" sz="2400" dirty="0" smtClean="0">
                <a:solidFill>
                  <a:schemeClr val="bg1"/>
                </a:solidFill>
                <a:latin typeface="Calibri" pitchFamily="34" charset="0"/>
                <a:sym typeface="Symbol"/>
              </a:rPr>
              <a:t> (x</a:t>
            </a:r>
            <a:r>
              <a:rPr lang="en-US" sz="2400" dirty="0" smtClean="0">
                <a:solidFill>
                  <a:schemeClr val="bg1"/>
                </a:solidFill>
                <a:latin typeface="Calibri" pitchFamily="34" charset="0"/>
              </a:rPr>
              <a:t> &lt; 2</a:t>
            </a:r>
            <a:r>
              <a:rPr lang="en-US" sz="2400" dirty="0" smtClean="0">
                <a:solidFill>
                  <a:schemeClr val="bg1"/>
                </a:solidFill>
                <a:latin typeface="Calibri" pitchFamily="34" charset="0"/>
                <a:sym typeface="Symbol"/>
              </a:rPr>
              <a:t>), </a:t>
            </a:r>
            <a:endPar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8" name="Down Arrow 7"/>
          <p:cNvSpPr/>
          <p:nvPr/>
        </p:nvSpPr>
        <p:spPr bwMode="auto">
          <a:xfrm>
            <a:off x="3399326" y="4162471"/>
            <a:ext cx="519379" cy="694944"/>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 name="Rectangle 9"/>
          <p:cNvSpPr/>
          <p:nvPr/>
        </p:nvSpPr>
        <p:spPr>
          <a:xfrm>
            <a:off x="3984205" y="4224406"/>
            <a:ext cx="4960927" cy="461665"/>
          </a:xfrm>
          <a:prstGeom prst="rect">
            <a:avLst/>
          </a:prstGeom>
        </p:spPr>
        <p:txBody>
          <a:bodyPr wrap="square">
            <a:spAutoFit/>
          </a:bodyPr>
          <a:lstStyle/>
          <a:p>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1</a:t>
            </a:r>
            <a:r>
              <a:rPr lang="en-US" sz="2400" dirty="0" smtClean="0">
                <a:solidFill>
                  <a:schemeClr val="bg1"/>
                </a:solidFill>
                <a:latin typeface="Calibri" pitchFamily="34" charset="0"/>
                <a:sym typeface="Symbol"/>
              </a:rPr>
              <a:t>, </a:t>
            </a: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2</a:t>
            </a:r>
            <a:r>
              <a:rPr lang="en-US" sz="2400" dirty="0" smtClean="0">
                <a:solidFill>
                  <a:schemeClr val="bg1"/>
                </a:solidFill>
                <a:latin typeface="Calibri" pitchFamily="34" charset="0"/>
                <a:sym typeface="Symbol"/>
              </a:rPr>
              <a:t> imply </a:t>
            </a:r>
            <a:r>
              <a:rPr lang="en-US" sz="2400" dirty="0" smtClean="0">
                <a:solidFill>
                  <a:srgbClr val="0070C0"/>
                </a:solidFill>
                <a:latin typeface="Calibri" pitchFamily="34" charset="0"/>
                <a:sym typeface="Symbol"/>
              </a:rPr>
              <a:t>p</a:t>
            </a:r>
            <a:r>
              <a:rPr lang="en-US" sz="2400" baseline="-25000" dirty="0" smtClean="0">
                <a:solidFill>
                  <a:srgbClr val="0070C0"/>
                </a:solidFill>
                <a:latin typeface="Calibri" pitchFamily="34" charset="0"/>
                <a:sym typeface="Symbol"/>
              </a:rPr>
              <a:t>4 </a:t>
            </a:r>
            <a:r>
              <a:rPr lang="en-US" sz="2400" dirty="0" smtClean="0">
                <a:solidFill>
                  <a:schemeClr val="bg1"/>
                </a:solidFill>
                <a:latin typeface="Calibri" pitchFamily="34" charset="0"/>
                <a:sym typeface="Symbol"/>
              </a:rPr>
              <a:t>by theory propagation</a:t>
            </a:r>
            <a:endParaRPr lang="en-US" sz="2400" dirty="0" smtClean="0">
              <a:solidFill>
                <a:schemeClr val="bg1"/>
              </a:solidFill>
              <a:latin typeface="Calibri" pitchFamily="34" charset="0"/>
              <a:cs typeface="Calibri" pitchFamily="34" charset="0"/>
              <a:sym typeface="Symbol"/>
            </a:endParaRPr>
          </a:p>
        </p:txBody>
      </p:sp>
      <p:sp>
        <p:nvSpPr>
          <p:cNvPr id="11" name="Content Placeholder 2"/>
          <p:cNvSpPr txBox="1">
            <a:spLocks/>
          </p:cNvSpPr>
          <p:nvPr/>
        </p:nvSpPr>
        <p:spPr>
          <a:xfrm>
            <a:off x="1597920" y="4933132"/>
            <a:ext cx="5723376" cy="332399"/>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1</a:t>
            </a:r>
            <a:r>
              <a:rPr lang="en-US" sz="2400" dirty="0" smtClean="0">
                <a:solidFill>
                  <a:schemeClr val="bg1"/>
                </a:solidFill>
                <a:latin typeface="Calibri" pitchFamily="34" charset="0"/>
                <a:sym typeface="Symbol"/>
              </a:rPr>
              <a:t>,  </a:t>
            </a: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2</a:t>
            </a:r>
            <a:r>
              <a:rPr lang="en-US" sz="2400" dirty="0" smtClean="0">
                <a:solidFill>
                  <a:schemeClr val="bg1"/>
                </a:solidFill>
                <a:latin typeface="Calibri" pitchFamily="34" charset="0"/>
                <a:sym typeface="Symbol"/>
              </a:rPr>
              <a:t> , </a:t>
            </a:r>
            <a:r>
              <a:rPr lang="en-US" sz="2400" dirty="0" smtClean="0">
                <a:solidFill>
                  <a:srgbClr val="0070C0"/>
                </a:solidFill>
                <a:latin typeface="Calibri" pitchFamily="34" charset="0"/>
                <a:sym typeface="Symbol"/>
              </a:rPr>
              <a:t>p</a:t>
            </a:r>
            <a:r>
              <a:rPr lang="en-US" sz="2400" baseline="-25000" dirty="0" smtClean="0">
                <a:solidFill>
                  <a:srgbClr val="0070C0"/>
                </a:solidFill>
                <a:latin typeface="Calibri" pitchFamily="34" charset="0"/>
                <a:sym typeface="Symbol"/>
              </a:rPr>
              <a:t>4</a:t>
            </a:r>
            <a:r>
              <a:rPr lang="en-US" sz="2400" baseline="-25000" dirty="0" smtClean="0">
                <a:solidFill>
                  <a:srgbClr val="FF0000"/>
                </a:solidFill>
                <a:latin typeface="Calibri" pitchFamily="34" charset="0"/>
                <a:sym typeface="Symbol"/>
              </a:rPr>
              <a:t> </a:t>
            </a:r>
            <a:r>
              <a:rPr lang="en-US" sz="2400" dirty="0" smtClean="0">
                <a:solidFill>
                  <a:schemeClr val="bg1"/>
                </a:solidFill>
                <a:latin typeface="Calibri" pitchFamily="34" charset="0"/>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2</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 </a:t>
            </a:r>
            <a:r>
              <a:rPr lang="en-US" sz="2400" dirty="0" smtClean="0">
                <a:solidFill>
                  <a:srgbClr val="0070C0"/>
                </a:solidFill>
                <a:latin typeface="Calibri" pitchFamily="34" charset="0"/>
                <a:sym typeface="Symbol"/>
              </a:rPr>
              <a:t>p</a:t>
            </a:r>
            <a:r>
              <a:rPr lang="en-US" sz="2400" baseline="-25000" dirty="0" smtClean="0">
                <a:solidFill>
                  <a:srgbClr val="0070C0"/>
                </a:solidFill>
                <a:latin typeface="Calibri" pitchFamily="34" charset="0"/>
                <a:sym typeface="Symbol"/>
              </a:rPr>
              <a:t>4</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5</a:t>
            </a:r>
            <a:r>
              <a:rPr lang="en-US" sz="2400" dirty="0" smtClean="0">
                <a:solidFill>
                  <a:schemeClr val="bg1"/>
                </a:solidFill>
                <a:latin typeface="Calibri" pitchFamily="34" charset="0"/>
                <a:sym typeface="Symbol"/>
              </a:rPr>
              <a:t>  </a:t>
            </a:r>
            <a:r>
              <a:rPr lang="en-US" sz="2400" dirty="0" smtClean="0">
                <a:solidFill>
                  <a:srgbClr val="0070C0"/>
                </a:solidFill>
                <a:latin typeface="Calibri" pitchFamily="34" charset="0"/>
                <a:sym typeface="Symbol"/>
              </a:rPr>
              <a:t>p</a:t>
            </a:r>
            <a:r>
              <a:rPr lang="en-US" sz="2400" baseline="-25000" dirty="0" smtClean="0">
                <a:solidFill>
                  <a:srgbClr val="0070C0"/>
                </a:solidFill>
                <a:latin typeface="Calibri" pitchFamily="34" charset="0"/>
                <a:sym typeface="Symbol"/>
              </a:rPr>
              <a:t>4</a:t>
            </a:r>
            <a:r>
              <a:rPr lang="en-US" sz="2400" dirty="0" smtClean="0">
                <a:solidFill>
                  <a:schemeClr val="bg1"/>
                </a:solidFill>
                <a:latin typeface="Calibri" pitchFamily="34" charset="0"/>
                <a:sym typeface="Symbol"/>
              </a:rPr>
              <a:t>)</a:t>
            </a:r>
            <a:endPar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endParaRPr>
          </a:p>
        </p:txBody>
      </p:sp>
    </p:spTree>
    <p:extLst>
      <p:ext uri="{BB962C8B-B14F-4D97-AF65-F5344CB8AC3E}">
        <p14:creationId xmlns:p14="http://schemas.microsoft.com/office/powerpoint/2010/main" val="1794200399"/>
      </p:ext>
    </p:extLst>
  </p:cSld>
  <p:clrMapOvr>
    <a:masterClrMapping/>
  </p:clrMapOvr>
  <p:transition>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latin typeface="Calibri" pitchFamily="34" charset="0"/>
                <a:sym typeface="Symbol"/>
              </a:rPr>
              <a:t>SAT + Theory solvers</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24" name="Rectangle 23"/>
          <p:cNvSpPr/>
          <p:nvPr/>
        </p:nvSpPr>
        <p:spPr>
          <a:xfrm>
            <a:off x="563270" y="1387085"/>
            <a:ext cx="7958939" cy="954107"/>
          </a:xfrm>
          <a:prstGeom prst="rect">
            <a:avLst/>
          </a:prstGeom>
        </p:spPr>
        <p:txBody>
          <a:bodyPr wrap="square">
            <a:spAutoFit/>
          </a:bodyPr>
          <a:lstStyle/>
          <a:p>
            <a:pPr algn="ctr"/>
            <a:r>
              <a:rPr lang="en-US" sz="2800" b="1" dirty="0" smtClean="0">
                <a:solidFill>
                  <a:srgbClr val="FF0000"/>
                </a:solidFill>
                <a:latin typeface="Calibri" pitchFamily="34" charset="0"/>
                <a:cs typeface="Calibri" pitchFamily="34" charset="0"/>
                <a:sym typeface="Symbol"/>
              </a:rPr>
              <a:t>Theory Propagation</a:t>
            </a:r>
          </a:p>
          <a:p>
            <a:pPr algn="ctr"/>
            <a:r>
              <a:rPr lang="en-US" sz="2800" dirty="0" smtClean="0">
                <a:solidFill>
                  <a:schemeClr val="bg1"/>
                </a:solidFill>
                <a:latin typeface="Calibri" pitchFamily="34" charset="0"/>
                <a:cs typeface="Calibri" pitchFamily="34" charset="0"/>
                <a:sym typeface="Symbol"/>
              </a:rPr>
              <a:t>It is the SMT equivalent of unit propagation.</a:t>
            </a:r>
          </a:p>
        </p:txBody>
      </p:sp>
      <p:sp>
        <p:nvSpPr>
          <p:cNvPr id="4" name="Content Placeholder 2"/>
          <p:cNvSpPr txBox="1">
            <a:spLocks/>
          </p:cNvSpPr>
          <p:nvPr/>
        </p:nvSpPr>
        <p:spPr>
          <a:xfrm>
            <a:off x="1906377" y="3690767"/>
            <a:ext cx="5723376" cy="332399"/>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1</a:t>
            </a:r>
            <a:r>
              <a:rPr lang="en-US" sz="2400" dirty="0" smtClean="0">
                <a:solidFill>
                  <a:schemeClr val="bg1"/>
                </a:solidFill>
                <a:latin typeface="Calibri" pitchFamily="34" charset="0"/>
                <a:sym typeface="Symbol"/>
              </a:rPr>
              <a:t>,  </a:t>
            </a: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2</a:t>
            </a:r>
            <a:r>
              <a:rPr lang="en-US" sz="2400" dirty="0" smtClean="0">
                <a:solidFill>
                  <a:schemeClr val="bg1"/>
                </a:solidFill>
                <a:latin typeface="Calibri" pitchFamily="34" charset="0"/>
                <a:sym typeface="Symbol"/>
              </a:rPr>
              <a:t> </a:t>
            </a:r>
            <a:r>
              <a:rPr lang="en-US" sz="2400" dirty="0" smtClean="0">
                <a:solidFill>
                  <a:schemeClr val="bg1"/>
                </a:solidFill>
                <a:latin typeface="Calibri" pitchFamily="34" charset="0"/>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2</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4</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5</a:t>
            </a:r>
            <a:r>
              <a:rPr lang="en-US" sz="2400" dirty="0" smtClean="0">
                <a:solidFill>
                  <a:schemeClr val="bg1"/>
                </a:solidFill>
                <a:latin typeface="Calibri" pitchFamily="34" charset="0"/>
                <a:sym typeface="Symbol"/>
              </a:rPr>
              <a:t>  p</a:t>
            </a:r>
            <a:r>
              <a:rPr lang="en-US" sz="2400" baseline="-25000" dirty="0" smtClean="0">
                <a:solidFill>
                  <a:schemeClr val="bg1"/>
                </a:solidFill>
                <a:latin typeface="Calibri" pitchFamily="34" charset="0"/>
                <a:sym typeface="Symbol"/>
              </a:rPr>
              <a:t>4</a:t>
            </a:r>
            <a:r>
              <a:rPr lang="en-US" sz="2400" dirty="0" smtClean="0">
                <a:solidFill>
                  <a:schemeClr val="bg1"/>
                </a:solidFill>
                <a:latin typeface="Calibri" pitchFamily="34" charset="0"/>
                <a:sym typeface="Symbol"/>
              </a:rPr>
              <a:t>)</a:t>
            </a:r>
            <a:endPar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endParaRPr>
          </a:p>
        </p:txBody>
      </p:sp>
      <p:sp>
        <p:nvSpPr>
          <p:cNvPr id="5" name="Content Placeholder 2"/>
          <p:cNvSpPr txBox="1">
            <a:spLocks/>
          </p:cNvSpPr>
          <p:nvPr/>
        </p:nvSpPr>
        <p:spPr>
          <a:xfrm>
            <a:off x="1906218" y="2833673"/>
            <a:ext cx="4567735" cy="73866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 </a:t>
            </a:r>
            <a:r>
              <a:rPr lang="en-US" sz="2400" dirty="0" smtClean="0">
                <a:solidFill>
                  <a:schemeClr val="bg1"/>
                </a:solidFill>
                <a:latin typeface="Calibri" pitchFamily="34" charset="0"/>
                <a:sym typeface="Symbol"/>
              </a:rPr>
              <a:t> (</a:t>
            </a:r>
            <a:r>
              <a:rPr lang="en-US" sz="2400" dirty="0" smtClean="0">
                <a:solidFill>
                  <a:srgbClr val="FF0000"/>
                </a:solidFill>
                <a:latin typeface="Calibri" pitchFamily="34" charset="0"/>
              </a:rPr>
              <a:t>x </a:t>
            </a:r>
            <a:r>
              <a:rPr lang="en-US" sz="2400" dirty="0" smtClean="0">
                <a:solidFill>
                  <a:srgbClr val="FF0000"/>
                </a:solidFill>
                <a:latin typeface="Calibri" pitchFamily="34" charset="0"/>
                <a:sym typeface="Symbol"/>
              </a:rPr>
              <a:t> 0</a:t>
            </a:r>
            <a:r>
              <a:rPr lang="en-US" sz="2400" dirty="0" smtClean="0">
                <a:solidFill>
                  <a:schemeClr val="bg1"/>
                </a:solidFill>
                <a:latin typeface="Calibri" pitchFamily="34" charset="0"/>
                <a:sym typeface="Symbol"/>
              </a:rPr>
              <a:t>), p</a:t>
            </a:r>
            <a:r>
              <a:rPr lang="en-US" sz="2400" baseline="-25000" dirty="0" smtClean="0">
                <a:solidFill>
                  <a:schemeClr val="bg1"/>
                </a:solidFill>
                <a:latin typeface="Calibri" pitchFamily="34" charset="0"/>
                <a:sym typeface="Symbol"/>
              </a:rPr>
              <a:t>2 </a:t>
            </a:r>
            <a:r>
              <a:rPr lang="en-US" sz="2400" dirty="0" smtClean="0">
                <a:solidFill>
                  <a:schemeClr val="bg1"/>
                </a:solidFill>
                <a:latin typeface="Calibri" pitchFamily="34" charset="0"/>
                <a:sym typeface="Symbol"/>
              </a:rPr>
              <a:t> (</a:t>
            </a:r>
            <a:r>
              <a:rPr lang="en-US" sz="2400" dirty="0" smtClean="0">
                <a:solidFill>
                  <a:srgbClr val="FF0000"/>
                </a:solidFill>
                <a:latin typeface="Calibri" pitchFamily="34" charset="0"/>
                <a:sym typeface="Symbol"/>
              </a:rPr>
              <a:t>y = x + 1</a:t>
            </a:r>
            <a:r>
              <a:rPr lang="en-US" sz="2400" dirty="0" smtClean="0">
                <a:solidFill>
                  <a:schemeClr val="bg1"/>
                </a:solidFill>
                <a:latin typeface="Calibri" pitchFamily="34" charset="0"/>
                <a:sym typeface="Symbol"/>
              </a:rPr>
              <a:t>), </a:t>
            </a:r>
          </a:p>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 </a:t>
            </a:r>
            <a:r>
              <a:rPr lang="en-US" sz="2400" dirty="0" smtClean="0">
                <a:solidFill>
                  <a:schemeClr val="bg1"/>
                </a:solidFill>
                <a:latin typeface="Calibri" pitchFamily="34" charset="0"/>
                <a:sym typeface="Symbol"/>
              </a:rPr>
              <a:t> (y</a:t>
            </a:r>
            <a:r>
              <a:rPr lang="en-US" sz="2400" dirty="0" smtClean="0">
                <a:solidFill>
                  <a:schemeClr val="bg1"/>
                </a:solidFill>
                <a:latin typeface="Calibri" pitchFamily="34" charset="0"/>
              </a:rPr>
              <a:t> </a:t>
            </a:r>
            <a:r>
              <a:rPr lang="en-US" sz="2400" dirty="0" smtClean="0">
                <a:solidFill>
                  <a:schemeClr val="bg1"/>
                </a:solidFill>
                <a:latin typeface="Calibri" pitchFamily="34" charset="0"/>
                <a:sym typeface="Symbol"/>
              </a:rPr>
              <a:t>&gt; 2), p</a:t>
            </a:r>
            <a:r>
              <a:rPr lang="en-US" sz="2400" baseline="-25000" dirty="0" smtClean="0">
                <a:solidFill>
                  <a:schemeClr val="bg1"/>
                </a:solidFill>
                <a:latin typeface="Calibri" pitchFamily="34" charset="0"/>
                <a:sym typeface="Symbol"/>
              </a:rPr>
              <a:t>4 </a:t>
            </a:r>
            <a:r>
              <a:rPr lang="en-US" sz="2400" dirty="0" smtClean="0">
                <a:solidFill>
                  <a:schemeClr val="bg1"/>
                </a:solidFill>
                <a:latin typeface="Calibri" pitchFamily="34" charset="0"/>
                <a:sym typeface="Symbol"/>
              </a:rPr>
              <a:t> (</a:t>
            </a:r>
            <a:r>
              <a:rPr lang="en-US" sz="2400" dirty="0" smtClean="0">
                <a:solidFill>
                  <a:srgbClr val="0070C0"/>
                </a:solidFill>
                <a:latin typeface="Calibri" pitchFamily="34" charset="0"/>
                <a:sym typeface="Symbol"/>
              </a:rPr>
              <a:t>y</a:t>
            </a:r>
            <a:r>
              <a:rPr lang="en-US" sz="2400" dirty="0" smtClean="0">
                <a:solidFill>
                  <a:srgbClr val="0070C0"/>
                </a:solidFill>
                <a:latin typeface="Calibri" pitchFamily="34" charset="0"/>
              </a:rPr>
              <a:t> &lt; 1</a:t>
            </a:r>
            <a:r>
              <a:rPr lang="en-US" sz="2400" dirty="0" smtClean="0">
                <a:solidFill>
                  <a:schemeClr val="bg1"/>
                </a:solidFill>
                <a:latin typeface="Calibri" pitchFamily="34" charset="0"/>
                <a:sym typeface="Symbol"/>
              </a:rPr>
              <a:t>), p</a:t>
            </a:r>
            <a:r>
              <a:rPr lang="en-US" sz="2400" baseline="-25000" dirty="0" smtClean="0">
                <a:solidFill>
                  <a:schemeClr val="bg1"/>
                </a:solidFill>
                <a:latin typeface="Calibri" pitchFamily="34" charset="0"/>
                <a:sym typeface="Symbol"/>
              </a:rPr>
              <a:t>5 </a:t>
            </a:r>
            <a:r>
              <a:rPr lang="en-US" sz="2400" dirty="0" smtClean="0">
                <a:solidFill>
                  <a:schemeClr val="bg1"/>
                </a:solidFill>
                <a:latin typeface="Calibri" pitchFamily="34" charset="0"/>
                <a:sym typeface="Symbol"/>
              </a:rPr>
              <a:t> (x</a:t>
            </a:r>
            <a:r>
              <a:rPr lang="en-US" sz="2400" dirty="0" smtClean="0">
                <a:solidFill>
                  <a:schemeClr val="bg1"/>
                </a:solidFill>
                <a:latin typeface="Calibri" pitchFamily="34" charset="0"/>
              </a:rPr>
              <a:t> &lt; 2</a:t>
            </a:r>
            <a:r>
              <a:rPr lang="en-US" sz="2400" dirty="0" smtClean="0">
                <a:solidFill>
                  <a:schemeClr val="bg1"/>
                </a:solidFill>
                <a:latin typeface="Calibri" pitchFamily="34" charset="0"/>
                <a:sym typeface="Symbol"/>
              </a:rPr>
              <a:t>), </a:t>
            </a:r>
            <a:endPar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8" name="Down Arrow 7"/>
          <p:cNvSpPr/>
          <p:nvPr/>
        </p:nvSpPr>
        <p:spPr bwMode="auto">
          <a:xfrm>
            <a:off x="3399326" y="4162471"/>
            <a:ext cx="519379" cy="694944"/>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 name="Rectangle 9"/>
          <p:cNvSpPr/>
          <p:nvPr/>
        </p:nvSpPr>
        <p:spPr>
          <a:xfrm>
            <a:off x="3984205" y="4224406"/>
            <a:ext cx="4960927" cy="461665"/>
          </a:xfrm>
          <a:prstGeom prst="rect">
            <a:avLst/>
          </a:prstGeom>
        </p:spPr>
        <p:txBody>
          <a:bodyPr wrap="square">
            <a:spAutoFit/>
          </a:bodyPr>
          <a:lstStyle/>
          <a:p>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1</a:t>
            </a:r>
            <a:r>
              <a:rPr lang="en-US" sz="2400" dirty="0" smtClean="0">
                <a:solidFill>
                  <a:schemeClr val="bg1"/>
                </a:solidFill>
                <a:latin typeface="Calibri" pitchFamily="34" charset="0"/>
                <a:sym typeface="Symbol"/>
              </a:rPr>
              <a:t>, </a:t>
            </a: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2</a:t>
            </a:r>
            <a:r>
              <a:rPr lang="en-US" sz="2400" dirty="0" smtClean="0">
                <a:solidFill>
                  <a:schemeClr val="bg1"/>
                </a:solidFill>
                <a:latin typeface="Calibri" pitchFamily="34" charset="0"/>
                <a:sym typeface="Symbol"/>
              </a:rPr>
              <a:t> imply </a:t>
            </a:r>
            <a:r>
              <a:rPr lang="en-US" sz="2400" dirty="0" smtClean="0">
                <a:solidFill>
                  <a:srgbClr val="0070C0"/>
                </a:solidFill>
                <a:latin typeface="Calibri" pitchFamily="34" charset="0"/>
                <a:sym typeface="Symbol"/>
              </a:rPr>
              <a:t>p</a:t>
            </a:r>
            <a:r>
              <a:rPr lang="en-US" sz="2400" baseline="-25000" dirty="0" smtClean="0">
                <a:solidFill>
                  <a:srgbClr val="0070C0"/>
                </a:solidFill>
                <a:latin typeface="Calibri" pitchFamily="34" charset="0"/>
                <a:sym typeface="Symbol"/>
              </a:rPr>
              <a:t>4 </a:t>
            </a:r>
            <a:r>
              <a:rPr lang="en-US" sz="2400" dirty="0" smtClean="0">
                <a:solidFill>
                  <a:schemeClr val="bg1"/>
                </a:solidFill>
                <a:latin typeface="Calibri" pitchFamily="34" charset="0"/>
                <a:sym typeface="Symbol"/>
              </a:rPr>
              <a:t>by theory propagation</a:t>
            </a:r>
            <a:endParaRPr lang="en-US" sz="2400" dirty="0" smtClean="0">
              <a:solidFill>
                <a:schemeClr val="bg1"/>
              </a:solidFill>
              <a:latin typeface="Calibri" pitchFamily="34" charset="0"/>
              <a:cs typeface="Calibri" pitchFamily="34" charset="0"/>
              <a:sym typeface="Symbol"/>
            </a:endParaRPr>
          </a:p>
        </p:txBody>
      </p:sp>
      <p:sp>
        <p:nvSpPr>
          <p:cNvPr id="11" name="Content Placeholder 2"/>
          <p:cNvSpPr txBox="1">
            <a:spLocks/>
          </p:cNvSpPr>
          <p:nvPr/>
        </p:nvSpPr>
        <p:spPr>
          <a:xfrm>
            <a:off x="1597920" y="4933132"/>
            <a:ext cx="5723376" cy="332399"/>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1</a:t>
            </a:r>
            <a:r>
              <a:rPr lang="en-US" sz="2400" dirty="0" smtClean="0">
                <a:solidFill>
                  <a:schemeClr val="bg1"/>
                </a:solidFill>
                <a:latin typeface="Calibri" pitchFamily="34" charset="0"/>
                <a:sym typeface="Symbol"/>
              </a:rPr>
              <a:t>,  </a:t>
            </a: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2</a:t>
            </a:r>
            <a:r>
              <a:rPr lang="en-US" sz="2400" dirty="0" smtClean="0">
                <a:solidFill>
                  <a:schemeClr val="bg1"/>
                </a:solidFill>
                <a:latin typeface="Calibri" pitchFamily="34" charset="0"/>
                <a:sym typeface="Symbol"/>
              </a:rPr>
              <a:t> , </a:t>
            </a:r>
            <a:r>
              <a:rPr lang="en-US" sz="2400" dirty="0" smtClean="0">
                <a:solidFill>
                  <a:srgbClr val="0070C0"/>
                </a:solidFill>
                <a:latin typeface="Calibri" pitchFamily="34" charset="0"/>
                <a:sym typeface="Symbol"/>
              </a:rPr>
              <a:t>p</a:t>
            </a:r>
            <a:r>
              <a:rPr lang="en-US" sz="2400" baseline="-25000" dirty="0" smtClean="0">
                <a:solidFill>
                  <a:srgbClr val="0070C0"/>
                </a:solidFill>
                <a:latin typeface="Calibri" pitchFamily="34" charset="0"/>
                <a:sym typeface="Symbol"/>
              </a:rPr>
              <a:t>4</a:t>
            </a:r>
            <a:r>
              <a:rPr lang="en-US" sz="2400" baseline="-25000" dirty="0" smtClean="0">
                <a:solidFill>
                  <a:srgbClr val="FF0000"/>
                </a:solidFill>
                <a:latin typeface="Calibri" pitchFamily="34" charset="0"/>
                <a:sym typeface="Symbol"/>
              </a:rPr>
              <a:t> </a:t>
            </a:r>
            <a:r>
              <a:rPr lang="en-US" sz="2400" dirty="0" smtClean="0">
                <a:solidFill>
                  <a:schemeClr val="bg1"/>
                </a:solidFill>
                <a:latin typeface="Calibri" pitchFamily="34" charset="0"/>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2</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 </a:t>
            </a:r>
            <a:r>
              <a:rPr lang="en-US" sz="2400" dirty="0" smtClean="0">
                <a:solidFill>
                  <a:srgbClr val="0070C0"/>
                </a:solidFill>
                <a:latin typeface="Calibri" pitchFamily="34" charset="0"/>
                <a:sym typeface="Symbol"/>
              </a:rPr>
              <a:t>p</a:t>
            </a:r>
            <a:r>
              <a:rPr lang="en-US" sz="2400" baseline="-25000" dirty="0" smtClean="0">
                <a:solidFill>
                  <a:srgbClr val="0070C0"/>
                </a:solidFill>
                <a:latin typeface="Calibri" pitchFamily="34" charset="0"/>
                <a:sym typeface="Symbol"/>
              </a:rPr>
              <a:t>4</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5</a:t>
            </a:r>
            <a:r>
              <a:rPr lang="en-US" sz="2400" dirty="0" smtClean="0">
                <a:solidFill>
                  <a:schemeClr val="bg1"/>
                </a:solidFill>
                <a:latin typeface="Calibri" pitchFamily="34" charset="0"/>
                <a:sym typeface="Symbol"/>
              </a:rPr>
              <a:t>  </a:t>
            </a:r>
            <a:r>
              <a:rPr lang="en-US" sz="2400" dirty="0" smtClean="0">
                <a:solidFill>
                  <a:srgbClr val="0070C0"/>
                </a:solidFill>
                <a:latin typeface="Calibri" pitchFamily="34" charset="0"/>
                <a:sym typeface="Symbol"/>
              </a:rPr>
              <a:t>p</a:t>
            </a:r>
            <a:r>
              <a:rPr lang="en-US" sz="2400" baseline="-25000" dirty="0" smtClean="0">
                <a:solidFill>
                  <a:srgbClr val="0070C0"/>
                </a:solidFill>
                <a:latin typeface="Calibri" pitchFamily="34" charset="0"/>
                <a:sym typeface="Symbol"/>
              </a:rPr>
              <a:t>4</a:t>
            </a:r>
            <a:r>
              <a:rPr lang="en-US" sz="2400" dirty="0" smtClean="0">
                <a:solidFill>
                  <a:schemeClr val="bg1"/>
                </a:solidFill>
                <a:latin typeface="Calibri" pitchFamily="34" charset="0"/>
                <a:sym typeface="Symbol"/>
              </a:rPr>
              <a:t>)</a:t>
            </a:r>
            <a:endPar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endParaRPr>
          </a:p>
        </p:txBody>
      </p:sp>
      <p:sp>
        <p:nvSpPr>
          <p:cNvPr id="9" name="Rectangle 8"/>
          <p:cNvSpPr/>
          <p:nvPr/>
        </p:nvSpPr>
        <p:spPr>
          <a:xfrm>
            <a:off x="737615" y="5767668"/>
            <a:ext cx="7958939" cy="523220"/>
          </a:xfrm>
          <a:prstGeom prst="rect">
            <a:avLst/>
          </a:prstGeom>
        </p:spPr>
        <p:txBody>
          <a:bodyPr wrap="square">
            <a:spAutoFit/>
          </a:bodyPr>
          <a:lstStyle/>
          <a:p>
            <a:pPr algn="ctr"/>
            <a:r>
              <a:rPr lang="en-US" sz="2800" b="1" dirty="0" smtClean="0">
                <a:solidFill>
                  <a:srgbClr val="FF0000"/>
                </a:solidFill>
                <a:latin typeface="Calibri" pitchFamily="34" charset="0"/>
                <a:cs typeface="Calibri" pitchFamily="34" charset="0"/>
                <a:sym typeface="Symbol"/>
              </a:rPr>
              <a:t>Tradeoff between precision  performance.</a:t>
            </a:r>
            <a:endParaRPr lang="en-US" sz="2800" dirty="0" smtClean="0">
              <a:solidFill>
                <a:schemeClr val="bg1"/>
              </a:solidFill>
              <a:latin typeface="Calibri" pitchFamily="34" charset="0"/>
              <a:cs typeface="Calibri" pitchFamily="34" charset="0"/>
              <a:sym typeface="Symbol"/>
            </a:endParaRPr>
          </a:p>
        </p:txBody>
      </p:sp>
    </p:spTree>
    <p:extLst>
      <p:ext uri="{BB962C8B-B14F-4D97-AF65-F5344CB8AC3E}">
        <p14:creationId xmlns:p14="http://schemas.microsoft.com/office/powerpoint/2010/main" val="1501860312"/>
      </p:ext>
    </p:extLst>
  </p:cSld>
  <p:clrMapOvr>
    <a:masterClrMapping/>
  </p:clrMapOvr>
  <p:transition>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p:cNvSpPr/>
          <p:nvPr/>
        </p:nvSpPr>
        <p:spPr bwMode="auto">
          <a:xfrm>
            <a:off x="233086" y="1246095"/>
            <a:ext cx="8641976" cy="5316070"/>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109728" tIns="54864" rIns="109728" bIns="54864" numCol="1" rtlCol="0" anchor="t"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b="1" dirty="0" smtClean="0">
                <a:solidFill>
                  <a:schemeClr val="bg1"/>
                </a:solidFill>
                <a:latin typeface="Segoe" pitchFamily="34" charset="0"/>
              </a:rPr>
              <a:t>Core</a:t>
            </a:r>
            <a:r>
              <a:rPr lang="en-US" sz="2800" dirty="0" smtClean="0">
                <a:solidFill>
                  <a:schemeClr val="tx1"/>
                </a:solidFill>
                <a:effectLst>
                  <a:outerShdw blurRad="38100" dist="38100" dir="2700000" algn="tl">
                    <a:srgbClr val="000000">
                      <a:alpha val="43137"/>
                    </a:srgbClr>
                  </a:outerShdw>
                </a:effectLst>
                <a:latin typeface="Segoe" pitchFamily="34" charset="0"/>
              </a:rPr>
              <a:t> </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 name="Title 1"/>
          <p:cNvSpPr>
            <a:spLocks noGrp="1"/>
          </p:cNvSpPr>
          <p:nvPr>
            <p:ph type="title"/>
          </p:nvPr>
        </p:nvSpPr>
        <p:spPr/>
        <p:txBody>
          <a:bodyPr/>
          <a:lstStyle/>
          <a:p>
            <a:r>
              <a:rPr lang="en-US" dirty="0" smtClean="0"/>
              <a:t>An Architecture: the core</a:t>
            </a:r>
            <a:endParaRPr lang="en-US" dirty="0"/>
          </a:p>
        </p:txBody>
      </p:sp>
      <p:sp>
        <p:nvSpPr>
          <p:cNvPr id="7" name="Rectangle 6"/>
          <p:cNvSpPr/>
          <p:nvPr/>
        </p:nvSpPr>
        <p:spPr bwMode="auto">
          <a:xfrm>
            <a:off x="3472106" y="5486416"/>
            <a:ext cx="1981208" cy="914388"/>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i="0" u="none" strike="noStrike" cap="none" normalizeH="0" baseline="0" dirty="0" smtClean="0">
                <a:solidFill>
                  <a:schemeClr val="bg1"/>
                </a:solidFill>
                <a:latin typeface="Calibri" pitchFamily="34" charset="0"/>
                <a:cs typeface="Calibri" pitchFamily="34" charset="0"/>
              </a:rPr>
              <a:t>SAT Solver</a:t>
            </a:r>
          </a:p>
        </p:txBody>
      </p:sp>
      <p:sp>
        <p:nvSpPr>
          <p:cNvPr id="8" name="Rectangle 7"/>
          <p:cNvSpPr/>
          <p:nvPr/>
        </p:nvSpPr>
        <p:spPr bwMode="auto">
          <a:xfrm>
            <a:off x="3218316" y="3684501"/>
            <a:ext cx="2488789" cy="1177732"/>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cs typeface="Calibri" pitchFamily="34" charset="0"/>
              </a:rPr>
              <a:t>Equality</a:t>
            </a:r>
          </a:p>
          <a:p>
            <a:pPr marL="0" marR="0" indent="0" algn="ctr" defTabSz="1096963" rtl="0" eaLnBrk="1" fontAlgn="base" latinLnBrk="0" hangingPunct="1">
              <a:lnSpc>
                <a:spcPct val="100000"/>
              </a:lnSpc>
              <a:spcBef>
                <a:spcPct val="0"/>
              </a:spcBef>
              <a:spcAft>
                <a:spcPct val="0"/>
              </a:spcAft>
              <a:buClrTx/>
              <a:buSzTx/>
              <a:buFontTx/>
              <a:buNone/>
              <a:tabLst/>
            </a:pPr>
            <a:r>
              <a:rPr kumimoji="0" lang="en-US" sz="2400" i="0" u="none" strike="noStrike" cap="none" normalizeH="0" baseline="0" dirty="0" err="1" smtClean="0">
                <a:solidFill>
                  <a:schemeClr val="bg1"/>
                </a:solidFill>
                <a:latin typeface="Calibri" pitchFamily="34" charset="0"/>
                <a:cs typeface="Calibri" pitchFamily="34" charset="0"/>
              </a:rPr>
              <a:t>Uninterpreted</a:t>
            </a:r>
            <a:r>
              <a:rPr kumimoji="0" lang="en-US" sz="2400" i="0" u="none" strike="noStrike" cap="none" normalizeH="0" dirty="0" smtClean="0">
                <a:solidFill>
                  <a:schemeClr val="bg1"/>
                </a:solidFill>
                <a:latin typeface="Calibri" pitchFamily="34" charset="0"/>
                <a:cs typeface="Calibri" pitchFamily="34" charset="0"/>
              </a:rPr>
              <a:t> Functions</a:t>
            </a:r>
            <a:endParaRPr kumimoji="0" lang="en-US" sz="2400" i="0" u="none" strike="noStrike" cap="none" normalizeH="0" baseline="0" dirty="0" smtClean="0">
              <a:solidFill>
                <a:schemeClr val="bg1"/>
              </a:solidFill>
              <a:latin typeface="Calibri" pitchFamily="34" charset="0"/>
              <a:cs typeface="Calibri" pitchFamily="34" charset="0"/>
            </a:endParaRPr>
          </a:p>
        </p:txBody>
      </p:sp>
      <p:sp>
        <p:nvSpPr>
          <p:cNvPr id="9" name="Rectangle 8"/>
          <p:cNvSpPr/>
          <p:nvPr/>
        </p:nvSpPr>
        <p:spPr bwMode="auto">
          <a:xfrm>
            <a:off x="681305" y="2115684"/>
            <a:ext cx="1981208" cy="914388"/>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i="0" u="none" strike="noStrike" cap="none" normalizeH="0" baseline="0" dirty="0" smtClean="0">
                <a:solidFill>
                  <a:schemeClr val="bg1"/>
                </a:solidFill>
                <a:latin typeface="Calibri" pitchFamily="34" charset="0"/>
                <a:cs typeface="Calibri" pitchFamily="34" charset="0"/>
              </a:rPr>
              <a:t>Arithmetic</a:t>
            </a:r>
          </a:p>
        </p:txBody>
      </p:sp>
      <p:sp>
        <p:nvSpPr>
          <p:cNvPr id="10" name="Rectangle 9"/>
          <p:cNvSpPr/>
          <p:nvPr/>
        </p:nvSpPr>
        <p:spPr bwMode="auto">
          <a:xfrm>
            <a:off x="3472106" y="2115684"/>
            <a:ext cx="1981208" cy="914388"/>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cs typeface="Calibri" pitchFamily="34" charset="0"/>
              </a:rPr>
              <a:t>Bit-Vectors</a:t>
            </a:r>
            <a:endParaRPr kumimoji="0" lang="en-US" sz="2400" i="0" u="none" strike="noStrike" cap="none" normalizeH="0" baseline="0" dirty="0" smtClean="0">
              <a:solidFill>
                <a:schemeClr val="bg1"/>
              </a:solidFill>
              <a:latin typeface="Calibri" pitchFamily="34" charset="0"/>
              <a:cs typeface="Calibri" pitchFamily="34" charset="0"/>
            </a:endParaRPr>
          </a:p>
        </p:txBody>
      </p:sp>
      <p:sp>
        <p:nvSpPr>
          <p:cNvPr id="11" name="Rectangle 10"/>
          <p:cNvSpPr/>
          <p:nvPr/>
        </p:nvSpPr>
        <p:spPr bwMode="auto">
          <a:xfrm>
            <a:off x="6122880" y="2115684"/>
            <a:ext cx="1981208" cy="914388"/>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cs typeface="Calibri" pitchFamily="34" charset="0"/>
              </a:rPr>
              <a:t>Scalar Values</a:t>
            </a:r>
            <a:endParaRPr kumimoji="0" lang="en-US" sz="2400" i="0" u="none" strike="noStrike" cap="none" normalizeH="0" baseline="0" dirty="0" smtClean="0">
              <a:solidFill>
                <a:schemeClr val="bg1"/>
              </a:solidFill>
              <a:latin typeface="Calibri" pitchFamily="34" charset="0"/>
              <a:cs typeface="Calibri" pitchFamily="34" charset="0"/>
            </a:endParaRPr>
          </a:p>
        </p:txBody>
      </p:sp>
      <p:cxnSp>
        <p:nvCxnSpPr>
          <p:cNvPr id="13" name="Straight Arrow Connector 12"/>
          <p:cNvCxnSpPr>
            <a:stCxn id="9" idx="2"/>
            <a:endCxn id="8" idx="0"/>
          </p:cNvCxnSpPr>
          <p:nvPr/>
        </p:nvCxnSpPr>
        <p:spPr>
          <a:xfrm rot="16200000" flipH="1">
            <a:off x="2740096" y="1961885"/>
            <a:ext cx="654429" cy="2790802"/>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16" name="Straight Arrow Connector 15"/>
          <p:cNvCxnSpPr>
            <a:stCxn id="10" idx="2"/>
            <a:endCxn id="8" idx="0"/>
          </p:cNvCxnSpPr>
          <p:nvPr/>
        </p:nvCxnSpPr>
        <p:spPr>
          <a:xfrm rot="16200000" flipH="1">
            <a:off x="4135496" y="3357285"/>
            <a:ext cx="654429" cy="1"/>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19" name="Straight Arrow Connector 18"/>
          <p:cNvCxnSpPr>
            <a:stCxn id="8" idx="0"/>
            <a:endCxn id="11" idx="2"/>
          </p:cNvCxnSpPr>
          <p:nvPr/>
        </p:nvCxnSpPr>
        <p:spPr>
          <a:xfrm rot="5400000" flipH="1" flipV="1">
            <a:off x="5460883" y="2031901"/>
            <a:ext cx="654429" cy="2650773"/>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22" name="Straight Arrow Connector 21"/>
          <p:cNvCxnSpPr>
            <a:stCxn id="8" idx="2"/>
            <a:endCxn id="7" idx="0"/>
          </p:cNvCxnSpPr>
          <p:nvPr/>
        </p:nvCxnSpPr>
        <p:spPr>
          <a:xfrm rot="5400000">
            <a:off x="4150620" y="5174324"/>
            <a:ext cx="624183" cy="1"/>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spTree>
    <p:custDataLst>
      <p:tags r:id="rId1"/>
    </p:custDataLst>
    <p:extLst>
      <p:ext uri="{BB962C8B-B14F-4D97-AF65-F5344CB8AC3E}">
        <p14:creationId xmlns:p14="http://schemas.microsoft.com/office/powerpoint/2010/main" val="1380603212"/>
      </p:ext>
    </p:extLst>
  </p:cSld>
  <p:clrMapOvr>
    <a:masterClrMapping/>
  </p:clrMapOvr>
  <p:transition>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p:cNvSpPr/>
          <p:nvPr/>
        </p:nvSpPr>
        <p:spPr bwMode="auto">
          <a:xfrm>
            <a:off x="224121" y="1281954"/>
            <a:ext cx="8641976" cy="5316070"/>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109728" tIns="54864" rIns="109728" bIns="54864" numCol="1" rtlCol="0" anchor="t"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b="1" dirty="0" smtClean="0">
                <a:solidFill>
                  <a:schemeClr val="bg1"/>
                </a:solidFill>
                <a:latin typeface="Segoe" pitchFamily="34" charset="0"/>
              </a:rPr>
              <a:t>Core</a:t>
            </a:r>
            <a:r>
              <a:rPr lang="en-US" sz="2800" dirty="0" smtClean="0">
                <a:solidFill>
                  <a:schemeClr val="tx1"/>
                </a:solidFill>
                <a:effectLst>
                  <a:outerShdw blurRad="38100" dist="38100" dir="2700000" algn="tl">
                    <a:srgbClr val="000000">
                      <a:alpha val="43137"/>
                    </a:srgbClr>
                  </a:outerShdw>
                </a:effectLst>
                <a:latin typeface="Segoe" pitchFamily="34" charset="0"/>
              </a:rPr>
              <a:t> </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 name="Title 1"/>
          <p:cNvSpPr>
            <a:spLocks noGrp="1"/>
          </p:cNvSpPr>
          <p:nvPr>
            <p:ph type="title"/>
          </p:nvPr>
        </p:nvSpPr>
        <p:spPr/>
        <p:txBody>
          <a:bodyPr/>
          <a:lstStyle/>
          <a:p>
            <a:r>
              <a:rPr lang="en-US" dirty="0" smtClean="0"/>
              <a:t>An Architecture: the core</a:t>
            </a:r>
            <a:endParaRPr lang="en-US" dirty="0"/>
          </a:p>
        </p:txBody>
      </p:sp>
      <p:sp>
        <p:nvSpPr>
          <p:cNvPr id="7" name="Rectangle 6"/>
          <p:cNvSpPr/>
          <p:nvPr/>
        </p:nvSpPr>
        <p:spPr bwMode="auto">
          <a:xfrm>
            <a:off x="3472106" y="5486416"/>
            <a:ext cx="1981208" cy="914388"/>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i="0" u="none" strike="noStrike" cap="none" normalizeH="0" baseline="0" dirty="0" smtClean="0">
                <a:solidFill>
                  <a:schemeClr val="bg1"/>
                </a:solidFill>
                <a:latin typeface="Calibri" pitchFamily="34" charset="0"/>
                <a:cs typeface="Calibri" pitchFamily="34" charset="0"/>
              </a:rPr>
              <a:t>SAT Solver</a:t>
            </a:r>
          </a:p>
        </p:txBody>
      </p:sp>
      <p:sp>
        <p:nvSpPr>
          <p:cNvPr id="8" name="Rectangle 7"/>
          <p:cNvSpPr/>
          <p:nvPr/>
        </p:nvSpPr>
        <p:spPr bwMode="auto">
          <a:xfrm>
            <a:off x="3218316" y="3684501"/>
            <a:ext cx="2488789" cy="1177732"/>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cs typeface="Calibri" pitchFamily="34" charset="0"/>
              </a:rPr>
              <a:t>Equality</a:t>
            </a:r>
          </a:p>
          <a:p>
            <a:pPr marL="0" marR="0" indent="0" algn="ctr" defTabSz="1096963" rtl="0" eaLnBrk="1" fontAlgn="base" latinLnBrk="0" hangingPunct="1">
              <a:lnSpc>
                <a:spcPct val="100000"/>
              </a:lnSpc>
              <a:spcBef>
                <a:spcPct val="0"/>
              </a:spcBef>
              <a:spcAft>
                <a:spcPct val="0"/>
              </a:spcAft>
              <a:buClrTx/>
              <a:buSzTx/>
              <a:buFontTx/>
              <a:buNone/>
              <a:tabLst/>
            </a:pPr>
            <a:r>
              <a:rPr kumimoji="0" lang="en-US" sz="2400" i="0" u="none" strike="noStrike" cap="none" normalizeH="0" baseline="0" dirty="0" err="1" smtClean="0">
                <a:solidFill>
                  <a:schemeClr val="bg1"/>
                </a:solidFill>
                <a:latin typeface="Calibri" pitchFamily="34" charset="0"/>
                <a:cs typeface="Calibri" pitchFamily="34" charset="0"/>
              </a:rPr>
              <a:t>Uninterpreted</a:t>
            </a:r>
            <a:r>
              <a:rPr kumimoji="0" lang="en-US" sz="2400" i="0" u="none" strike="noStrike" cap="none" normalizeH="0" dirty="0" smtClean="0">
                <a:solidFill>
                  <a:schemeClr val="bg1"/>
                </a:solidFill>
                <a:latin typeface="Calibri" pitchFamily="34" charset="0"/>
                <a:cs typeface="Calibri" pitchFamily="34" charset="0"/>
              </a:rPr>
              <a:t> Functions</a:t>
            </a:r>
            <a:endParaRPr kumimoji="0" lang="en-US" sz="2400" i="0" u="none" strike="noStrike" cap="none" normalizeH="0" baseline="0" dirty="0" smtClean="0">
              <a:solidFill>
                <a:schemeClr val="bg1"/>
              </a:solidFill>
              <a:latin typeface="Calibri" pitchFamily="34" charset="0"/>
              <a:cs typeface="Calibri" pitchFamily="34" charset="0"/>
            </a:endParaRPr>
          </a:p>
        </p:txBody>
      </p:sp>
      <p:sp>
        <p:nvSpPr>
          <p:cNvPr id="9" name="Rectangle 8"/>
          <p:cNvSpPr/>
          <p:nvPr/>
        </p:nvSpPr>
        <p:spPr bwMode="auto">
          <a:xfrm>
            <a:off x="681305" y="2115684"/>
            <a:ext cx="1981208" cy="914388"/>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i="0" u="none" strike="noStrike" cap="none" normalizeH="0" baseline="0" dirty="0" smtClean="0">
                <a:solidFill>
                  <a:schemeClr val="bg1"/>
                </a:solidFill>
                <a:latin typeface="Calibri" pitchFamily="34" charset="0"/>
                <a:cs typeface="Calibri" pitchFamily="34" charset="0"/>
              </a:rPr>
              <a:t>Arithmetic</a:t>
            </a:r>
          </a:p>
        </p:txBody>
      </p:sp>
      <p:sp>
        <p:nvSpPr>
          <p:cNvPr id="10" name="Rectangle 9"/>
          <p:cNvSpPr/>
          <p:nvPr/>
        </p:nvSpPr>
        <p:spPr bwMode="auto">
          <a:xfrm>
            <a:off x="3472106" y="2115684"/>
            <a:ext cx="1981208" cy="914388"/>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cs typeface="Calibri" pitchFamily="34" charset="0"/>
              </a:rPr>
              <a:t>Bit-Vectors</a:t>
            </a:r>
            <a:endParaRPr kumimoji="0" lang="en-US" sz="2400" i="0" u="none" strike="noStrike" cap="none" normalizeH="0" baseline="0" dirty="0" smtClean="0">
              <a:solidFill>
                <a:schemeClr val="bg1"/>
              </a:solidFill>
              <a:latin typeface="Calibri" pitchFamily="34" charset="0"/>
              <a:cs typeface="Calibri" pitchFamily="34" charset="0"/>
            </a:endParaRPr>
          </a:p>
        </p:txBody>
      </p:sp>
      <p:sp>
        <p:nvSpPr>
          <p:cNvPr id="11" name="Rectangle 10"/>
          <p:cNvSpPr/>
          <p:nvPr/>
        </p:nvSpPr>
        <p:spPr bwMode="auto">
          <a:xfrm>
            <a:off x="6122880" y="2115684"/>
            <a:ext cx="1981208" cy="914388"/>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cs typeface="Calibri" pitchFamily="34" charset="0"/>
              </a:rPr>
              <a:t>Scalar Values</a:t>
            </a:r>
            <a:endParaRPr kumimoji="0" lang="en-US" sz="2400" i="0" u="none" strike="noStrike" cap="none" normalizeH="0" baseline="0" dirty="0" smtClean="0">
              <a:solidFill>
                <a:schemeClr val="bg1"/>
              </a:solidFill>
              <a:latin typeface="Calibri" pitchFamily="34" charset="0"/>
              <a:cs typeface="Calibri" pitchFamily="34" charset="0"/>
            </a:endParaRPr>
          </a:p>
        </p:txBody>
      </p:sp>
      <p:cxnSp>
        <p:nvCxnSpPr>
          <p:cNvPr id="13" name="Straight Arrow Connector 12"/>
          <p:cNvCxnSpPr>
            <a:stCxn id="9" idx="2"/>
            <a:endCxn id="8" idx="0"/>
          </p:cNvCxnSpPr>
          <p:nvPr/>
        </p:nvCxnSpPr>
        <p:spPr>
          <a:xfrm rot="16200000" flipH="1">
            <a:off x="2740096" y="1961885"/>
            <a:ext cx="654429" cy="2790802"/>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16" name="Straight Arrow Connector 15"/>
          <p:cNvCxnSpPr>
            <a:stCxn id="10" idx="2"/>
            <a:endCxn id="8" idx="0"/>
          </p:cNvCxnSpPr>
          <p:nvPr/>
        </p:nvCxnSpPr>
        <p:spPr>
          <a:xfrm rot="16200000" flipH="1">
            <a:off x="4135496" y="3357285"/>
            <a:ext cx="654429" cy="1"/>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19" name="Straight Arrow Connector 18"/>
          <p:cNvCxnSpPr>
            <a:stCxn id="8" idx="0"/>
            <a:endCxn id="11" idx="2"/>
          </p:cNvCxnSpPr>
          <p:nvPr/>
        </p:nvCxnSpPr>
        <p:spPr>
          <a:xfrm rot="5400000" flipH="1" flipV="1">
            <a:off x="5460883" y="2031901"/>
            <a:ext cx="654429" cy="2650773"/>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22" name="Straight Arrow Connector 21"/>
          <p:cNvCxnSpPr>
            <a:stCxn id="8" idx="2"/>
            <a:endCxn id="7" idx="0"/>
          </p:cNvCxnSpPr>
          <p:nvPr/>
        </p:nvCxnSpPr>
        <p:spPr>
          <a:xfrm rot="5400000">
            <a:off x="4150620" y="5174324"/>
            <a:ext cx="624183" cy="1"/>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sp>
        <p:nvSpPr>
          <p:cNvPr id="14" name="Rectangular Callout 13"/>
          <p:cNvSpPr/>
          <p:nvPr/>
        </p:nvSpPr>
        <p:spPr bwMode="auto">
          <a:xfrm>
            <a:off x="6400800" y="4419600"/>
            <a:ext cx="2743200" cy="1210235"/>
          </a:xfrm>
          <a:prstGeom prst="wedgeRectCallout">
            <a:avLst>
              <a:gd name="adj1" fmla="val -81215"/>
              <a:gd name="adj2" fmla="val 54685"/>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cs typeface="Calibri" pitchFamily="34" charset="0"/>
              </a:rPr>
              <a:t>Case Analysis</a:t>
            </a:r>
          </a:p>
        </p:txBody>
      </p:sp>
    </p:spTree>
    <p:custDataLst>
      <p:tags r:id="rId1"/>
    </p:custDataLst>
    <p:extLst>
      <p:ext uri="{BB962C8B-B14F-4D97-AF65-F5344CB8AC3E}">
        <p14:creationId xmlns:p14="http://schemas.microsoft.com/office/powerpoint/2010/main" val="235938846"/>
      </p:ext>
    </p:extLst>
  </p:cSld>
  <p:clrMapOvr>
    <a:masterClrMapping/>
  </p:clrMapOvr>
  <p:transition>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p:cNvSpPr/>
          <p:nvPr/>
        </p:nvSpPr>
        <p:spPr bwMode="auto">
          <a:xfrm>
            <a:off x="233086" y="1246095"/>
            <a:ext cx="8641976" cy="5316070"/>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109728" tIns="54864" rIns="109728" bIns="54864" numCol="1" rtlCol="0" anchor="t"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b="1" dirty="0" smtClean="0">
                <a:solidFill>
                  <a:schemeClr val="bg1"/>
                </a:solidFill>
                <a:latin typeface="Segoe" pitchFamily="34" charset="0"/>
              </a:rPr>
              <a:t>Core</a:t>
            </a:r>
            <a:r>
              <a:rPr lang="en-US" sz="2800" dirty="0" smtClean="0">
                <a:solidFill>
                  <a:schemeClr val="tx1"/>
                </a:solidFill>
                <a:effectLst>
                  <a:outerShdw blurRad="38100" dist="38100" dir="2700000" algn="tl">
                    <a:srgbClr val="000000">
                      <a:alpha val="43137"/>
                    </a:srgbClr>
                  </a:outerShdw>
                </a:effectLst>
                <a:latin typeface="Segoe" pitchFamily="34" charset="0"/>
              </a:rPr>
              <a:t> </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 name="Title 1"/>
          <p:cNvSpPr>
            <a:spLocks noGrp="1"/>
          </p:cNvSpPr>
          <p:nvPr>
            <p:ph type="title"/>
          </p:nvPr>
        </p:nvSpPr>
        <p:spPr/>
        <p:txBody>
          <a:bodyPr/>
          <a:lstStyle/>
          <a:p>
            <a:r>
              <a:rPr lang="en-US" dirty="0" smtClean="0"/>
              <a:t>An Architecture: the core</a:t>
            </a:r>
            <a:endParaRPr lang="en-US" dirty="0"/>
          </a:p>
        </p:txBody>
      </p:sp>
      <p:sp>
        <p:nvSpPr>
          <p:cNvPr id="7" name="Rectangle 6"/>
          <p:cNvSpPr/>
          <p:nvPr/>
        </p:nvSpPr>
        <p:spPr bwMode="auto">
          <a:xfrm>
            <a:off x="3472106" y="5486416"/>
            <a:ext cx="1981208" cy="914388"/>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i="0" u="none" strike="noStrike" cap="none" normalizeH="0" baseline="0" dirty="0" smtClean="0">
                <a:solidFill>
                  <a:schemeClr val="bg1"/>
                </a:solidFill>
                <a:latin typeface="Calibri" pitchFamily="34" charset="0"/>
                <a:cs typeface="Calibri" pitchFamily="34" charset="0"/>
              </a:rPr>
              <a:t>SAT Solver</a:t>
            </a:r>
          </a:p>
        </p:txBody>
      </p:sp>
      <p:sp>
        <p:nvSpPr>
          <p:cNvPr id="8" name="Rectangle 7"/>
          <p:cNvSpPr/>
          <p:nvPr/>
        </p:nvSpPr>
        <p:spPr bwMode="auto">
          <a:xfrm>
            <a:off x="3218316" y="3684501"/>
            <a:ext cx="2488789" cy="1177732"/>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cs typeface="Calibri" pitchFamily="34" charset="0"/>
              </a:rPr>
              <a:t>Equality</a:t>
            </a:r>
          </a:p>
          <a:p>
            <a:pPr marL="0" marR="0" indent="0" algn="ctr" defTabSz="1096963" rtl="0" eaLnBrk="1" fontAlgn="base" latinLnBrk="0" hangingPunct="1">
              <a:lnSpc>
                <a:spcPct val="100000"/>
              </a:lnSpc>
              <a:spcBef>
                <a:spcPct val="0"/>
              </a:spcBef>
              <a:spcAft>
                <a:spcPct val="0"/>
              </a:spcAft>
              <a:buClrTx/>
              <a:buSzTx/>
              <a:buFontTx/>
              <a:buNone/>
              <a:tabLst/>
            </a:pPr>
            <a:r>
              <a:rPr kumimoji="0" lang="en-US" sz="2400" i="0" u="none" strike="noStrike" cap="none" normalizeH="0" baseline="0" dirty="0" err="1" smtClean="0">
                <a:solidFill>
                  <a:schemeClr val="bg1"/>
                </a:solidFill>
                <a:latin typeface="Calibri" pitchFamily="34" charset="0"/>
                <a:cs typeface="Calibri" pitchFamily="34" charset="0"/>
              </a:rPr>
              <a:t>Uninterpreted</a:t>
            </a:r>
            <a:r>
              <a:rPr kumimoji="0" lang="en-US" sz="2400" i="0" u="none" strike="noStrike" cap="none" normalizeH="0" dirty="0" smtClean="0">
                <a:solidFill>
                  <a:schemeClr val="bg1"/>
                </a:solidFill>
                <a:latin typeface="Calibri" pitchFamily="34" charset="0"/>
                <a:cs typeface="Calibri" pitchFamily="34" charset="0"/>
              </a:rPr>
              <a:t> Functions</a:t>
            </a:r>
            <a:endParaRPr kumimoji="0" lang="en-US" sz="2400" i="0" u="none" strike="noStrike" cap="none" normalizeH="0" baseline="0" dirty="0" smtClean="0">
              <a:solidFill>
                <a:schemeClr val="bg1"/>
              </a:solidFill>
              <a:latin typeface="Calibri" pitchFamily="34" charset="0"/>
              <a:cs typeface="Calibri" pitchFamily="34" charset="0"/>
            </a:endParaRPr>
          </a:p>
        </p:txBody>
      </p:sp>
      <p:sp>
        <p:nvSpPr>
          <p:cNvPr id="9" name="Rectangle 8"/>
          <p:cNvSpPr/>
          <p:nvPr/>
        </p:nvSpPr>
        <p:spPr bwMode="auto">
          <a:xfrm>
            <a:off x="681305" y="2115684"/>
            <a:ext cx="1981208" cy="914388"/>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i="0" u="none" strike="noStrike" cap="none" normalizeH="0" baseline="0" dirty="0" smtClean="0">
                <a:solidFill>
                  <a:schemeClr val="bg1"/>
                </a:solidFill>
                <a:latin typeface="Calibri" pitchFamily="34" charset="0"/>
                <a:cs typeface="Calibri" pitchFamily="34" charset="0"/>
              </a:rPr>
              <a:t>Arithmetic</a:t>
            </a:r>
          </a:p>
        </p:txBody>
      </p:sp>
      <p:sp>
        <p:nvSpPr>
          <p:cNvPr id="10" name="Rectangle 9"/>
          <p:cNvSpPr/>
          <p:nvPr/>
        </p:nvSpPr>
        <p:spPr bwMode="auto">
          <a:xfrm>
            <a:off x="3472106" y="2115684"/>
            <a:ext cx="1981208" cy="914388"/>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cs typeface="Calibri" pitchFamily="34" charset="0"/>
              </a:rPr>
              <a:t>Bit-Vectors</a:t>
            </a:r>
            <a:endParaRPr kumimoji="0" lang="en-US" sz="2400" i="0" u="none" strike="noStrike" cap="none" normalizeH="0" baseline="0" dirty="0" smtClean="0">
              <a:solidFill>
                <a:schemeClr val="bg1"/>
              </a:solidFill>
              <a:latin typeface="Calibri" pitchFamily="34" charset="0"/>
              <a:cs typeface="Calibri" pitchFamily="34" charset="0"/>
            </a:endParaRPr>
          </a:p>
        </p:txBody>
      </p:sp>
      <p:sp>
        <p:nvSpPr>
          <p:cNvPr id="11" name="Rectangle 10"/>
          <p:cNvSpPr/>
          <p:nvPr/>
        </p:nvSpPr>
        <p:spPr bwMode="auto">
          <a:xfrm>
            <a:off x="6122880" y="2115684"/>
            <a:ext cx="1981208" cy="914388"/>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cs typeface="Calibri" pitchFamily="34" charset="0"/>
              </a:rPr>
              <a:t>Scalar Values</a:t>
            </a:r>
            <a:endParaRPr kumimoji="0" lang="en-US" sz="2400" i="0" u="none" strike="noStrike" cap="none" normalizeH="0" baseline="0" dirty="0" smtClean="0">
              <a:solidFill>
                <a:schemeClr val="bg1"/>
              </a:solidFill>
              <a:latin typeface="Calibri" pitchFamily="34" charset="0"/>
              <a:cs typeface="Calibri" pitchFamily="34" charset="0"/>
            </a:endParaRPr>
          </a:p>
        </p:txBody>
      </p:sp>
      <p:cxnSp>
        <p:nvCxnSpPr>
          <p:cNvPr id="13" name="Straight Arrow Connector 12"/>
          <p:cNvCxnSpPr>
            <a:stCxn id="9" idx="2"/>
            <a:endCxn id="8" idx="0"/>
          </p:cNvCxnSpPr>
          <p:nvPr/>
        </p:nvCxnSpPr>
        <p:spPr>
          <a:xfrm rot="16200000" flipH="1">
            <a:off x="2740096" y="1961885"/>
            <a:ext cx="654429" cy="2790802"/>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16" name="Straight Arrow Connector 15"/>
          <p:cNvCxnSpPr>
            <a:stCxn id="10" idx="2"/>
            <a:endCxn id="8" idx="0"/>
          </p:cNvCxnSpPr>
          <p:nvPr/>
        </p:nvCxnSpPr>
        <p:spPr>
          <a:xfrm rot="16200000" flipH="1">
            <a:off x="4135496" y="3357285"/>
            <a:ext cx="654429" cy="1"/>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19" name="Straight Arrow Connector 18"/>
          <p:cNvCxnSpPr>
            <a:stCxn id="8" idx="0"/>
            <a:endCxn id="11" idx="2"/>
          </p:cNvCxnSpPr>
          <p:nvPr/>
        </p:nvCxnSpPr>
        <p:spPr>
          <a:xfrm rot="5400000" flipH="1" flipV="1">
            <a:off x="5460883" y="2031901"/>
            <a:ext cx="654429" cy="2650773"/>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22" name="Straight Arrow Connector 21"/>
          <p:cNvCxnSpPr>
            <a:stCxn id="8" idx="2"/>
            <a:endCxn id="7" idx="0"/>
          </p:cNvCxnSpPr>
          <p:nvPr/>
        </p:nvCxnSpPr>
        <p:spPr>
          <a:xfrm rot="5400000">
            <a:off x="4150620" y="5174324"/>
            <a:ext cx="624183" cy="1"/>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sp>
        <p:nvSpPr>
          <p:cNvPr id="14" name="Rectangular Callout 13"/>
          <p:cNvSpPr/>
          <p:nvPr/>
        </p:nvSpPr>
        <p:spPr bwMode="auto">
          <a:xfrm>
            <a:off x="6400799" y="4733364"/>
            <a:ext cx="2402541" cy="1622611"/>
          </a:xfrm>
          <a:prstGeom prst="wedgeRectCallout">
            <a:avLst>
              <a:gd name="adj1" fmla="val -75925"/>
              <a:gd name="adj2" fmla="val -72323"/>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cs typeface="Calibri" pitchFamily="34" charset="0"/>
              </a:rPr>
              <a:t>Blackboard:</a:t>
            </a:r>
          </a:p>
          <a:p>
            <a:pPr marL="0" marR="0" indent="0"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cs typeface="Calibri" pitchFamily="34" charset="0"/>
              </a:rPr>
              <a:t>equalities, </a:t>
            </a:r>
            <a:r>
              <a:rPr lang="en-US" sz="2400" dirty="0" err="1" smtClean="0">
                <a:solidFill>
                  <a:schemeClr val="bg1"/>
                </a:solidFill>
                <a:latin typeface="Calibri" pitchFamily="34" charset="0"/>
                <a:cs typeface="Calibri" pitchFamily="34" charset="0"/>
              </a:rPr>
              <a:t>disequalities</a:t>
            </a:r>
            <a:r>
              <a:rPr lang="en-US" sz="2400" dirty="0" smtClean="0">
                <a:solidFill>
                  <a:schemeClr val="bg1"/>
                </a:solidFill>
                <a:latin typeface="Calibri" pitchFamily="34" charset="0"/>
                <a:cs typeface="Calibri" pitchFamily="34" charset="0"/>
              </a:rPr>
              <a:t>,</a:t>
            </a:r>
          </a:p>
          <a:p>
            <a:pPr marL="0" marR="0" indent="0"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cs typeface="Calibri" pitchFamily="34" charset="0"/>
              </a:rPr>
              <a:t>predicates</a:t>
            </a:r>
          </a:p>
        </p:txBody>
      </p:sp>
    </p:spTree>
    <p:custDataLst>
      <p:tags r:id="rId1"/>
    </p:custDataLst>
    <p:extLst>
      <p:ext uri="{BB962C8B-B14F-4D97-AF65-F5344CB8AC3E}">
        <p14:creationId xmlns:p14="http://schemas.microsoft.com/office/powerpoint/2010/main" val="2719630472"/>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4.4|70.4"/>
</p:tagLst>
</file>

<file path=ppt/tags/tag2.xml><?xml version="1.0" encoding="utf-8"?>
<p:tagLst xmlns:a="http://schemas.openxmlformats.org/drawingml/2006/main" xmlns:r="http://schemas.openxmlformats.org/officeDocument/2006/relationships" xmlns:p="http://schemas.openxmlformats.org/presentationml/2006/main">
  <p:tag name="TIMING" val="|30.7|14.2"/>
</p:tagLst>
</file>

<file path=ppt/tags/tag3.xml><?xml version="1.0" encoding="utf-8"?>
<p:tagLst xmlns:a="http://schemas.openxmlformats.org/drawingml/2006/main" xmlns:r="http://schemas.openxmlformats.org/officeDocument/2006/relationships" xmlns:p="http://schemas.openxmlformats.org/presentationml/2006/main">
  <p:tag name="TIMING" val="|24"/>
</p:tagLst>
</file>

<file path=ppt/tags/tag4.xml><?xml version="1.0" encoding="utf-8"?>
<p:tagLst xmlns:a="http://schemas.openxmlformats.org/drawingml/2006/main" xmlns:r="http://schemas.openxmlformats.org/officeDocument/2006/relationships" xmlns:p="http://schemas.openxmlformats.org/presentationml/2006/main">
  <p:tag name="TIMING" val="|24"/>
</p:tagLst>
</file>

<file path=ppt/tags/tag5.xml><?xml version="1.0" encoding="utf-8"?>
<p:tagLst xmlns:a="http://schemas.openxmlformats.org/drawingml/2006/main" xmlns:r="http://schemas.openxmlformats.org/officeDocument/2006/relationships" xmlns:p="http://schemas.openxmlformats.org/presentationml/2006/main">
  <p:tag name="TIMING" val="|24"/>
</p:tagLst>
</file>

<file path=ppt/tags/tag6.xml><?xml version="1.0" encoding="utf-8"?>
<p:tagLst xmlns:a="http://schemas.openxmlformats.org/drawingml/2006/main" xmlns:r="http://schemas.openxmlformats.org/officeDocument/2006/relationships" xmlns:p="http://schemas.openxmlformats.org/presentationml/2006/main">
  <p:tag name="TIMING" val="|24"/>
</p:tagLst>
</file>

<file path=ppt/tags/tag7.xml><?xml version="1.0" encoding="utf-8"?>
<p:tagLst xmlns:a="http://schemas.openxmlformats.org/drawingml/2006/main" xmlns:r="http://schemas.openxmlformats.org/officeDocument/2006/relationships" xmlns:p="http://schemas.openxmlformats.org/presentationml/2006/main">
  <p:tag name="TIMING" val="|24"/>
</p:tagLst>
</file>

<file path=ppt/theme/theme1.xml><?xml version="1.0" encoding="utf-8"?>
<a:theme xmlns:a="http://schemas.openxmlformats.org/drawingml/2006/main" name="MSR_PPT template_07_light">
  <a:themeElements>
    <a:clrScheme name="MSR 2007">
      <a:dk1>
        <a:srgbClr val="000000"/>
      </a:dk1>
      <a:lt1>
        <a:srgbClr val="FFFFFF"/>
      </a:lt1>
      <a:dk2>
        <a:srgbClr val="3F3F3F"/>
      </a:dk2>
      <a:lt2>
        <a:srgbClr val="FFFFFF"/>
      </a:lt2>
      <a:accent1>
        <a:srgbClr val="FFDF79"/>
      </a:accent1>
      <a:accent2>
        <a:srgbClr val="5782B5"/>
      </a:accent2>
      <a:accent3>
        <a:srgbClr val="E28A54"/>
      </a:accent3>
      <a:accent4>
        <a:srgbClr val="94D850"/>
      </a:accent4>
      <a:accent5>
        <a:srgbClr val="FFA94B"/>
      </a:accent5>
      <a:accent6>
        <a:srgbClr val="9047B9"/>
      </a:accent6>
      <a:hlink>
        <a:srgbClr val="009ED6"/>
      </a:hlink>
      <a:folHlink>
        <a:srgbClr val="DDD819"/>
      </a:folHlink>
    </a:clrScheme>
    <a:fontScheme name="Blue-Purple TT">
      <a:majorFont>
        <a:latin typeface="Segoe"/>
        <a:ea typeface=""/>
        <a:cs typeface=""/>
      </a:majorFont>
      <a:minorFont>
        <a:latin typeface="Segoe"/>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txDef>
      <a:spPr>
        <a:noFill/>
      </a:spPr>
      <a:bodyPr wrap="none" rtlCol="0">
        <a:spAutoFit/>
      </a:bodyPr>
      <a:lstStyle>
        <a:defPPr>
          <a:defRPr dirty="0" err="1" smtClean="0">
            <a:solidFill>
              <a:schemeClr val="bg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E3074916C7A05429E3860C96E939D68" ma:contentTypeVersion="3" ma:contentTypeDescription="Create a new document." ma:contentTypeScope="" ma:versionID="2f9d0a3e4dab1dbcfa92ef49294c9fd6">
  <xsd:schema xmlns:xsd="http://www.w3.org/2001/XMLSchema" xmlns:p="http://schemas.microsoft.com/office/2006/metadata/properties" targetNamespace="http://schemas.microsoft.com/office/2006/metadata/properties" ma:root="true" ma:fieldsID="1767b50499e116a953c72fb09f4df49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outs:outSpaceData xmlns:outs="http://schemas.microsoft.com/office/2009/outspace/metadata">
  <outs:relatedDates>
    <outs:relatedDate>
      <outs:type>3</outs:type>
      <outs:displayName>Last Modified</outs:displayName>
      <outs:dateTime>2010-06-02T18:11:35Z</outs:dateTime>
      <outs:isPinned>true</outs:isPinned>
    </outs:relatedDate>
    <outs:relatedDate>
      <outs:type>2</outs:type>
      <outs:displayName>Created</outs:displayName>
      <outs:dateTime>2007-07-26T21:26:45Z</outs:dateTime>
      <outs:isPinned>true</outs:isPinned>
    </outs:relatedDate>
    <outs:relatedDate>
      <outs:type>4</outs:type>
      <outs:displayName>Last Printed</outs:displayName>
      <outs:dateTime/>
      <outs:isPinned>true</outs:isPinned>
    </outs:relatedDate>
  </outs:relatedDates>
  <outs:relatedDocuments>
    <outs:relatedDocument>
      <outs:type>2</outs:type>
      <outs:displayName>Other documents in current folder</outs:displayName>
      <outs:uri/>
      <outs:isPinned>true</outs:isPinned>
    </outs:relatedDocument>
  </outs:relatedDocuments>
  <outs:relatedPeople>
    <outs:relatedPeopleItem>
      <outs:category>Author</outs:category>
      <outs:people>
        <outs:relatedPerson>
          <outs:displayName>Colleen Nelson</outs:displayName>
          <outs:accountName/>
        </outs:relatedPerson>
      </outs:people>
      <outs:source>0</outs:source>
      <outs:isPinned>true</outs:isPinned>
    </outs:relatedPeopleItem>
    <outs:relatedPeopleItem>
      <outs:category>Last modified by</outs:category>
      <outs:people>
        <outs:relatedPerson>
          <outs:displayName>Leonardo de Moura</outs:displayName>
          <outs:accountName/>
        </outs:relatedPerson>
      </outs:people>
      <outs:source>0</outs:source>
      <outs:isPinned>true</outs:isPinned>
    </outs:relatedPeopleItem>
    <outs:relatedPeopleItem>
      <outs:category>Manager</outs:category>
      <outs:people>
        <outs:relatedPerson>
          <outs:displayName>&lt;Content Manager Name Here&gt;</outs:displayName>
          <outs:accountName/>
        </outs:relatedPerson>
      </outs:people>
      <outs:source>0</outs:source>
      <outs:isPinned>false</outs:isPinned>
    </outs:relatedPeopleItem>
  </outs:relatedPeople>
  <propertyMetadataList xmlns="http://schemas.microsoft.com/office/2009/outspace/metadata">
    <propertyMetadata>
      <type>0</type>
      <propertyId>2228224</propertyId>
      <propertyName/>
      <isPinned>true</isPinned>
    </propertyMetadata>
    <propertyMetadata>
      <type>0</type>
      <propertyId>1114115</propertyId>
      <propertyName/>
      <isPinned>true</isPinned>
    </propertyMetadata>
    <propertyMetadata>
      <type>0</type>
      <propertyId>1114117</propertyId>
      <propertyName/>
      <isPinned>true</isPinned>
    </propertyMetadata>
    <propertyMetadata>
      <type>0</type>
      <propertyId>589825</propertyId>
      <propertyName/>
      <isPinned>false</isPinned>
    </propertyMetadata>
    <propertyMetadata>
      <type>0</type>
      <propertyId>1114116</propertyId>
      <propertyName/>
      <isPinned>false</isPinned>
    </propertyMetadata>
    <propertyMetadata>
      <type>0</type>
      <propertyId>14</propertyId>
      <propertyName/>
      <isPinned>true</isPinned>
    </propertyMetadata>
    <propertyMetadata>
      <type>0</type>
      <propertyId>8</propertyId>
      <propertyName/>
      <isPinned>true</isPinned>
    </propertyMetadata>
    <propertyMetadata>
      <type>0</type>
      <propertyId>6</propertyId>
      <propertyName/>
      <isPinned>false</isPinned>
    </propertyMetadata>
    <propertyMetadata>
      <type>0</type>
      <propertyId>1114118</propertyId>
      <propertyName/>
      <isPinned>false</isPinned>
    </propertyMetadata>
    <propertyMetadata>
      <type>0</type>
      <propertyId>1179649</propertyId>
      <propertyName/>
      <isPinned>false</isPinned>
    </propertyMetadata>
    <propertyMetadata>
      <type>0</type>
      <propertyId>655365</propertyId>
      <propertyName/>
      <isPinned>false</isPinned>
    </propertyMetadata>
    <propertyMetadata>
      <type>0</type>
      <propertyId>1</propertyId>
      <propertyName/>
      <isPinned>false</isPinned>
    </propertyMetadata>
    <propertyMetadata>
      <type>0</type>
      <propertyId>0</propertyId>
      <propertyName/>
      <isPinned>true</isPinned>
    </propertyMetadata>
    <propertyMetadata>
      <type>0</type>
      <propertyId>13</propertyId>
      <propertyName/>
      <isPinned>false</isPinned>
    </propertyMetadata>
    <propertyMetadata>
      <type>0</type>
      <propertyId>1179653</propertyId>
      <propertyName/>
      <isPinned>false</isPinned>
    </propertyMetadata>
    <propertyMetadata>
      <type>0</type>
      <propertyId>22</propertyId>
      <propertyName/>
      <isPinned>false</isPinned>
    </propertyMetadata>
  </propertyMetadataList>
  <outs:corruptMetadataWasLost/>
</outs:outSpaceData>
</file>

<file path=customXml/itemProps1.xml><?xml version="1.0" encoding="utf-8"?>
<ds:datastoreItem xmlns:ds="http://schemas.openxmlformats.org/officeDocument/2006/customXml" ds:itemID="{C609024F-16CA-4CA6-95A1-D32F69EDB8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D9F50A16-2F0A-48CD-98C8-4E4AE3627974}">
  <ds:schemaRefs>
    <ds:schemaRef ds:uri="http://schemas.microsoft.com/office/2006/documentManagement/types"/>
    <ds:schemaRef ds:uri="http://purl.org/dc/elements/1.1/"/>
    <ds:schemaRef ds:uri="http://purl.org/dc/terms/"/>
    <ds:schemaRef ds:uri="http://www.w3.org/XML/1998/namespace"/>
    <ds:schemaRef ds:uri="http://schemas.openxmlformats.org/package/2006/metadata/core-properties"/>
    <ds:schemaRef ds:uri="http://purl.org/dc/dcmitype/"/>
    <ds:schemaRef ds:uri="http://schemas.microsoft.com/office/2006/metadata/properties"/>
  </ds:schemaRefs>
</ds:datastoreItem>
</file>

<file path=customXml/itemProps3.xml><?xml version="1.0" encoding="utf-8"?>
<ds:datastoreItem xmlns:ds="http://schemas.openxmlformats.org/officeDocument/2006/customXml" ds:itemID="{E7F898CC-13F8-471E-88EA-EFAA80FECF4A}">
  <ds:schemaRefs>
    <ds:schemaRef ds:uri="http://schemas.microsoft.com/sharepoint/v3/contenttype/forms"/>
  </ds:schemaRefs>
</ds:datastoreItem>
</file>

<file path=customXml/itemProps4.xml><?xml version="1.0" encoding="utf-8"?>
<ds:datastoreItem xmlns:ds="http://schemas.openxmlformats.org/officeDocument/2006/customXml" ds:itemID="{F11051DA-4BD0-4C95-9AAC-A2CB82B9140C}">
  <ds:schemaRefs>
    <ds:schemaRef ds:uri="http://schemas.microsoft.com/office/2009/outspace/metadata"/>
  </ds:schemaRefs>
</ds:datastoreItem>
</file>

<file path=docProps/app.xml><?xml version="1.0" encoding="utf-8"?>
<Properties xmlns="http://schemas.openxmlformats.org/officeDocument/2006/extended-properties" xmlns:vt="http://schemas.openxmlformats.org/officeDocument/2006/docPropsVTypes">
  <Template>MSR_PPT template_07_light</Template>
  <TotalTime>15579</TotalTime>
  <Words>7610</Words>
  <Application>Microsoft Office PowerPoint</Application>
  <PresentationFormat>On-screen Show (4:3)</PresentationFormat>
  <Paragraphs>1214</Paragraphs>
  <Slides>97</Slides>
  <Notes>44</Notes>
  <HiddenSlides>1</HiddenSlides>
  <MMClips>1</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97</vt:i4>
      </vt:variant>
    </vt:vector>
  </HeadingPairs>
  <TitlesOfParts>
    <vt:vector size="99" baseType="lpstr">
      <vt:lpstr>MSR_PPT template_07_light</vt:lpstr>
      <vt:lpstr>Equation</vt:lpstr>
      <vt:lpstr>Z3: A Decision Engine for Software</vt:lpstr>
      <vt:lpstr>PowerPoint Presentation</vt:lpstr>
      <vt:lpstr>RiSE: Research in Software Engineering</vt:lpstr>
      <vt:lpstr>AGL – Automatic Graph Layout</vt:lpstr>
      <vt:lpstr>CCI and ER</vt:lpstr>
      <vt:lpstr>Cuzz: Concurrency Fuzzing</vt:lpstr>
      <vt:lpstr>PowerPoint Presentation</vt:lpstr>
      <vt:lpstr>Tools using the Z3 Decision Engine</vt:lpstr>
      <vt:lpstr>Symbolic Reasoning</vt:lpstr>
      <vt:lpstr>What is logic?</vt:lpstr>
      <vt:lpstr>Symbolic Reasoning</vt:lpstr>
      <vt:lpstr>Symbolic Engines: SAT, FTP and SMT </vt:lpstr>
      <vt:lpstr>SAT - Milestones</vt:lpstr>
      <vt:lpstr>FTP - Milestones</vt:lpstr>
      <vt:lpstr>SMT - Milestones</vt:lpstr>
      <vt:lpstr>Z3 participates in and wins SMT competitions</vt:lpstr>
      <vt:lpstr>PowerPoint Presentation</vt:lpstr>
      <vt:lpstr>Microsoft Researchers using Symbolic Logic Engines</vt:lpstr>
      <vt:lpstr>Domains from programs</vt:lpstr>
      <vt:lpstr>Applications</vt:lpstr>
      <vt:lpstr>Some Microsoft Engines using Z3</vt:lpstr>
      <vt:lpstr>Test case generation</vt:lpstr>
      <vt:lpstr>Pex – Program Exploration</vt:lpstr>
      <vt:lpstr>Rex – Regular Expression Exploration</vt:lpstr>
      <vt:lpstr>Bek – Symbolic Transducers</vt:lpstr>
      <vt:lpstr>FINE:  F# with Refinement Types </vt:lpstr>
      <vt:lpstr>FORMULA: Design Space Exploration</vt:lpstr>
      <vt:lpstr>Extended Static Checking and Verification</vt:lpstr>
      <vt:lpstr>PowerPoint Presentation</vt:lpstr>
      <vt:lpstr>Satisfiability Modulo Theories (SMT)</vt:lpstr>
      <vt:lpstr>Satisfiability Modulo Theories (SMT)</vt:lpstr>
      <vt:lpstr>Satisfiability Modulo Theories (SMT)</vt:lpstr>
      <vt:lpstr>Satisfiability Modulo Theories (SMT)</vt:lpstr>
      <vt:lpstr>Satisfiability Modulo Theories (SMT)</vt:lpstr>
      <vt:lpstr>Satisfiability Modulo Theories (SMT)</vt:lpstr>
      <vt:lpstr>Satisfiability Modulo Theories (SMT)</vt:lpstr>
      <vt:lpstr>Satisfiability Modulo Theories (SMT)</vt:lpstr>
      <vt:lpstr>Satisfiability Modulo Theories (SMT)</vt:lpstr>
      <vt:lpstr>SMT by Example: Job Shop Scheduling</vt:lpstr>
      <vt:lpstr>Job Shop Scheduling</vt:lpstr>
      <vt:lpstr>Job Shop Scheduling</vt:lpstr>
      <vt:lpstr>Job Shop Scheduling</vt:lpstr>
      <vt:lpstr>From  Constraints  To Models</vt:lpstr>
      <vt:lpstr>PowerPoint Presentation</vt:lpstr>
      <vt:lpstr>Little Engines of Proof</vt:lpstr>
      <vt:lpstr>Little Engines of Proof</vt:lpstr>
      <vt:lpstr>SMT : Basic Architecture</vt:lpstr>
      <vt:lpstr>Theories</vt:lpstr>
      <vt:lpstr>Theories</vt:lpstr>
      <vt:lpstr>Theories</vt:lpstr>
      <vt:lpstr>Theories</vt:lpstr>
      <vt:lpstr>Theories</vt:lpstr>
      <vt:lpstr>PowerPoint Presentation</vt:lpstr>
      <vt:lpstr>Interaction</vt:lpstr>
      <vt:lpstr>Interaction - models</vt:lpstr>
      <vt:lpstr>Interaction – proof objects</vt:lpstr>
      <vt:lpstr>Interaction - simplification</vt:lpstr>
      <vt:lpstr>Interaction - equalities</vt:lpstr>
      <vt:lpstr>Interaction – quantifier elimination</vt:lpstr>
      <vt:lpstr>Interaction – unsat cores</vt:lpstr>
      <vt:lpstr>PowerPoint Presentation</vt:lpstr>
      <vt:lpstr>Research around Z3</vt:lpstr>
      <vt:lpstr>Current Efforts</vt:lpstr>
      <vt:lpstr>Conclusions</vt:lpstr>
      <vt:lpstr>PowerPoint Presentation</vt:lpstr>
      <vt:lpstr>Model-based Theory Combination</vt:lpstr>
      <vt:lpstr>Combinatory Array Logic</vt:lpstr>
      <vt:lpstr>Efficient E-graph Matching </vt:lpstr>
      <vt:lpstr>Efficient E-graph Matching </vt:lpstr>
      <vt:lpstr>Efficient E-graph Matching </vt:lpstr>
      <vt:lpstr>Efficient E-graph Matching </vt:lpstr>
      <vt:lpstr>Efficient E-graph Matching </vt:lpstr>
      <vt:lpstr>Linear quantifier Elimination as an Abstract Decision Procedure</vt:lpstr>
      <vt:lpstr>DPLL</vt:lpstr>
      <vt:lpstr>DPLL</vt:lpstr>
      <vt:lpstr>DPLL</vt:lpstr>
      <vt:lpstr>DPLL</vt:lpstr>
      <vt:lpstr>Modern DPLL</vt:lpstr>
      <vt:lpstr>SAT + Theory solvers</vt:lpstr>
      <vt:lpstr>SAT + Theory solvers</vt:lpstr>
      <vt:lpstr>SAT + Theory solvers</vt:lpstr>
      <vt:lpstr>SAT + Theory solvers</vt:lpstr>
      <vt:lpstr>SAT + Theory solvers</vt:lpstr>
      <vt:lpstr>SAT + Theory solvers</vt:lpstr>
      <vt:lpstr>SAT + Theory solvers</vt:lpstr>
      <vt:lpstr>SAT + Theory solvers: Main loop</vt:lpstr>
      <vt:lpstr>SAT + Theory solvers</vt:lpstr>
      <vt:lpstr>SAT + Theory solvers</vt:lpstr>
      <vt:lpstr>SAT + Theory solvers</vt:lpstr>
      <vt:lpstr>SAT + Theory solvers</vt:lpstr>
      <vt:lpstr>SAT + Theory solvers</vt:lpstr>
      <vt:lpstr>SAT + Theory solvers</vt:lpstr>
      <vt:lpstr>SAT + Theory solvers</vt:lpstr>
      <vt:lpstr>SAT + Theory solvers</vt:lpstr>
      <vt:lpstr>An Architecture: the core</vt:lpstr>
      <vt:lpstr>An Architecture: the core</vt:lpstr>
      <vt:lpstr>An Architecture: the core</vt:lpstr>
    </vt:vector>
  </TitlesOfParts>
  <Manager>&lt;Content Manager Name Here&gt;</Manager>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Name of Event</dc:subject>
  <dc:creator>Colleen Nelson</dc:creator>
  <dc:description>Template: Mark Johnson, Silver Fox Productions Inc.
Formatting:
Event Date:
Event Location:
Audience:</dc:description>
  <cp:lastModifiedBy>Nikolaj Bjorner</cp:lastModifiedBy>
  <cp:revision>521</cp:revision>
  <dcterms:created xsi:type="dcterms:W3CDTF">2007-07-26T21:26:45Z</dcterms:created>
  <dcterms:modified xsi:type="dcterms:W3CDTF">2011-01-31T20:51:34Z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0x0101006E3074916C7A05429E3860C96E939D68</vt:lpwstr>
  </property>
</Properties>
</file>